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71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272C-C947-4E50-BB6D-D8A8EAADE4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BA68-5198-4A88-819D-5CF25F0E0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272C-C947-4E50-BB6D-D8A8EAADE4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BA68-5198-4A88-819D-5CF25F0E0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272C-C947-4E50-BB6D-D8A8EAADE4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BA68-5198-4A88-819D-5CF25F0E0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272C-C947-4E50-BB6D-D8A8EAADE4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BA68-5198-4A88-819D-5CF25F0E0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272C-C947-4E50-BB6D-D8A8EAADE4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BA68-5198-4A88-819D-5CF25F0E0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272C-C947-4E50-BB6D-D8A8EAADE4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BA68-5198-4A88-819D-5CF25F0E0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272C-C947-4E50-BB6D-D8A8EAADE4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BA68-5198-4A88-819D-5CF25F0E0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272C-C947-4E50-BB6D-D8A8EAADE4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BA68-5198-4A88-819D-5CF25F0E0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272C-C947-4E50-BB6D-D8A8EAADE4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BA68-5198-4A88-819D-5CF25F0E0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272C-C947-4E50-BB6D-D8A8EAADE4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BA68-5198-4A88-819D-5CF25F0E0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272C-C947-4E50-BB6D-D8A8EAADE4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BA68-5198-4A88-819D-5CF25F0E0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B272C-C947-4E50-BB6D-D8A8EAADE4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0BA68-5198-4A88-819D-5CF25F0E0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569325" cy="1752600"/>
          </a:xfrm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28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Мультимедийная</a:t>
            </a:r>
            <a:r>
              <a:rPr lang="ru-RU" sz="1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презентация на тему:</a:t>
            </a:r>
          </a:p>
          <a:p>
            <a:pPr>
              <a:defRPr/>
            </a:pPr>
            <a:r>
              <a:rPr lang="ru-RU" sz="1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Лечение </a:t>
            </a:r>
            <a:r>
              <a:rPr lang="ru-RU" sz="1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детей при нарушениях </a:t>
            </a:r>
            <a:r>
              <a:rPr lang="ru-RU" sz="12800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минерального обмена»</a:t>
            </a:r>
            <a:endParaRPr lang="ru-RU" sz="12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9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9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Выполнили: студенты курса №2.           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гр. № 200. </a:t>
            </a:r>
            <a:r>
              <a:rPr lang="ru-RU" sz="9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</a:t>
            </a: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№ 1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Руководитель: Васина Е.Р. преподаватель.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9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Самара 2014.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081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ГБОУ СПО «Самарский медико-социальный колледж»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Проблемная ситуация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84" y="785794"/>
            <a:ext cx="9429784" cy="607220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Вы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фельдшер ФАП. На приеме мама с ребенком 11 месяцев, приехавшие с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Дальнего Востока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Во время осмотра ребенок внезапно посинел, появились клонико-тонические судороги в верхних и нижних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конечностей.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 осмотре состояние ребенка тяжелое. Сознание отсутствует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Отмечается наличие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клонтко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-тонических судорог стоп и кистей. Кисти в положении «руки акушера», стопы и пальцы в состоянии резкого подошвенного сгибания. Отмечается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деформация черепа, выражены лобные и теменные бугры. Большой родничок 2см х2 см. Кожные покровы бледные. Зубов нет. Тоны сердца приглушены, ритмичные, пульс- 110 уд в мин. Дыхание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пуэрильное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ЧД- 30 в мин.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Маме 17 лет. Ребенок от первой беременности,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родов в 35 недель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гистации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С рождения на искусственном вскармливание (коровье молоко, неадаптированные смеси). Первый прикорм в 5 месяцев: манная и рисовая каши. Со слов матери, ребенок плохо сидит, стоит с поддержкой. С 3 месяцев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наблюдается на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диспансерном учете с диагнозом рахит. Витамин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мама дает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нерегулярно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Обоснование диагноза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Диагноз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Рахит, острое течение. Спазмофилия. Судорожный синдром.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Ставится на основание: </a:t>
            </a:r>
          </a:p>
          <a:p>
            <a:pPr lvl="0" algn="just">
              <a:lnSpc>
                <a:spcPct val="12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анамнеза болезни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ребенок с 3 месяцев стоит на диспансерном учете с диагнозом рахит. Отсутствие полного курса лечения витамином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2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анамнеза жизни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ребенок недоношенный от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родов в 35 недель. Матери 16 лет. Семья проживает в районе с низкой солнечной активностью (Дальний Восток). Вскармливание  с рождения искусственное, отсутствие полноценного питания (адаптированных смесей, соков, фруктового, овощного и мясного пюре, творога и т.д.).</a:t>
            </a:r>
          </a:p>
          <a:p>
            <a:pPr lvl="0" algn="just">
              <a:lnSpc>
                <a:spcPct val="12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общего осмотра ребенка: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состояние тяжелое, отсутствие сознания, клонико-тонические судороги верхних и нижних конечностей («руки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акушера», стопы и пальцы в состоянии резкого подошвенного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сгибания). Наличие симптомов рахита: костная деформация, увеличенный большой родничок, отсутствие зубов, задержка психомоторного развития.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Тактика фельдшера: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algn="just">
              <a:lnSpc>
                <a:spcPct val="120000"/>
              </a:lnSpc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Оказание неотложной помощи при судорогах </a:t>
            </a:r>
          </a:p>
          <a:p>
            <a:pPr marL="514350" indent="-514350" algn="just">
              <a:lnSpc>
                <a:spcPct val="120000"/>
              </a:lnSpc>
              <a:buAutoNum type="arabicParenR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оспитализация ребенка в стационар.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082660"/>
          </a:xfrm>
        </p:spPr>
        <p:txBody>
          <a:bodyPr>
            <a:normAutofit/>
          </a:bodyPr>
          <a:lstStyle/>
          <a:p>
            <a:r>
              <a:rPr lang="ru-RU" sz="28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</a:t>
            </a: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оказания неотложной помощи ребенку при судорогах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12"/>
            <a:ext cx="8001024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Подготовка оснащения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раствор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реланиума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(седуксена) 2 мл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25% раствор сернокислой магнезии 10 мл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0,25% раствор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дроперидола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5 мл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стерильные шприцы 3  (5 мл)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70%  этиловый спирт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стерильный лоток с марлевыми шариками и пинцетом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аппарат Боброва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лоток для отработанного материала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выполнения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399058"/>
              </p:ext>
            </p:extLst>
          </p:nvPr>
        </p:nvGraphicFramePr>
        <p:xfrm>
          <a:off x="0" y="416800"/>
          <a:ext cx="9144000" cy="6441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44049"/>
                <a:gridCol w="4999951"/>
              </a:tblGrid>
              <a:tr h="340173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/>
                        <a:t>Этапы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/>
                        <a:t>Обоснование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465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spc="-25" dirty="0">
                          <a:latin typeface="Times New Roman" pitchFamily="18" charset="0"/>
                          <a:cs typeface="Times New Roman" pitchFamily="18" charset="0"/>
                        </a:rPr>
                        <a:t>Уложить ребенка на ровную мягкую поверхность, убрать возможные повреждающие предметы </a:t>
                      </a:r>
                      <a:r>
                        <a:rPr lang="ru-RU" sz="1400" spc="-15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Профилактика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травматизма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903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Расстегнуть стесняющую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одежду</a:t>
                      </a: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</a:t>
                      </a:r>
                      <a:r>
                        <a:rPr lang="ru-RU" sz="1400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Облегчение экскурсии </a:t>
                      </a:r>
                      <a:r>
                        <a:rPr lang="ru-RU" sz="1400" spc="-1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легких</a:t>
                      </a:r>
                      <a:r>
                        <a:rPr lang="en-US" sz="1400" spc="-1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488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spc="-1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     </a:t>
                      </a:r>
                      <a:r>
                        <a:rPr lang="ru-RU" sz="1400" spc="-1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Обеспечить </a:t>
                      </a:r>
                      <a:r>
                        <a:rPr lang="ru-RU" sz="1400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доступ свежего </a:t>
                      </a:r>
                      <a:r>
                        <a:rPr lang="ru-RU" sz="1400" spc="-1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воздуха</a:t>
                      </a:r>
                      <a:r>
                        <a:rPr lang="en-US" sz="1400" spc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 судорогах возрастает потребность кислорода </a:t>
                      </a:r>
                      <a:r>
                        <a:rPr lang="en-US" sz="1400" spc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26927">
                <a:tc>
                  <a:txBody>
                    <a:bodyPr/>
                    <a:lstStyle/>
                    <a:p>
                      <a:pPr marL="400050" lvl="0" indent="-4000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ru-RU" sz="1400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Провести </a:t>
                      </a:r>
                      <a:r>
                        <a:rPr lang="ru-RU" sz="1400" spc="-15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кислородотерапию</a:t>
                      </a:r>
                      <a:r>
                        <a:rPr lang="en-US" sz="1400" spc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00050" indent="-4000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ru-RU" sz="1400" spc="-1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spc="-1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Прогностически</a:t>
                      </a:r>
                      <a:r>
                        <a:rPr lang="ru-RU" sz="140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неблагоприятным фактором является выраженная гипоксия, на фоне которой развиваются судороги или к которой они могут </a:t>
                      </a:r>
                      <a:r>
                        <a:rPr lang="ru-RU" sz="1400" spc="-1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приводить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2692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5"/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 коренными зубами заложить узел салфетки или шпатель, обернутый ватой и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бинтом</a:t>
                      </a:r>
                      <a:r>
                        <a:rPr lang="ru-RU" sz="1400" b="1" spc="-1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176530" lvl="0" indent="-342900" algn="just">
                        <a:lnSpc>
                          <a:spcPts val="1440"/>
                        </a:lnSpc>
                        <a:spcAft>
                          <a:spcPts val="0"/>
                        </a:spcAft>
                        <a:buFont typeface="+mj-lt"/>
                        <a:buAutoNum type="arabicPeriod" startAt="5"/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Профилактика прикусывания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языка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64738">
                <a:tc>
                  <a:txBody>
                    <a:bodyPr/>
                    <a:lstStyle/>
                    <a:p>
                      <a:pPr marL="1143000" lvl="0" indent="-1143000" algn="just"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Внутривенно или внутримышечно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ввести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препараты: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- 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реланиум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седуксен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 – 0,1 мл с 5 мл 0,9%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р-ром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натрия хлорида (при внутривенном введении,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струйно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); </a:t>
                      </a:r>
                    </a:p>
                    <a:p>
                      <a:pPr marL="342900" indent="-342900" algn="just"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- 10%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р-р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глюконата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кальция – 1 мл (для повышения кальция в крови у больных со спазмофилией)</a:t>
                      </a:r>
                    </a:p>
                    <a:p>
                      <a:pPr marL="1143000" indent="-1143000" algn="just">
                        <a:buFont typeface="+mj-lt"/>
                        <a:buNone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 необходимости, через 20 минут повторно ввести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реланиум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ru-RU" sz="1400" spc="-1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6"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Подавляют возбудимость </a:t>
                      </a:r>
                      <a:r>
                        <a:rPr lang="ru-RU" sz="1400" spc="-1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ЦНС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75872">
                <a:tc>
                  <a:txBody>
                    <a:bodyPr/>
                    <a:lstStyle/>
                    <a:p>
                      <a:pPr marL="454025" marR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7"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Если судороги продолжаются - внутривенно или внутримышечно ввести  раствор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дроперидола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0,1 мл. </a:t>
                      </a:r>
                    </a:p>
                    <a:p>
                      <a:pPr marL="454025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7"/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7"/>
                      </a:pPr>
                      <a:r>
                        <a:rPr lang="ru-RU" sz="14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 неэффективности действия предыдущих лекарственных средств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77982">
                <a:tc>
                  <a:txBody>
                    <a:bodyPr/>
                    <a:lstStyle/>
                    <a:p>
                      <a:pPr marL="454025" marR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8"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Госпитализация ребенка в стационар.</a:t>
                      </a:r>
                    </a:p>
                    <a:p>
                      <a:pPr marL="454025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7"/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7"/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27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615</Words>
  <Application>Microsoft Office PowerPoint</Application>
  <PresentationFormat>Экран (4:3)</PresentationFormat>
  <Paragraphs>56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 2</vt:lpstr>
      <vt:lpstr>Тема Office</vt:lpstr>
      <vt:lpstr>ГБОУ СПО «Самарский медико-социальный колледж»</vt:lpstr>
      <vt:lpstr>Проблемная ситуация</vt:lpstr>
      <vt:lpstr>Презентация PowerPoint</vt:lpstr>
      <vt:lpstr>Алгорит оказания неотложной помощи ребенку при судорогах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Олюшка-лапушка</dc:creator>
  <cp:lastModifiedBy>Артём Блинов</cp:lastModifiedBy>
  <cp:revision>14</cp:revision>
  <dcterms:created xsi:type="dcterms:W3CDTF">2014-11-17T18:26:47Z</dcterms:created>
  <dcterms:modified xsi:type="dcterms:W3CDTF">2014-12-01T05:56:26Z</dcterms:modified>
</cp:coreProperties>
</file>