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3" r:id="rId4"/>
    <p:sldId id="264" r:id="rId5"/>
    <p:sldId id="259" r:id="rId6"/>
    <p:sldId id="265" r:id="rId7"/>
    <p:sldId id="260" r:id="rId8"/>
    <p:sldId id="274" r:id="rId9"/>
    <p:sldId id="275" r:id="rId10"/>
    <p:sldId id="276" r:id="rId11"/>
    <p:sldId id="261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559FFC-23D2-4701-855F-08E7B57BCCFE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B4767-B0DF-4A72-BA2E-CF4F16F5C3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05429"/>
            <a:ext cx="6143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71744"/>
            <a:ext cx="8001056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состава и движения собственного капитала</a:t>
            </a:r>
            <a:endParaRPr lang="ru-RU" sz="54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428604"/>
            <a:ext cx="8715436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Фамилия, имя студента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Вариант 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какой части бухгалтерского баланса размещена информация о собственном капитале  организации: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активе;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пассиве.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 каком разделе баланса содержится информация о собственном капитале организации: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А) в третьем;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Б) в первом.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 запишите в таблице: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    № теста                                                               </a:t>
            </a:r>
            <a:r>
              <a:rPr lang="ru-RU" sz="1600" b="1" i="1" u="sng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Правильный ответ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                                                                         Отвечающий       !     Проверяющий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     1.                                                                                                  !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_______________________________________________!_______________        </a:t>
            </a:r>
            <a:endParaRPr lang="ru-RU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     2.                                                                                             </a:t>
            </a:r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</a:t>
            </a:r>
            <a:r>
              <a:rPr lang="ru-RU" sz="16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!</a:t>
            </a:r>
            <a:endParaRPr lang="ru-RU" sz="1600" b="1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Правильный </a:t>
            </a:r>
            <a:r>
              <a:rPr lang="ru-RU" sz="1600" b="1" i="1" dirty="0">
                <a:solidFill>
                  <a:schemeClr val="tx2"/>
                </a:solidFill>
              </a:rPr>
              <a:t>ответ  на каждый тест– 1 балл</a:t>
            </a:r>
            <a:endParaRPr lang="ru-RU" sz="1600" dirty="0">
              <a:solidFill>
                <a:schemeClr val="tx2"/>
              </a:solidFill>
            </a:endParaRPr>
          </a:p>
          <a:p>
            <a:pPr algn="ctr"/>
            <a:r>
              <a:rPr lang="ru-RU" sz="1600" b="1" i="1" dirty="0"/>
              <a:t> </a:t>
            </a:r>
            <a:r>
              <a:rPr lang="ru-RU" sz="1600" b="1" i="1" u="sng" dirty="0" smtClean="0">
                <a:solidFill>
                  <a:schemeClr val="accent2">
                    <a:lumMod val="75000"/>
                  </a:schemeClr>
                </a:solidFill>
              </a:rPr>
              <a:t>Проверка </a:t>
            </a:r>
            <a:endParaRPr lang="ru-RU" sz="1600" b="1" i="1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</a:rPr>
              <a:t>Заполняет проверяющий                                                  Заполняет ответственный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i="1" dirty="0" smtClean="0"/>
              <a:t>Правильных ответов __________                 Правильных ответов __________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i="1" dirty="0" smtClean="0"/>
              <a:t>Количество </a:t>
            </a:r>
            <a:r>
              <a:rPr lang="ru-RU" sz="1600" i="1" dirty="0" err="1"/>
              <a:t>баллов</a:t>
            </a:r>
            <a:r>
              <a:rPr lang="ru-RU" sz="1600" i="1" dirty="0" err="1" smtClean="0"/>
              <a:t>_____________</a:t>
            </a:r>
            <a:r>
              <a:rPr lang="ru-RU" sz="1600" i="1" dirty="0" smtClean="0"/>
              <a:t>                Количество баллов ___________</a:t>
            </a:r>
            <a:endParaRPr lang="ru-RU" sz="1600" dirty="0"/>
          </a:p>
          <a:p>
            <a:r>
              <a:rPr lang="ru-RU" sz="1600" b="1" i="1" dirty="0"/>
              <a:t> </a:t>
            </a:r>
            <a:endParaRPr lang="ru-RU" sz="1600" dirty="0"/>
          </a:p>
          <a:p>
            <a:r>
              <a:rPr lang="ru-RU" sz="1600" dirty="0"/>
              <a:t>Проверяющий   </a:t>
            </a:r>
            <a:r>
              <a:rPr lang="ru-RU" sz="1600" dirty="0" smtClean="0"/>
              <a:t>_______________________ </a:t>
            </a:r>
            <a:endParaRPr lang="ru-RU" sz="16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Проверка выполнения домашнего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В какой части бухгалтерского баланса размещена информация о собственном капитале организации: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пассиве.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В каком разделе баланса содержится информация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собственном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капитале организации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третьем.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выполнения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наличии и движении собственного капитала организации содержится 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отчете об изменениях капитала (ф.№3).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Номинальная стоимость акций общества, приобретенных акционерами, составляет: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уставный капитал.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Проверка выполнения домашнего задания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92922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u="sng" dirty="0">
                <a:latin typeface="Times New Roman" pitchFamily="18" charset="0"/>
                <a:cs typeface="Times New Roman" pitchFamily="18" charset="0"/>
              </a:rPr>
              <a:t>Вариант 3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Суммы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прироста стоимости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внеоборотных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активов (имущества)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       результате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дооценки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основных средств, объектов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капитального строительства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и других активов организации со сроком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полезного      использования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свыше 12 месяцев,  курсовые разницы,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образовавшиеся при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внесении учредителями вкладов в уставный капитал организации в иностранной валюте,  эмиссионный доход, возникающий при продаже акций по цене, которая превышает их номинальную стоимость составляет: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добавочный капитал.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Зарезервированная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на определенные цели часть нераспределенной прибыли для покрытия возможных убытков, непредвиденных расходов и обязательств составляет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резервный капитал.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выполнения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Вариант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чистой прибыли (убытка) организации прошлых лет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отчетного года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составляет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Нераспределенная прибыль (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непокрытый убыток);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Анализ позволяющий увидеть удельный вес каждой статьи баланса в его общем итоге – это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вертикальный (структурный)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выполнения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Вариант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(удельный вес) части в общем, выраженная в процентах или коэффициентах – это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относительная величина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Удельная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доля рассчитывается как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соотношение между частью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целым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выполнения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Вариант 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удельных долей должна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оба утверждения верны.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каждой позиции отчетности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предыдущим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периодом  называется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горизонтальный анализ.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Проверка выполнения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1928802"/>
            <a:ext cx="794385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Вариант 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Для характеристики изменения показателей за какой-либо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промежуток времени используются: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темпы роста.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роста рассчитывается как: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соотношение между уровнями отчетного и предыдущего периодов.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96958"/>
            <a:ext cx="8229600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Показатели движения капитала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4027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Поступило /Остаток на конец 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выбытия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Выбыло /Остаток на начало 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/>
              <a:t>Мы научились</a:t>
            </a:r>
            <a:r>
              <a:rPr lang="ru-RU" b="1" i="1" u="sng" dirty="0" smtClean="0"/>
              <a:t>…</a:t>
            </a:r>
          </a:p>
          <a:p>
            <a:endParaRPr lang="ru-RU" dirty="0"/>
          </a:p>
          <a:p>
            <a:r>
              <a:rPr lang="ru-RU" b="1" i="1" u="sng" dirty="0"/>
              <a:t>Было стремление</a:t>
            </a:r>
            <a:r>
              <a:rPr lang="ru-RU" b="1" i="1" u="sng" dirty="0" smtClean="0"/>
              <a:t>….</a:t>
            </a:r>
          </a:p>
          <a:p>
            <a:endParaRPr lang="ru-RU" dirty="0"/>
          </a:p>
          <a:p>
            <a:r>
              <a:rPr lang="ru-RU" b="1" i="1" u="sng" dirty="0"/>
              <a:t>В результате урока </a:t>
            </a:r>
            <a:r>
              <a:rPr lang="ru-RU" b="1" i="1" u="sng" dirty="0" smtClean="0"/>
              <a:t>повысилась</a:t>
            </a:r>
            <a:r>
              <a:rPr lang="ru-RU" i="1" dirty="0" smtClean="0"/>
              <a:t>)….</a:t>
            </a:r>
          </a:p>
          <a:p>
            <a:endParaRPr lang="ru-RU" dirty="0"/>
          </a:p>
          <a:p>
            <a:r>
              <a:rPr lang="ru-RU" b="1" i="1" u="sng" dirty="0"/>
              <a:t>Что понравилось на уроке больше </a:t>
            </a:r>
            <a:r>
              <a:rPr lang="ru-RU" b="1" i="1" u="sng" dirty="0" smtClean="0"/>
              <a:t>всего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2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Образовательная цель урока:</a:t>
            </a:r>
            <a:endParaRPr lang="ru-RU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40342"/>
            <a:ext cx="91440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профессиональную компетенцию  контроля и анализа информации по составу и движению собственного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капитала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 учебником:</a:t>
            </a:r>
            <a:endParaRPr lang="ru-RU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Финансовый анализ: Учебное пособие. - 4-е 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М.: ИД ФБК-ПРЕСС, стр. 89-91.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Внеаудиторная самостоятельная работа:</a:t>
            </a:r>
            <a:endParaRPr lang="ru-RU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1. На основании данных формы № 3 «Отчет об изменениях капитала»  ОАО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Сальсксельмаш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за 2012г.  произведите анализ состава, структуры и динамики собственного капитала.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2. Составьте вывод по результатам анализа.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Работу оформите в тетради для выполнения внеаудиторной самостоятельной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Развивающая цель урока: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Способствовать развитию: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аналитического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способности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сотрудничеству;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экономически грамотно излагать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мысли;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обоснованно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делать выводы по результатам решения задач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ситуаций.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Воспитательная цель урока: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74845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Содействовать формированию: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устойчивого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интереса к будущей профессии;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экономической культуры;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сотрудничеству;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чувства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ответственности не только за собственные успехи, 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успехи всей группы;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компетенций.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35824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Девиз урока:</a:t>
            </a:r>
            <a:endParaRPr lang="ru-RU" sz="6000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214686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«ПОМОГАЯ ДРУГИМ, УЧИМСЯ САМИ». </a:t>
            </a:r>
            <a:endParaRPr lang="ru-RU" sz="3200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принципы: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дно задание на группу;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Одно поощрение на группу (оценку группа получает одну на всех в виде балльной отметки)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Индивидуальная ответственность (успех или неуспех всей группы зависит от удач или неудач каждого ее члена, что стимулирует всех членов группы следить за деятельностью друг друга и всей группой приходить на помощь своему товарищу. Любой студент (по выбору преподавателя) должен уметь дать необходимые объяснения.)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авные возможности каждого студента (каждый студент приносит своей группе очки, которые он зарабатывает путем улучшения своих собственных предыдущих результатов).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Помните: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Взаимодействуйте в группе с любым партнером;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Работайте активно, серьезно относясь к порученному заданию;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Вежливо и дружелюбно обращайтесь с партнерами;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Испытывайте чувство ответственности не только за собственные успехи, но и за успехи своих партнеров, всей группы;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Совместная работа в группах – это серьезный и ответственный труд.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357298"/>
          <a:ext cx="8143931" cy="5076651"/>
        </p:xfrm>
        <a:graphic>
          <a:graphicData uri="http://schemas.openxmlformats.org/drawingml/2006/table">
            <a:tbl>
              <a:tblPr/>
              <a:tblGrid>
                <a:gridCol w="1628616"/>
                <a:gridCol w="1628616"/>
                <a:gridCol w="1628616"/>
                <a:gridCol w="1628616"/>
                <a:gridCol w="1629467"/>
              </a:tblGrid>
              <a:tr h="10058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Фамилия, имя студента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студента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Опрос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Работа на уроке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85728"/>
            <a:ext cx="871540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Рейтинговый лист группы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428736"/>
          <a:ext cx="7786741" cy="3790202"/>
        </p:xfrm>
        <a:graphic>
          <a:graphicData uri="http://schemas.openxmlformats.org/drawingml/2006/table">
            <a:tbl>
              <a:tblPr/>
              <a:tblGrid>
                <a:gridCol w="3892964"/>
                <a:gridCol w="3893777"/>
              </a:tblGrid>
              <a:tr h="15202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 и выше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44-57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29-43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менее 29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285728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перевода баллов в оценку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774</Words>
  <Application>Microsoft Office PowerPoint</Application>
  <PresentationFormat>Экран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Образовательная цель урока:</vt:lpstr>
      <vt:lpstr>Развивающая цель урока:</vt:lpstr>
      <vt:lpstr>Воспитательная цель урока: </vt:lpstr>
      <vt:lpstr>Слайд 5</vt:lpstr>
      <vt:lpstr>Слайд 6</vt:lpstr>
      <vt:lpstr>Слайд 7</vt:lpstr>
      <vt:lpstr>Слайд 8</vt:lpstr>
      <vt:lpstr>Слайд 9</vt:lpstr>
      <vt:lpstr>Слайд 10</vt:lpstr>
      <vt:lpstr>Проверка выполнения домашнего задания</vt:lpstr>
      <vt:lpstr>Проверка выполнения домашнего задания</vt:lpstr>
      <vt:lpstr>Проверка выполнения домашнего задания</vt:lpstr>
      <vt:lpstr>Проверка выполнения домашнего задания</vt:lpstr>
      <vt:lpstr>Проверка выполнения домашнего задания</vt:lpstr>
      <vt:lpstr>Проверка выполнения домашнего задания</vt:lpstr>
      <vt:lpstr>Проверка выполнения домашнего задания</vt:lpstr>
      <vt:lpstr>Показатели движения капитала </vt:lpstr>
      <vt:lpstr>Ответьте на вопросы: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28</cp:revision>
  <dcterms:created xsi:type="dcterms:W3CDTF">2014-02-11T19:01:57Z</dcterms:created>
  <dcterms:modified xsi:type="dcterms:W3CDTF">2014-02-14T05:09:14Z</dcterms:modified>
</cp:coreProperties>
</file>