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1"/>
  </p:sldMasterIdLst>
  <p:notesMasterIdLst>
    <p:notesMasterId r:id="rId20"/>
  </p:notesMasterIdLst>
  <p:sldIdLst>
    <p:sldId id="257" r:id="rId2"/>
    <p:sldId id="292" r:id="rId3"/>
    <p:sldId id="298" r:id="rId4"/>
    <p:sldId id="303" r:id="rId5"/>
    <p:sldId id="279" r:id="rId6"/>
    <p:sldId id="290" r:id="rId7"/>
    <p:sldId id="291" r:id="rId8"/>
    <p:sldId id="274" r:id="rId9"/>
    <p:sldId id="275" r:id="rId10"/>
    <p:sldId id="276" r:id="rId11"/>
    <p:sldId id="277" r:id="rId12"/>
    <p:sldId id="307" r:id="rId13"/>
    <p:sldId id="296" r:id="rId14"/>
    <p:sldId id="301" r:id="rId15"/>
    <p:sldId id="305" r:id="rId16"/>
    <p:sldId id="306" r:id="rId17"/>
    <p:sldId id="295" r:id="rId18"/>
    <p:sldId id="304" r:id="rId19"/>
  </p:sldIdLst>
  <p:sldSz cx="9144000" cy="6858000" type="screen4x3"/>
  <p:notesSz cx="6858000" cy="9144000"/>
  <p:embeddedFontLst>
    <p:embeddedFont>
      <p:font typeface="Candara" panose="020E050203030302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има Магомедовна" initials="НМ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618"/>
    <a:srgbClr val="A439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82" autoAdjust="0"/>
  </p:normalViewPr>
  <p:slideViewPr>
    <p:cSldViewPr>
      <p:cViewPr varScale="1">
        <p:scale>
          <a:sx n="91" d="100"/>
          <a:sy n="91" d="100"/>
        </p:scale>
        <p:origin x="193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60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C0D116-5435-4F14-BB97-EE9094ABB4E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3D4196-537A-4F6C-9520-C75B34429FE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baseline="0" dirty="0" smtClean="0"/>
            <a:t/>
          </a:r>
          <a:br>
            <a:rPr lang="ru-RU" b="1" baseline="0" dirty="0" smtClean="0"/>
          </a:br>
          <a:r>
            <a:rPr lang="ru-RU" b="1" baseline="0" dirty="0" smtClean="0"/>
            <a:t/>
          </a:r>
          <a:br>
            <a:rPr lang="ru-RU" b="1" baseline="0" dirty="0" smtClean="0"/>
          </a:br>
          <a:r>
            <a:rPr lang="ru-RU" dirty="0" smtClean="0"/>
            <a:t>БЛАГОДАРЮ ЗА ВНИМАНИЕ!</a:t>
          </a:r>
        </a:p>
        <a:p>
          <a:pPr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A241D749-36CA-4516-91E8-3AE40A722036}" type="parTrans" cxnId="{9173880D-C44B-4486-B8E8-6BADCE82A28D}">
      <dgm:prSet/>
      <dgm:spPr/>
      <dgm:t>
        <a:bodyPr/>
        <a:lstStyle/>
        <a:p>
          <a:endParaRPr lang="ru-RU"/>
        </a:p>
      </dgm:t>
    </dgm:pt>
    <dgm:pt modelId="{AD1FCF99-5551-49AF-A729-6933AC976922}" type="sibTrans" cxnId="{9173880D-C44B-4486-B8E8-6BADCE82A28D}">
      <dgm:prSet/>
      <dgm:spPr/>
      <dgm:t>
        <a:bodyPr/>
        <a:lstStyle/>
        <a:p>
          <a:endParaRPr lang="ru-RU"/>
        </a:p>
      </dgm:t>
    </dgm:pt>
    <dgm:pt modelId="{3BF51ED0-BFA7-4C59-A19F-D73D3E9EEF19}" type="pres">
      <dgm:prSet presAssocID="{2AC0D116-5435-4F14-BB97-EE9094ABB4E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CBD05F-9DF9-477E-8418-E5A1BE385264}" type="pres">
      <dgm:prSet presAssocID="{FB3D4196-537A-4F6C-9520-C75B34429FEB}" presName="circle1" presStyleLbl="node1" presStyleIdx="0" presStyleCnt="1" custScaleX="102228" custScaleY="111940" custLinFactNeighborX="-7789" custLinFactNeighborY="567"/>
      <dgm:spPr/>
    </dgm:pt>
    <dgm:pt modelId="{D500908B-1BAE-40D6-91B3-DDA793E6DAC5}" type="pres">
      <dgm:prSet presAssocID="{FB3D4196-537A-4F6C-9520-C75B34429FEB}" presName="space" presStyleCnt="0"/>
      <dgm:spPr/>
    </dgm:pt>
    <dgm:pt modelId="{6C070456-365E-413E-86D5-3333CCA74A40}" type="pres">
      <dgm:prSet presAssocID="{FB3D4196-537A-4F6C-9520-C75B34429FEB}" presName="rect1" presStyleLbl="alignAcc1" presStyleIdx="0" presStyleCnt="1" custScaleX="137430" custLinFactNeighborX="-13909" custLinFactNeighborY="2985"/>
      <dgm:spPr/>
      <dgm:t>
        <a:bodyPr/>
        <a:lstStyle/>
        <a:p>
          <a:endParaRPr lang="ru-RU"/>
        </a:p>
      </dgm:t>
    </dgm:pt>
    <dgm:pt modelId="{608165CD-C5E7-4D05-9410-685409FA6C13}" type="pres">
      <dgm:prSet presAssocID="{FB3D4196-537A-4F6C-9520-C75B34429FEB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AAFC24-556C-411C-B88F-15E1ACC9FA98}" type="presOf" srcId="{FB3D4196-537A-4F6C-9520-C75B34429FEB}" destId="{608165CD-C5E7-4D05-9410-685409FA6C13}" srcOrd="1" destOrd="0" presId="urn:microsoft.com/office/officeart/2005/8/layout/target3"/>
    <dgm:cxn modelId="{9173880D-C44B-4486-B8E8-6BADCE82A28D}" srcId="{2AC0D116-5435-4F14-BB97-EE9094ABB4E5}" destId="{FB3D4196-537A-4F6C-9520-C75B34429FEB}" srcOrd="0" destOrd="0" parTransId="{A241D749-36CA-4516-91E8-3AE40A722036}" sibTransId="{AD1FCF99-5551-49AF-A729-6933AC976922}"/>
    <dgm:cxn modelId="{DEFC02C0-9C27-41CE-B752-D930BBC9CAF1}" type="presOf" srcId="{2AC0D116-5435-4F14-BB97-EE9094ABB4E5}" destId="{3BF51ED0-BFA7-4C59-A19F-D73D3E9EEF19}" srcOrd="0" destOrd="0" presId="urn:microsoft.com/office/officeart/2005/8/layout/target3"/>
    <dgm:cxn modelId="{62BE0E39-4042-4477-9A78-9F917107C32E}" type="presOf" srcId="{FB3D4196-537A-4F6C-9520-C75B34429FEB}" destId="{6C070456-365E-413E-86D5-3333CCA74A40}" srcOrd="0" destOrd="0" presId="urn:microsoft.com/office/officeart/2005/8/layout/target3"/>
    <dgm:cxn modelId="{6E433510-0F67-4B2C-8E50-0FEFA8DDA180}" type="presParOf" srcId="{3BF51ED0-BFA7-4C59-A19F-D73D3E9EEF19}" destId="{F9CBD05F-9DF9-477E-8418-E5A1BE385264}" srcOrd="0" destOrd="0" presId="urn:microsoft.com/office/officeart/2005/8/layout/target3"/>
    <dgm:cxn modelId="{CD88541B-7B2A-4AEC-B382-455F24FD5736}" type="presParOf" srcId="{3BF51ED0-BFA7-4C59-A19F-D73D3E9EEF19}" destId="{D500908B-1BAE-40D6-91B3-DDA793E6DAC5}" srcOrd="1" destOrd="0" presId="urn:microsoft.com/office/officeart/2005/8/layout/target3"/>
    <dgm:cxn modelId="{6163CAF0-2EEA-4AC6-B612-8CD47B3216F1}" type="presParOf" srcId="{3BF51ED0-BFA7-4C59-A19F-D73D3E9EEF19}" destId="{6C070456-365E-413E-86D5-3333CCA74A40}" srcOrd="2" destOrd="0" presId="urn:microsoft.com/office/officeart/2005/8/layout/target3"/>
    <dgm:cxn modelId="{C68AC09C-8394-4C4F-8F86-59AFC02A7E43}" type="presParOf" srcId="{3BF51ED0-BFA7-4C59-A19F-D73D3E9EEF19}" destId="{608165CD-C5E7-4D05-9410-685409FA6C1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BD05F-9DF9-477E-8418-E5A1BE385264}">
      <dsp:nvSpPr>
        <dsp:cNvPr id="0" name=""/>
        <dsp:cNvSpPr/>
      </dsp:nvSpPr>
      <dsp:spPr>
        <a:xfrm>
          <a:off x="-1005720" y="-260669"/>
          <a:ext cx="4932026" cy="540058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70456-365E-413E-86D5-3333CCA74A40}">
      <dsp:nvSpPr>
        <dsp:cNvPr id="0" name=""/>
        <dsp:cNvSpPr/>
      </dsp:nvSpPr>
      <dsp:spPr>
        <a:xfrm>
          <a:off x="0" y="0"/>
          <a:ext cx="8856973" cy="48245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5700" b="1" kern="1200" baseline="0" dirty="0" smtClean="0"/>
            <a:t/>
          </a:r>
          <a:br>
            <a:rPr lang="ru-RU" sz="5700" b="1" kern="1200" baseline="0" dirty="0" smtClean="0"/>
          </a:br>
          <a:r>
            <a:rPr lang="ru-RU" sz="5700" b="1" kern="1200" baseline="0" dirty="0" smtClean="0"/>
            <a:t/>
          </a:r>
          <a:br>
            <a:rPr lang="ru-RU" sz="5700" b="1" kern="1200" baseline="0" dirty="0" smtClean="0"/>
          </a:br>
          <a:r>
            <a:rPr lang="ru-RU" sz="5700" kern="1200" dirty="0" smtClean="0"/>
            <a:t>БЛАГОДАРЮ ЗА ВНИМАНИЕ!</a:t>
          </a:r>
        </a:p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700" kern="1200" dirty="0"/>
        </a:p>
      </dsp:txBody>
      <dsp:txXfrm>
        <a:off x="0" y="0"/>
        <a:ext cx="8856973" cy="4824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C5B43-6FCB-488B-81FB-71564F15A655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FB5E8-8F1D-43D6-A3AD-ACE17F9CD7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12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klinika-1.com/content/povishennoe-davleni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klinika-1.com/content/diabet-2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 октября во всем мире отмечается день борьбы с инсультом.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</a:t>
            </a:r>
            <a:r>
              <a:rPr lang="ru-R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нсульт может коснуться любого человека. </a:t>
            </a: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структуре смертности населения России болезни системы кровообращения занимают первое место и являются одними из самых высоких в мире. О том, как предотвратить возникновение инсульта, распознать первые симптомы, и какие действия предпринимать.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Поэтому, цель нашей встречи состоит в том, чтобы обсуди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ть с вами следующие вопросы: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такое инсульт?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каким признакам можно распознать инсульт?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нужно сделать в первую очередь, оказывая помощь больному с инсультом?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7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чем заключается опасность инсульта?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Ежегодно в России острый мозговой инсульт случается примерно у 450 тысяч человек. Инсульт всегда представляет серьезную угрозу здоровью и жизни пациента – это вторая по частоте причина смертности (от заболеваний) среди населения земного шара.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данным, предоставленным НАБИ  (Национальная ассоциация по борьбе с инсультом):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30% случаев –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молодые люди в возрасте до  40 лет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только 8% людей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из числа лиц перенесших инсульт, восстанавливаются и могут жить полноценной жизнью.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остальные вынуждены жить с той или иной степенью инвалидности (31% пациентов - необходим специальный уход, 20% не могут самостоятельно передвигаться)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этом хотелось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бы отметить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что современная медицина не стоит на месте и высокотехнологичные медицинские вмешательства позволяют спасти жизнь человеку в тяжелейших ситуациях,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но, эффективность медицинской помощи зависит от своевременности вызова скорой помощи.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Половины смертей от инсульта можно было бы избежать, если бы люди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знали симптомы инсульта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вовремя вызвали бригаду «скорой помощи» 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74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Важно знать! Первые 4 часа при инсульте являются критическими. В этот период изменения в головном мозге обратимы. А это значит, если успеть  в этот период времени восстановить кровоток в закупоренной артерии при ишемическом инсульте, или своевременно прооперировать человека при геморрагическом инсульте, лечение будет эффективным  и у больного будет меньше осложнений после инсульта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 так важно знать симптомы инсульта, чтобы своевременно вызвать бригаду «скорой помощи».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Доказано, что если первые признаки инсульта были сразу же распознаны, и больной получил необходимое лечение – вероятность неблагоприятного исхода (инвалидности и смерти) снижается в 2 и более раз.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Поэтому, давайте рассмотрим с помощью каких приемов можно распознать инсульт.</a:t>
            </a:r>
          </a:p>
          <a:p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74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Давайте рассмотрим, что такое инсульт?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Инсульт - это острое нарушение мозгового кровообращения, вследствие которого часть клеток головного мозга погибает. Из-за гибели мозговых клеток нарушаются (или полностью выпадают) функции, за которые отвечал этот участок мозга. 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Например, нарушение кровообращения в лобной доле коры мозга правого полушария может привести к появлению парезов левой половины тела (отсутствию произвольных движений), нарушениям речи, неустойчивости при ходьбе и т.д. Нарушение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кровобращения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височной доле коры мозга может проявиться в виде изменения слуха – глухоты, снижения остроты слуха, шуму в ушах и слуховым галлюцинациям, различным дефектам слухового восприятия (вплоть до потери способности понимать произносимую речь) и т.д.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971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Причинами  нарушения кровообращения головного мозга могут быть: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закупорка сосудов головного мозга атеросклеротической бляшкой или тромбом, в результате чего развивается ишемический инсульт;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разрыв  сосудов головного мозга, приводящий к развитию геморрагического инсульта.</a:t>
            </a:r>
          </a:p>
          <a:p>
            <a:pPr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Основной причиной инсульта является либо тромбоз, либо спазм сосудов головного мозга. Тромбозы чаще возникают при артериальной гипертензии, т.к. повышение артериального давления способствует отрыву тромба, а также разрушению ослабленной стенки сосудов.</a:t>
            </a:r>
          </a:p>
          <a:p>
            <a:pPr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Факторы, увеличивающие риск развития инсульта:</a:t>
            </a:r>
          </a:p>
          <a:p>
            <a:pPr lvl="0"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Возраст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После 30 лет у мужчин риск нарушения мозгового кровообращения существенно возрастает, у женщин сосудистые риски повышаются после наступления менопаузы.</a:t>
            </a:r>
          </a:p>
          <a:p>
            <a:pPr lvl="0"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Артериальная гипертензия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Чем выше давление, тем выше риск инсульта.</a:t>
            </a:r>
          </a:p>
          <a:p>
            <a:pPr lvl="0"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Атеросклероз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Сопутствующие сердечно-сосудистые заболевания: сердечная недостаточность, патологии клапанного аппарата сердца, миокардиты и т.д.</a:t>
            </a:r>
          </a:p>
          <a:p>
            <a:pPr lvl="0"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Курение и алкоголизм опосредованно, т.к. они приводят к развитию заболеваний из предыдущего пункта.</a:t>
            </a:r>
          </a:p>
          <a:p>
            <a:pPr lvl="0"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Сахарный диабет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и другие заболевания, сопровождающиеся разрушением сосудистой стенки.</a:t>
            </a:r>
          </a:p>
          <a:p>
            <a:pPr lvl="0" fontAlgn="base"/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Виды инсульта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Чаще всего (в 80% случаев) встречается 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ишемический инсульт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(инфаркт мозга). Возникает из-за закупорки  соответствующей мозговой артерии тромбом или длительного спазма мышечной стенки сосуда. В результате кровь не поступает в клетки мозга, те испытывают стресс, и развивается картина инсульта.</a:t>
            </a:r>
          </a:p>
          <a:p>
            <a:pPr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Геморрагический инсульт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это кровоизлияние в мозг, т.е. гематома мозговых тканей. Кровь – достаточно агрессивная жидкость, поэтому в области гематомы развивается воспаление.</a:t>
            </a:r>
          </a:p>
          <a:p>
            <a:pPr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Субарахноидальное кровоизлияние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встречается в 5% случаев, возникает из-за разрыва одного из сосудов оболочки мозга.</a:t>
            </a:r>
          </a:p>
          <a:p>
            <a:pPr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Инсульт может быть 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обширным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Используя этот термин, врач подразумевает, что процесс в этом распространённый, а симптомы выражены.</a:t>
            </a:r>
          </a:p>
          <a:p>
            <a:pPr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Под 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лакунарным инсультом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подразумевают повреждение небольшой мозговой артерии и поражение ограниченного (небольшого) участка мозга. Состояние развивается, как правило, вследствие  повышенного артериального давления.</a:t>
            </a:r>
          </a:p>
          <a:p>
            <a:pPr fontAlgn="base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Признаки и симптомы инсульта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правило, у пожилых людей уже есть набор «привычных» симптомов – головные боли, слабость, нарушения памяти и моторики в той или иной степени. Поскольку инсульт – острое нарушение, необходимо обращать пристальное внимание на 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появление нетипичных изменений в поведении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 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симптомы, которых раньше не было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0">
              <a:buFont typeface="Arial" pitchFamily="34" charset="0"/>
              <a:buChar char="•"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Соответственно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з-за нарушения мозгового кровообращения у человека могут появиться следующие симптомы,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характерные для инсульта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внезапная слабость и онемение в руке или руке и ноге на одной стороне тела;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внезапное помутнение сознания, нарушение речи или непонимание обращенной речи;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внезапное онемение губы или половины лица, часто с «перекосом» лица;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внезапное нарушение зрения в одном или обоих глазах, появление ощущения двоения в глазах;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внезапное нарушение походки, головокружение, потеря равновесия или координации;</a:t>
            </a:r>
          </a:p>
          <a:p>
            <a:pPr lvl="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внезапная сильная головная боль по неизвестной причине.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74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распознать инсульт, запомните три приёма:</a:t>
            </a:r>
          </a:p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1-</a:t>
            </a:r>
            <a:r>
              <a:rPr lang="ru-R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прием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попросите пострадавшего УЛЫБНУТЬСЯ. При инсульте улыбка теряет естественность, становится кривой (один уголок рта поднимается, а другой остается опущенным).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17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прием — попросите его ЗАГОВОРИТЬ. Попросите выговорить простое предложение, например: «За окном светит солнце». Для инсульта характерны нарушения речи, и больной плохо справляется с этой задачей.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17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ru-R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прием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попросите его ПОДНЯТЬ обе руки и держать их в таком положении 10 секунд. При инсульте одна рука или вообще не поднимается, или поднимается не полностью.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Эти три приёма называются - метод УЗП (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аббревиатура слов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лыбнуться,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аговорить,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однять руки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17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наличии </a:t>
            </a:r>
            <a:r>
              <a:rPr lang="ru-RU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даже одного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из этих признаков необходимо срочно вызвать «скорую помощь»!  Обратите внимание – вызывать не участкового врача, а именно – «скорую помощь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Если у слушателей возникнет вопрос, почему  вызывают именно скорую помощь, а не участкового врача. Можно дать пояснения, что пока придет участковый врач – пройдет драгоценное время, а участковый врач все равно вызовет скорую помощь.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прибытия врача необходимо незамедлительно принять самостоятельные меры: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Уложите пострадавшего так, чтобы голова и плечи были приподняты.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Откройте окно, чтобы поступал свежий воздух.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Снимите или расстегните стесняющую одежду.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рвоте поверните голову пострадавшего на бок, чтобы рвотные массы не попадали в дыхательные пути.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давайте языку пациента западать – постоянно следите за дыханием.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74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Давайте подведем итог нашей встречи.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нсульт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тяжелое состояние, требующее неотложной специализированной медицинской помощи. Прогноз при инсульте зависит во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многом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 своевременности вызова «Скорой помощи».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распознать инсульт, попросите пострадавшего: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УЛЫБНУТЬСЯ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Улыбка кривая?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ЗАГОВОРИТЬ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Говорит неразборчиво?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ПОДНЯТЬ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обе руки. Не может поднять обе руки. Одна ослабла?</a:t>
            </a:r>
          </a:p>
          <a:p>
            <a:pPr algn="ctr"/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наличии любого из этих трех признаков срочно вызывайте «скорую помощь»!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Помните о том, что время эффективной медицинской помощи при инсульте— «терапевтическое окно» — всего 4 часа от начала появления симптомов. Чем раньше Вы вызовете бригаду «скорой помощи», тем более эффективным будет лечение и меньше осложнений у больного от инсульта.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Обратите внимание, бывают ситуации, когда у человека были симптомы инсульта, но они в самостоятельно прошли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(в течение нескольких минут или часов)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это состояние, на языке медиков, называется транзиторная ишемическая атака, а проще говоря, чтобы было понятно всем - преходящее нарушение мозгового кровообращения. В таких ситуациях, несмотря на то, что симптомы прошли, все равно необходимо обратиться за медицинской помощью, так как в ближайшее время высок риск повторной атаки, причем в более тяжелой форме.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Поэтому при любых симптомах инсульта и даже просто при подозрении на него необходимо сразу же обратиться за медицинской помощью – вызвать «скорую» или доставить больного в неврологическое отделение.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588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346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Новости.</a:t>
            </a:r>
          </a:p>
          <a:p>
            <a:r>
              <a:rPr lang="ru-RU" dirty="0" smtClean="0"/>
              <a:t>Ученые Сибирского государственного медицинского университета (</a:t>
            </a:r>
            <a:r>
              <a:rPr lang="ru-RU" dirty="0" err="1" smtClean="0"/>
              <a:t>СибГМУ</a:t>
            </a:r>
            <a:r>
              <a:rPr lang="ru-RU" dirty="0" smtClean="0"/>
              <a:t>) создали виртуальный тренажер для восстановления двигательных функций у больных, которые перенесли инсульт; в будущем тренажер планируется совместить с элементами </a:t>
            </a:r>
            <a:r>
              <a:rPr lang="ru-RU" dirty="0" err="1" smtClean="0"/>
              <a:t>экзоскелета</a:t>
            </a:r>
            <a:r>
              <a:rPr lang="ru-RU" dirty="0" smtClean="0"/>
              <a:t>, которые будут подбираться для каждого пациента индивидуально, сообщает пресс-служба вуза.</a:t>
            </a:r>
          </a:p>
          <a:p>
            <a:endParaRPr lang="ru-RU" dirty="0" smtClean="0"/>
          </a:p>
          <a:p>
            <a:r>
              <a:rPr lang="ru-RU" dirty="0" smtClean="0"/>
              <a:t>"Тренажер – это игра в виртуальной реальности. В основе лежит принцип биологической обратной связи: человек видит как будто со стороны свой образ, который повторяет все его движения, а благодаря системе </a:t>
            </a:r>
            <a:r>
              <a:rPr lang="ru-RU" dirty="0" err="1" smtClean="0"/>
              <a:t>видеозахвата</a:t>
            </a:r>
            <a:r>
              <a:rPr lang="ru-RU" dirty="0" smtClean="0"/>
              <a:t> происходит работа над восстановлением двигательных функций", – цитирует пресс-служба доцента кафедры медицинской и биологической кибернетики </a:t>
            </a:r>
            <a:r>
              <a:rPr lang="ru-RU" dirty="0" err="1" smtClean="0"/>
              <a:t>СибГМУ</a:t>
            </a:r>
            <a:r>
              <a:rPr lang="ru-RU" dirty="0" smtClean="0"/>
              <a:t> Ивана Толмачева. </a:t>
            </a:r>
          </a:p>
          <a:p>
            <a:r>
              <a:rPr lang="ru-RU" b="1" dirty="0" smtClean="0"/>
              <a:t>29 и 31 октября </a:t>
            </a:r>
            <a:r>
              <a:rPr lang="ru-RU" dirty="0" smtClean="0"/>
              <a:t>волонтеры </a:t>
            </a:r>
            <a:r>
              <a:rPr lang="ru-RU" dirty="0" err="1" smtClean="0"/>
              <a:t>СибГМУ</a:t>
            </a:r>
            <a:r>
              <a:rPr lang="ru-RU" dirty="0" smtClean="0"/>
              <a:t> и команда стратегического проекта </a:t>
            </a:r>
            <a:r>
              <a:rPr lang="ru-RU" dirty="0" err="1" smtClean="0"/>
              <a:t>СибГМУ</a:t>
            </a:r>
            <a:r>
              <a:rPr lang="ru-RU" dirty="0" smtClean="0"/>
              <a:t> «Томская область – лаборатория здоровья» организуют в Томске «</a:t>
            </a:r>
            <a:r>
              <a:rPr lang="ru-RU" dirty="0" err="1" smtClean="0"/>
              <a:t>Энерго</a:t>
            </a:r>
            <a:r>
              <a:rPr lang="ru-RU" dirty="0" smtClean="0"/>
              <a:t>-точки», в рамках недельной акции, посвященной борьбе с инсультом.</a:t>
            </a:r>
          </a:p>
          <a:p>
            <a:r>
              <a:rPr lang="ru-RU" dirty="0" smtClean="0"/>
              <a:t>На площадках волонтеры </a:t>
            </a:r>
            <a:r>
              <a:rPr lang="ru-RU" dirty="0" err="1" smtClean="0"/>
              <a:t>СибГМУ</a:t>
            </a:r>
            <a:r>
              <a:rPr lang="ru-RU" dirty="0" smtClean="0"/>
              <a:t> проведут с жителями города профилактические беседы об инсульте, анкетирование, с целью выявления уровня информированности о симптомах и алгоритмах действий первой помощи при остром нарушении мозгового кровообращения, а также раздадут листовки и магниты-памятки.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Энерго</a:t>
            </a:r>
            <a:r>
              <a:rPr lang="ru-RU" dirty="0" smtClean="0"/>
              <a:t>-точки» будут работать 29 октября с 9 до 12 часов в поликлиниках Томской области, с 11 до 13 часов в корпусах </a:t>
            </a:r>
            <a:r>
              <a:rPr lang="ru-RU" dirty="0" err="1" smtClean="0"/>
              <a:t>СибГМУ</a:t>
            </a:r>
            <a:r>
              <a:rPr lang="ru-RU" dirty="0" smtClean="0"/>
              <a:t> и на площади «</a:t>
            </a:r>
            <a:r>
              <a:rPr lang="ru-RU" dirty="0" err="1" smtClean="0"/>
              <a:t>Новособорной</a:t>
            </a:r>
            <a:r>
              <a:rPr lang="ru-RU" dirty="0" smtClean="0"/>
              <a:t>», а также 31 октября с 16 до 18 часов в торговых центрах «</a:t>
            </a:r>
            <a:r>
              <a:rPr lang="ru-RU" dirty="0" err="1" smtClean="0"/>
              <a:t>Смайл</a:t>
            </a:r>
            <a:r>
              <a:rPr lang="ru-RU" dirty="0" smtClean="0"/>
              <a:t> Сити» и «Изумрудный город».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FB5E8-8F1D-43D6-A3AD-ACE17F9CD7F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7743C89-B89B-4465-A779-1F024E3CAC2B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F737DF2-C0FD-4B89-ADCD-116E7231E4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9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klinika-1.com/content/diabet-2" TargetMode="External"/><Relationship Id="rId2" Type="http://schemas.openxmlformats.org/officeDocument/2006/relationships/hyperlink" Target="http://klinika-1.com/content/povishennoe-davlenie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b.CMP05\Downloads\ЦМП_картинки\сердце\инсульт\Инсульт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" r="5243"/>
          <a:stretch/>
        </p:blipFill>
        <p:spPr bwMode="auto">
          <a:xfrm>
            <a:off x="0" y="0"/>
            <a:ext cx="91719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99535" y="6866331"/>
            <a:ext cx="8972393" cy="5676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endParaRPr lang="ru-RU" dirty="0">
              <a:solidFill>
                <a:srgbClr val="99336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229200"/>
            <a:ext cx="9171928" cy="12241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5229200"/>
            <a:ext cx="9036496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993366"/>
                </a:solidFill>
                <a:latin typeface="+mj-lt"/>
                <a:cs typeface="Arial" panose="020B0604020202020204" pitchFamily="34" charset="0"/>
              </a:rPr>
              <a:t>«МАОУ СОШ №43 – лаборатория здоровья»</a:t>
            </a:r>
          </a:p>
          <a:p>
            <a:pPr algn="ctr"/>
            <a:r>
              <a:rPr lang="ru-RU" sz="2400" b="1" dirty="0" smtClean="0">
                <a:ln w="1905"/>
                <a:solidFill>
                  <a:srgbClr val="993366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3400" b="1" dirty="0" smtClean="0">
                <a:ln w="1905"/>
                <a:solidFill>
                  <a:srgbClr val="993366"/>
                </a:solidFill>
                <a:latin typeface="+mj-lt"/>
                <a:cs typeface="Arial" panose="020B0604020202020204" pitchFamily="34" charset="0"/>
              </a:rPr>
              <a:t>Инсульт. </a:t>
            </a:r>
          </a:p>
          <a:p>
            <a:pPr algn="ctr"/>
            <a:r>
              <a:rPr lang="en-US" sz="2400" b="1" dirty="0" smtClean="0">
                <a:ln w="1905"/>
                <a:solidFill>
                  <a:srgbClr val="993366"/>
                </a:solidFill>
                <a:latin typeface="+mj-lt"/>
                <a:cs typeface="Arial" panose="020B0604020202020204" pitchFamily="34" charset="0"/>
              </a:rPr>
              <a:t>29 </a:t>
            </a:r>
            <a:r>
              <a:rPr lang="ru-RU" sz="2400" b="1" dirty="0" smtClean="0">
                <a:ln w="1905"/>
                <a:solidFill>
                  <a:srgbClr val="993366"/>
                </a:solidFill>
                <a:latin typeface="+mj-lt"/>
                <a:cs typeface="Arial" panose="020B0604020202020204" pitchFamily="34" charset="0"/>
              </a:rPr>
              <a:t>октября – всемирный день борьбы с инсультом.</a:t>
            </a:r>
            <a:endParaRPr lang="ru-RU" sz="2400" b="1" dirty="0">
              <a:ln w="1905"/>
              <a:solidFill>
                <a:srgbClr val="993366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20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9"/>
    </mc:Choice>
    <mc:Fallback xmlns="">
      <p:transition spd="slow" advTm="579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ВОПРОСЫ К РАССМОТРЕНИЮ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7562" y="1844824"/>
            <a:ext cx="8568952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tx2"/>
                </a:solidFill>
              </a:rPr>
              <a:t>Актуальность.</a:t>
            </a:r>
          </a:p>
          <a:p>
            <a:pPr marL="457200" indent="-4572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tx2"/>
                </a:solidFill>
              </a:rPr>
              <a:t>Что такое инсульт? Виды инсульта.</a:t>
            </a:r>
          </a:p>
          <a:p>
            <a:pPr marL="457200" indent="-4572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tx2"/>
                </a:solidFill>
              </a:rPr>
              <a:t>По каким признакам можно распознать инсульт?</a:t>
            </a:r>
          </a:p>
          <a:p>
            <a:pPr marL="457200" indent="-4572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tx2"/>
                </a:solidFill>
              </a:rPr>
              <a:t>Что нужно сделать в первую очередь при инсульте?                       </a:t>
            </a:r>
          </a:p>
          <a:p>
            <a:pPr>
              <a:spcAft>
                <a:spcPts val="1000"/>
              </a:spcAft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       Какие меры доврачебной помощи нужно оказать человеку с инсультом?</a:t>
            </a:r>
          </a:p>
          <a:p>
            <a:pPr marL="457200" indent="-4572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tx2"/>
                </a:solidFill>
              </a:rPr>
              <a:t>Факторы, увеличивающие риск развития инсульта.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457200" indent="-4572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tx2"/>
                </a:solidFill>
              </a:rPr>
              <a:t>Профилактика инсульта.</a:t>
            </a:r>
          </a:p>
          <a:p>
            <a:pPr marL="457200" indent="-4572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schemeClr val="tx2"/>
                </a:solidFill>
              </a:rPr>
              <a:t>Новости из </a:t>
            </a:r>
            <a:r>
              <a:rPr lang="ru-RU" sz="2000" dirty="0" err="1" smtClean="0">
                <a:solidFill>
                  <a:schemeClr val="tx2"/>
                </a:solidFill>
              </a:rPr>
              <a:t>СибГМУ</a:t>
            </a:r>
            <a:r>
              <a:rPr lang="ru-RU" sz="2000" dirty="0" smtClean="0">
                <a:solidFill>
                  <a:schemeClr val="tx2"/>
                </a:solidFill>
              </a:rPr>
              <a:t>.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304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70"/>
    </mc:Choice>
    <mc:Fallback xmlns="">
      <p:transition spd="slow" advTm="1157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Актуальность 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Работа\gemorragicheskiy_ins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40" y="2132855"/>
            <a:ext cx="3888432" cy="385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та\ishemicheskiy_ins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2854"/>
            <a:ext cx="4392488" cy="40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5154" y="1346126"/>
            <a:ext cx="8609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>
                <a:solidFill>
                  <a:prstClr val="black"/>
                </a:solidFill>
              </a:rPr>
              <a:t>29 октября во всем мире отмечается день борьбы с инсультом.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4240" y="5387609"/>
            <a:ext cx="8222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b="1" dirty="0" smtClean="0"/>
          </a:p>
          <a:p>
            <a:pPr>
              <a:defRPr/>
            </a:pPr>
            <a:endParaRPr lang="ru-RU" sz="2400" b="1" dirty="0"/>
          </a:p>
          <a:p>
            <a:pPr>
              <a:defRPr/>
            </a:pPr>
            <a:r>
              <a:rPr lang="ru-RU" sz="2400" b="1" dirty="0" smtClean="0"/>
              <a:t>Инсульт</a:t>
            </a:r>
            <a:r>
              <a:rPr lang="ru-RU" b="1" dirty="0" smtClean="0"/>
              <a:t> может коснуться любого человека. </a:t>
            </a:r>
            <a:endParaRPr lang="ru-RU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304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70"/>
    </mc:Choice>
    <mc:Fallback xmlns="">
      <p:transition spd="slow" advTm="1157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 В ТВОИХ РУКАХ СПАСТИ ЖИЗНЬ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484784"/>
            <a:ext cx="85689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C00000"/>
                </a:solidFill>
                <a:ea typeface="Times New Roman"/>
              </a:rPr>
              <a:t>В </a:t>
            </a:r>
            <a:r>
              <a:rPr lang="ru-RU" sz="2200" b="1" dirty="0">
                <a:solidFill>
                  <a:srgbClr val="C00000"/>
                </a:solidFill>
                <a:ea typeface="Times New Roman"/>
              </a:rPr>
              <a:t>большинстве случаев человеку можно спасти жизнь и предотвратить развитие тяжелых последствий </a:t>
            </a:r>
            <a:r>
              <a:rPr lang="ru-RU" sz="2200" b="1" dirty="0" smtClean="0">
                <a:solidFill>
                  <a:srgbClr val="C00000"/>
                </a:solidFill>
                <a:ea typeface="Times New Roman"/>
              </a:rPr>
              <a:t>инсульта!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2" name="Группа 12"/>
          <p:cNvGrpSpPr/>
          <p:nvPr/>
        </p:nvGrpSpPr>
        <p:grpSpPr>
          <a:xfrm>
            <a:off x="2123728" y="3463448"/>
            <a:ext cx="4680520" cy="3061895"/>
            <a:chOff x="2123728" y="3463448"/>
            <a:chExt cx="4680520" cy="3061895"/>
          </a:xfrm>
        </p:grpSpPr>
        <p:pic>
          <p:nvPicPr>
            <p:cNvPr id="7" name="Picture 2" descr="C:\Users\anb.CMP05\Downloads\ЦМП_картинки\Скорая помощь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4544826"/>
              <a:ext cx="4680520" cy="1980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Группа 11"/>
            <p:cNvGrpSpPr/>
            <p:nvPr/>
          </p:nvGrpSpPr>
          <p:grpSpPr>
            <a:xfrm>
              <a:off x="2339752" y="3463448"/>
              <a:ext cx="4207336" cy="757640"/>
              <a:chOff x="2468680" y="3429000"/>
              <a:chExt cx="4207336" cy="757640"/>
            </a:xfrm>
          </p:grpSpPr>
          <p:grpSp>
            <p:nvGrpSpPr>
              <p:cNvPr id="8" name="Группа 2"/>
              <p:cNvGrpSpPr/>
              <p:nvPr/>
            </p:nvGrpSpPr>
            <p:grpSpPr>
              <a:xfrm>
                <a:off x="2468680" y="3429000"/>
                <a:ext cx="1686064" cy="734349"/>
                <a:chOff x="2468680" y="3429000"/>
                <a:chExt cx="1686064" cy="734349"/>
              </a:xfrm>
            </p:grpSpPr>
            <p:pic>
              <p:nvPicPr>
                <p:cNvPr id="2056" name="Picture 8" descr="C:\Users\anb.CMP05\Downloads\тел трубка 2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8680" y="3429000"/>
                  <a:ext cx="779816" cy="7159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6" name="Picture 2" descr="C:\Users\anb.CMP05\Downloads\03.pn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9419" y="3623349"/>
                  <a:ext cx="715325" cy="5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Группа 7"/>
              <p:cNvGrpSpPr/>
              <p:nvPr/>
            </p:nvGrpSpPr>
            <p:grpSpPr>
              <a:xfrm>
                <a:off x="4734818" y="3528483"/>
                <a:ext cx="1941198" cy="658157"/>
                <a:chOff x="4734818" y="3528483"/>
                <a:chExt cx="1941198" cy="658157"/>
              </a:xfrm>
            </p:grpSpPr>
            <p:pic>
              <p:nvPicPr>
                <p:cNvPr id="2055" name="Picture 7" descr="C:\Users\anb.CMP05\Downloads\мобил 2а.pn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4818" y="3528483"/>
                  <a:ext cx="807739" cy="6581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7" name="Picture 3" descr="C:\Users\anb.CMP05\Downloads\103.pn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52120" y="3608442"/>
                  <a:ext cx="1023896" cy="5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18" name="Прямоугольник 17"/>
          <p:cNvSpPr/>
          <p:nvPr/>
        </p:nvSpPr>
        <p:spPr>
          <a:xfrm>
            <a:off x="323528" y="2465020"/>
            <a:ext cx="85689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chemeClr val="tx2"/>
                </a:solidFill>
                <a:ea typeface="Times New Roman"/>
              </a:rPr>
              <a:t>Для этого </a:t>
            </a:r>
            <a:r>
              <a:rPr lang="ru-RU" sz="2200" b="1" dirty="0">
                <a:solidFill>
                  <a:schemeClr val="tx2"/>
                </a:solidFill>
                <a:ea typeface="Times New Roman"/>
              </a:rPr>
              <a:t>необходимо </a:t>
            </a:r>
            <a:r>
              <a:rPr lang="ru-RU" sz="2200" b="1" dirty="0" smtClean="0">
                <a:solidFill>
                  <a:schemeClr val="tx2"/>
                </a:solidFill>
                <a:ea typeface="Times New Roman"/>
              </a:rPr>
              <a:t>уметь выявить признаки инсульта, и своевременно </a:t>
            </a:r>
            <a:r>
              <a:rPr lang="ru-RU" sz="2200" b="1" dirty="0">
                <a:solidFill>
                  <a:schemeClr val="tx2"/>
                </a:solidFill>
                <a:ea typeface="Times New Roman"/>
              </a:rPr>
              <a:t>вызвать </a:t>
            </a:r>
            <a:r>
              <a:rPr lang="ru-RU" sz="2200" b="1" dirty="0" smtClean="0">
                <a:solidFill>
                  <a:schemeClr val="tx2"/>
                </a:solidFill>
                <a:ea typeface="Times New Roman"/>
              </a:rPr>
              <a:t>«Скорую помощь».</a:t>
            </a:r>
            <a:endParaRPr lang="ru-RU" sz="2200" dirty="0">
              <a:latin typeface="Times New Roman"/>
              <a:ea typeface="Times New Roman"/>
            </a:endParaRPr>
          </a:p>
          <a:p>
            <a:pPr marL="342900" lvl="0" indent="-342900" algn="just">
              <a:buFont typeface="Symbol"/>
              <a:buChar char=""/>
            </a:pPr>
            <a:endParaRPr lang="ru-RU" sz="2200" dirty="0">
              <a:effectLst/>
              <a:latin typeface="Times New Roman"/>
              <a:ea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810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70"/>
    </mc:Choice>
    <mc:Fallback xmlns="">
      <p:transition spd="slow" advTm="11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ЧТО ТАКОЕ ИНСУЛЬТ?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8840" y="2950435"/>
            <a:ext cx="44652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400" b="1" dirty="0" smtClean="0">
                <a:solidFill>
                  <a:srgbClr val="C00000"/>
                </a:solidFill>
              </a:rPr>
              <a:t>ИНСУЛЬТ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chemeClr val="tx2"/>
                </a:solidFill>
              </a:rPr>
              <a:t>–</a:t>
            </a:r>
          </a:p>
          <a:p>
            <a:pPr algn="just">
              <a:lnSpc>
                <a:spcPct val="120000"/>
              </a:lnSpc>
            </a:pPr>
            <a:r>
              <a:rPr lang="ru-RU" sz="2400" dirty="0" smtClean="0">
                <a:solidFill>
                  <a:schemeClr val="tx2"/>
                </a:solidFill>
              </a:rPr>
              <a:t>это </a:t>
            </a:r>
            <a:r>
              <a:rPr lang="ru-RU" sz="2400" dirty="0">
                <a:solidFill>
                  <a:schemeClr val="tx2"/>
                </a:solidFill>
              </a:rPr>
              <a:t>острое нарушение мозгового кровообращения, вследствие которого часть клеток головного мозга </a:t>
            </a:r>
            <a:r>
              <a:rPr lang="ru-RU" sz="2400" dirty="0" smtClean="0">
                <a:solidFill>
                  <a:schemeClr val="tx2"/>
                </a:solidFill>
              </a:rPr>
              <a:t>погибает.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80112" y="1556793"/>
            <a:ext cx="2052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AE2618"/>
                </a:solidFill>
              </a:rPr>
              <a:t>зона инсульта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16832"/>
            <a:ext cx="3996705" cy="402065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846336" y="3537012"/>
            <a:ext cx="173936" cy="288032"/>
          </a:xfrm>
          <a:prstGeom prst="rect">
            <a:avLst/>
          </a:prstGeom>
          <a:noFill/>
          <a:ln>
            <a:solidFill>
              <a:srgbClr val="AE26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084168" y="2780928"/>
            <a:ext cx="762168" cy="756084"/>
          </a:xfrm>
          <a:prstGeom prst="line">
            <a:avLst/>
          </a:prstGeom>
          <a:ln w="19050">
            <a:solidFill>
              <a:srgbClr val="AE26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7020272" y="2780928"/>
            <a:ext cx="356632" cy="756084"/>
          </a:xfrm>
          <a:prstGeom prst="line">
            <a:avLst/>
          </a:prstGeom>
          <a:ln w="19050">
            <a:solidFill>
              <a:srgbClr val="AE26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1068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60"/>
    </mc:Choice>
    <mc:Fallback xmlns="">
      <p:transition spd="slow" advTm="1166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РАЗНОВИДНОСТИ ИНСУЛЬТА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anb.CMP05\Downloads\_ЦМП_картинки\сердце\инсульт\ишемический инсуль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7"/>
            <a:ext cx="3287706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b.CMP05\Downloads\_ЦМП_картинки\сердце\инсульт\геморрагический инсуль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452" y="2470315"/>
            <a:ext cx="383225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9652" y="1772816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И</a:t>
            </a:r>
            <a:r>
              <a:rPr lang="ru-RU" sz="2400" b="1" dirty="0" smtClean="0">
                <a:solidFill>
                  <a:srgbClr val="C00000"/>
                </a:solidFill>
              </a:rPr>
              <a:t>шемический инсульт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9992" y="1772816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Геморрагический инсульт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8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2254" y="188639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ПРИЗНАКИ ИНСУЛЬТА: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524" y="1205589"/>
            <a:ext cx="8568952" cy="2457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2"/>
                </a:solidFill>
              </a:rPr>
              <a:t>внезапная слабость и онемение в руке или руке и ноге на одной стороне тела;</a:t>
            </a:r>
          </a:p>
          <a:p>
            <a:pPr marL="342900" lvl="0" indent="-342900" algn="just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2"/>
                </a:solidFill>
              </a:rPr>
              <a:t>внезапное помутнение сознания, нарушение речи или непонимание обращенной речи;</a:t>
            </a:r>
          </a:p>
          <a:p>
            <a:pPr marL="342900" lvl="0" indent="-342900" algn="just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2"/>
                </a:solidFill>
              </a:rPr>
              <a:t>внезапное онемение губы или половины лица, часто с «перекосом» лица;</a:t>
            </a:r>
          </a:p>
          <a:p>
            <a:pPr marL="342900" lvl="0" indent="-342900" algn="just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2"/>
                </a:solidFill>
              </a:rPr>
              <a:t>внезапное нарушение зрения в одном или обоих глазах, появление ощущения двоения в глазах;</a:t>
            </a:r>
          </a:p>
          <a:p>
            <a:pPr marL="342900" lvl="0" indent="-342900" algn="just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2"/>
                </a:solidFill>
              </a:rPr>
              <a:t>внезапное нарушение походки, головокружение, потеря равновесия или координации;</a:t>
            </a:r>
          </a:p>
          <a:p>
            <a:pPr marL="342900" lvl="0" indent="-342900" algn="just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tx2"/>
                </a:solidFill>
              </a:rPr>
              <a:t>внезапная сильная головная боль по неизвестной причине</a:t>
            </a:r>
            <a:r>
              <a:rPr lang="ru-RU" sz="1600" dirty="0" smtClean="0">
                <a:solidFill>
                  <a:schemeClr val="tx2"/>
                </a:solidFill>
              </a:rPr>
              <a:t>.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86167"/>
            <a:ext cx="8784976" cy="555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181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70"/>
    </mc:Choice>
    <mc:Fallback xmlns="">
      <p:transition spd="slow" advTm="1157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76427" y="5355213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Не может улыбнуться?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Уголок рта опущен?</a:t>
            </a:r>
            <a:endParaRPr lang="ru-RU" sz="2800" dirty="0">
              <a:solidFill>
                <a:srgbClr val="C0000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1413152"/>
            <a:ext cx="9144000" cy="3992003"/>
            <a:chOff x="0" y="1413152"/>
            <a:chExt cx="9144000" cy="3992003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148"/>
            <a:stretch/>
          </p:blipFill>
          <p:spPr>
            <a:xfrm>
              <a:off x="2922881" y="1413152"/>
              <a:ext cx="3305303" cy="3384000"/>
            </a:xfrm>
            <a:prstGeom prst="rect">
              <a:avLst/>
            </a:prstGeom>
          </p:spPr>
        </p:pic>
        <p:grpSp>
          <p:nvGrpSpPr>
            <p:cNvPr id="2" name="Группа 1"/>
            <p:cNvGrpSpPr/>
            <p:nvPr/>
          </p:nvGrpSpPr>
          <p:grpSpPr>
            <a:xfrm>
              <a:off x="0" y="3861424"/>
              <a:ext cx="9144000" cy="1543731"/>
              <a:chOff x="0" y="3861424"/>
              <a:chExt cx="9144000" cy="154373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0" y="4851157"/>
                <a:ext cx="91440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000" b="1" dirty="0" smtClean="0">
                    <a:solidFill>
                      <a:schemeClr val="tx2"/>
                    </a:solidFill>
                  </a:rPr>
                  <a:t>Попросите </a:t>
                </a:r>
                <a:r>
                  <a:rPr lang="ru-RU" sz="3000" b="1" dirty="0">
                    <a:solidFill>
                      <a:schemeClr val="tx2"/>
                    </a:solidFill>
                  </a:rPr>
                  <a:t>пострадавшего </a:t>
                </a:r>
                <a:r>
                  <a:rPr lang="ru-RU" sz="3000" b="1" dirty="0">
                    <a:solidFill>
                      <a:srgbClr val="C00000"/>
                    </a:solidFill>
                  </a:rPr>
                  <a:t>УЛЫБНУТЬСЯ</a:t>
                </a:r>
                <a:r>
                  <a:rPr lang="ru-RU" sz="3000" b="1" dirty="0" smtClean="0">
                    <a:solidFill>
                      <a:srgbClr val="C00000"/>
                    </a:solidFill>
                  </a:rPr>
                  <a:t>.</a:t>
                </a:r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2695219" y="3861424"/>
                <a:ext cx="720080" cy="72008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862662" y="3934797"/>
                <a:ext cx="43794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b="1" dirty="0">
                    <a:solidFill>
                      <a:schemeClr val="bg1"/>
                    </a:solidFill>
                  </a:rPr>
                  <a:t>У</a:t>
                </a: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251520" y="1484784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tx2"/>
                </a:solidFill>
              </a:rPr>
              <a:t>Метод </a:t>
            </a:r>
            <a:r>
              <a:rPr lang="ru-RU" sz="3000" b="1" dirty="0" smtClean="0">
                <a:solidFill>
                  <a:srgbClr val="C00000"/>
                </a:solidFill>
              </a:rPr>
              <a:t>У</a:t>
            </a:r>
            <a:r>
              <a:rPr lang="ru-RU" sz="3000" b="1" dirty="0" smtClean="0">
                <a:solidFill>
                  <a:schemeClr val="tx2"/>
                </a:solidFill>
              </a:rPr>
              <a:t>ЗП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Как распознать инсульт?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641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23"/>
    </mc:Choice>
    <mc:Fallback xmlns="">
      <p:transition spd="slow" advTm="15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0456" y="5284365"/>
            <a:ext cx="885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</a:rPr>
              <a:t>Попросите </a:t>
            </a:r>
            <a:r>
              <a:rPr lang="ru-RU" sz="2800" dirty="0">
                <a:solidFill>
                  <a:schemeClr val="tx2"/>
                </a:solidFill>
              </a:rPr>
              <a:t>выговорить простое предложение. Связно. Например: «За окном светит солнце</a:t>
            </a:r>
            <a:r>
              <a:rPr lang="ru-RU" sz="2800" dirty="0" smtClean="0">
                <a:solidFill>
                  <a:schemeClr val="tx2"/>
                </a:solidFill>
              </a:rPr>
              <a:t>».</a:t>
            </a:r>
            <a:endParaRPr lang="ru-RU" sz="2800" dirty="0">
              <a:solidFill>
                <a:schemeClr val="tx2"/>
              </a:solidFill>
            </a:endParaRPr>
          </a:p>
          <a:p>
            <a:pPr algn="ctr"/>
            <a:r>
              <a:rPr lang="ru-RU" sz="2800" dirty="0">
                <a:solidFill>
                  <a:srgbClr val="C00000"/>
                </a:solidFill>
              </a:rPr>
              <a:t>Не может разборчиво произнести предложение?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79512" y="1413152"/>
            <a:ext cx="8856984" cy="4010006"/>
            <a:chOff x="179512" y="1413152"/>
            <a:chExt cx="8856984" cy="4010006"/>
          </a:xfrm>
        </p:grpSpPr>
        <p:sp>
          <p:nvSpPr>
            <p:cNvPr id="7" name="TextBox 6"/>
            <p:cNvSpPr txBox="1"/>
            <p:nvPr/>
          </p:nvSpPr>
          <p:spPr>
            <a:xfrm>
              <a:off x="179512" y="4869160"/>
              <a:ext cx="88569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b="1" dirty="0" smtClean="0">
                  <a:solidFill>
                    <a:schemeClr val="tx2"/>
                  </a:solidFill>
                </a:rPr>
                <a:t>Попросите </a:t>
              </a:r>
              <a:r>
                <a:rPr lang="ru-RU" sz="3000" b="1" dirty="0">
                  <a:solidFill>
                    <a:schemeClr val="tx2"/>
                  </a:solidFill>
                </a:rPr>
                <a:t>его </a:t>
              </a:r>
              <a:r>
                <a:rPr lang="ru-RU" sz="3000" b="1" dirty="0">
                  <a:solidFill>
                    <a:srgbClr val="C00000"/>
                  </a:solidFill>
                </a:rPr>
                <a:t>ЗАГОВОРИТЬ</a:t>
              </a:r>
              <a:r>
                <a:rPr lang="ru-RU" sz="3000" b="1" dirty="0" smtClean="0">
                  <a:solidFill>
                    <a:srgbClr val="C00000"/>
                  </a:solidFill>
                </a:rPr>
                <a:t>.</a:t>
              </a:r>
              <a:endParaRPr lang="ru-RU" sz="3000" b="1" dirty="0">
                <a:solidFill>
                  <a:srgbClr val="C00000"/>
                </a:solidFill>
              </a:endParaRPr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014"/>
            <a:stretch/>
          </p:blipFill>
          <p:spPr>
            <a:xfrm>
              <a:off x="2875892" y="1413152"/>
              <a:ext cx="3372187" cy="3384000"/>
            </a:xfrm>
            <a:prstGeom prst="rect">
              <a:avLst/>
            </a:prstGeom>
          </p:spPr>
        </p:pic>
        <p:sp>
          <p:nvSpPr>
            <p:cNvPr id="9" name="Овал 8"/>
            <p:cNvSpPr/>
            <p:nvPr/>
          </p:nvSpPr>
          <p:spPr>
            <a:xfrm>
              <a:off x="2695219" y="3933432"/>
              <a:ext cx="720080" cy="72008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53235" y="3970764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</a:rPr>
                <a:t>З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1520" y="1484784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tx2"/>
                </a:solidFill>
              </a:rPr>
              <a:t>Метод У</a:t>
            </a:r>
            <a:r>
              <a:rPr lang="ru-RU" sz="3000" b="1" dirty="0" smtClean="0">
                <a:solidFill>
                  <a:srgbClr val="C00000"/>
                </a:solidFill>
              </a:rPr>
              <a:t>З</a:t>
            </a:r>
            <a:r>
              <a:rPr lang="ru-RU" sz="3000" b="1" dirty="0" smtClean="0">
                <a:solidFill>
                  <a:schemeClr val="tx2"/>
                </a:solidFill>
              </a:rPr>
              <a:t>П</a:t>
            </a:r>
            <a:endParaRPr lang="ru-RU" sz="3000" b="1" dirty="0" smtClean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Как распознать инсульт?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11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50"/>
    </mc:Choice>
    <mc:Fallback xmlns="">
      <p:transition spd="slow" advTm="15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Как распознать инсульт?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5430708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solidFill>
                  <a:srgbClr val="C00000"/>
                </a:solidFill>
              </a:rPr>
              <a:t>Не </a:t>
            </a:r>
            <a:r>
              <a:rPr lang="ru-RU" sz="3000" dirty="0">
                <a:solidFill>
                  <a:srgbClr val="C00000"/>
                </a:solidFill>
              </a:rPr>
              <a:t>может поднять обе руки?</a:t>
            </a:r>
          </a:p>
          <a:p>
            <a:pPr algn="ctr"/>
            <a:r>
              <a:rPr lang="ru-RU" sz="3000" dirty="0">
                <a:solidFill>
                  <a:srgbClr val="C00000"/>
                </a:solidFill>
              </a:rPr>
              <a:t>Одна ослабла?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611560" y="1412776"/>
            <a:ext cx="8064896" cy="4010382"/>
            <a:chOff x="611560" y="1412776"/>
            <a:chExt cx="8064896" cy="4010382"/>
          </a:xfrm>
        </p:grpSpPr>
        <p:sp>
          <p:nvSpPr>
            <p:cNvPr id="7" name="TextBox 6"/>
            <p:cNvSpPr txBox="1"/>
            <p:nvPr/>
          </p:nvSpPr>
          <p:spPr>
            <a:xfrm>
              <a:off x="611560" y="4869160"/>
              <a:ext cx="806489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b="1" dirty="0" smtClean="0">
                  <a:solidFill>
                    <a:schemeClr val="tx2"/>
                  </a:solidFill>
                </a:rPr>
                <a:t>Попросите </a:t>
              </a:r>
              <a:r>
                <a:rPr lang="ru-RU" sz="3000" b="1" dirty="0">
                  <a:solidFill>
                    <a:schemeClr val="tx2"/>
                  </a:solidFill>
                </a:rPr>
                <a:t>его </a:t>
              </a:r>
              <a:r>
                <a:rPr lang="ru-RU" sz="3000" b="1" dirty="0" smtClean="0">
                  <a:solidFill>
                    <a:srgbClr val="C00000"/>
                  </a:solidFill>
                </a:rPr>
                <a:t>ПОДНЯТЬ ОБЕ РУКИ</a:t>
              </a:r>
              <a:r>
                <a:rPr lang="ru-RU" sz="3000" dirty="0" smtClean="0">
                  <a:solidFill>
                    <a:srgbClr val="C00000"/>
                  </a:solidFill>
                </a:rPr>
                <a:t>. </a:t>
              </a:r>
              <a:endParaRPr lang="ru-RU" sz="3000" dirty="0">
                <a:solidFill>
                  <a:srgbClr val="C00000"/>
                </a:solidFill>
              </a:endParaRPr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28"/>
            <a:stretch/>
          </p:blipFill>
          <p:spPr>
            <a:xfrm>
              <a:off x="2958953" y="1412776"/>
              <a:ext cx="3269231" cy="3384000"/>
            </a:xfrm>
            <a:prstGeom prst="rect">
              <a:avLst/>
            </a:prstGeom>
          </p:spPr>
        </p:pic>
        <p:sp>
          <p:nvSpPr>
            <p:cNvPr id="13" name="Овал 12"/>
            <p:cNvSpPr/>
            <p:nvPr/>
          </p:nvSpPr>
          <p:spPr>
            <a:xfrm>
              <a:off x="2695219" y="3789040"/>
              <a:ext cx="720080" cy="72008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34381" y="3817321"/>
              <a:ext cx="4748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</a:rPr>
                <a:t>П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51520" y="1484784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tx2"/>
                </a:solidFill>
              </a:rPr>
              <a:t>Метод УЗ</a:t>
            </a:r>
            <a:r>
              <a:rPr lang="ru-RU" sz="3000" b="1" dirty="0" smtClean="0">
                <a:solidFill>
                  <a:srgbClr val="C00000"/>
                </a:solidFill>
              </a:rPr>
              <a:t>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802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91"/>
    </mc:Choice>
    <mc:Fallback xmlns="">
      <p:transition spd="slow" advTm="15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0808" y="620688"/>
            <a:ext cx="8713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ПРИ НАЛИЧИИ ЛЮБОГО ИЗ ЭТИХ ПРИЗНАКОВ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32765" y="1256403"/>
            <a:ext cx="8918394" cy="3645023"/>
            <a:chOff x="132765" y="1256403"/>
            <a:chExt cx="8918394" cy="3645023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148"/>
            <a:stretch/>
          </p:blipFill>
          <p:spPr>
            <a:xfrm>
              <a:off x="539552" y="1256403"/>
              <a:ext cx="2461396" cy="2520000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014"/>
            <a:stretch/>
          </p:blipFill>
          <p:spPr>
            <a:xfrm>
              <a:off x="3323982" y="1256403"/>
              <a:ext cx="2511203" cy="252000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28"/>
            <a:stretch/>
          </p:blipFill>
          <p:spPr>
            <a:xfrm>
              <a:off x="6169914" y="1256403"/>
              <a:ext cx="2434534" cy="252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32765" y="3885763"/>
              <a:ext cx="325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tx2"/>
                  </a:solidFill>
                </a:rPr>
                <a:t>НЕ МОЖЕТ</a:t>
              </a:r>
              <a:br>
                <a:rPr lang="ru-RU" sz="2000" b="1" dirty="0" smtClean="0">
                  <a:solidFill>
                    <a:schemeClr val="tx2"/>
                  </a:solidFill>
                </a:rPr>
              </a:br>
              <a:r>
                <a:rPr lang="ru-RU" sz="2000" b="1" dirty="0" smtClean="0">
                  <a:solidFill>
                    <a:schemeClr val="tx2"/>
                  </a:solidFill>
                </a:rPr>
                <a:t>УЛЫБНУТЬСЯ. </a:t>
              </a:r>
            </a:p>
            <a:p>
              <a:pPr algn="ctr"/>
              <a:r>
                <a:rPr lang="ru-RU" sz="2000" b="1" dirty="0" smtClean="0">
                  <a:solidFill>
                    <a:schemeClr val="tx2"/>
                  </a:solidFill>
                </a:rPr>
                <a:t>УГОЛОК РТА ОПУЩЕН.</a:t>
              </a:r>
              <a:endParaRPr lang="ru-RU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47900" y="3885763"/>
              <a:ext cx="325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tx2"/>
                  </a:solidFill>
                </a:rPr>
                <a:t>НЕ МОЖЕТ </a:t>
              </a:r>
            </a:p>
            <a:p>
              <a:pPr algn="ctr"/>
              <a:r>
                <a:rPr lang="ru-RU" sz="2000" b="1" dirty="0" smtClean="0">
                  <a:solidFill>
                    <a:schemeClr val="tx2"/>
                  </a:solidFill>
                </a:rPr>
                <a:t>РАЗБОРЧИВО </a:t>
              </a:r>
            </a:p>
            <a:p>
              <a:pPr algn="ctr"/>
              <a:r>
                <a:rPr lang="ru-RU" sz="2000" b="1" dirty="0" smtClean="0">
                  <a:solidFill>
                    <a:schemeClr val="tx2"/>
                  </a:solidFill>
                </a:rPr>
                <a:t>ГОВОРИТЬ.</a:t>
              </a:r>
              <a:endParaRPr lang="ru-RU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6136" y="3885762"/>
              <a:ext cx="325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tx2"/>
                  </a:solidFill>
                </a:rPr>
                <a:t>НЕ МОЖЕТ ПОДНЯТЬ </a:t>
              </a:r>
              <a:br>
                <a:rPr lang="ru-RU" sz="2000" b="1" dirty="0" smtClean="0">
                  <a:solidFill>
                    <a:schemeClr val="tx2"/>
                  </a:solidFill>
                </a:rPr>
              </a:br>
              <a:r>
                <a:rPr lang="ru-RU" sz="2000" b="1" dirty="0" smtClean="0">
                  <a:solidFill>
                    <a:schemeClr val="tx2"/>
                  </a:solidFill>
                </a:rPr>
                <a:t>ОБЕ РУКИ.</a:t>
              </a:r>
            </a:p>
            <a:p>
              <a:pPr algn="ctr"/>
              <a:r>
                <a:rPr lang="ru-RU" sz="2000" b="1" dirty="0" smtClean="0">
                  <a:solidFill>
                    <a:schemeClr val="tx2"/>
                  </a:solidFill>
                </a:rPr>
                <a:t>ОДНА ОСЛАБЛА.</a:t>
              </a:r>
              <a:endParaRPr lang="ru-RU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0" y="188641"/>
            <a:ext cx="9144000" cy="216024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0" y="5013176"/>
            <a:ext cx="9144000" cy="1549728"/>
            <a:chOff x="0" y="5013176"/>
            <a:chExt cx="9144000" cy="1549728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0" y="5013176"/>
              <a:ext cx="9144000" cy="89255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5200" b="1" dirty="0" smtClean="0">
                  <a:solidFill>
                    <a:srgbClr val="C00000"/>
                  </a:solidFill>
                </a:rPr>
                <a:t>СРОЧНО ЗВОНИТЕ</a:t>
              </a:r>
              <a:endParaRPr lang="ru-RU" sz="5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2411760" y="5805264"/>
              <a:ext cx="4207336" cy="757640"/>
              <a:chOff x="2468680" y="3429000"/>
              <a:chExt cx="4207336" cy="757640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2468680" y="3429000"/>
                <a:ext cx="1686064" cy="734349"/>
                <a:chOff x="2468680" y="3429000"/>
                <a:chExt cx="1686064" cy="734349"/>
              </a:xfrm>
            </p:grpSpPr>
            <p:pic>
              <p:nvPicPr>
                <p:cNvPr id="28" name="Picture 8" descr="C:\Users\anb.CMP05\Downloads\тел трубка 2.pn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8680" y="3429000"/>
                  <a:ext cx="779816" cy="7159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2" descr="C:\Users\anb.CMP05\Downloads\03.pn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9419" y="3623349"/>
                  <a:ext cx="715325" cy="5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5" name="Группа 24"/>
              <p:cNvGrpSpPr/>
              <p:nvPr/>
            </p:nvGrpSpPr>
            <p:grpSpPr>
              <a:xfrm>
                <a:off x="4734818" y="3528483"/>
                <a:ext cx="1941198" cy="658157"/>
                <a:chOff x="4734818" y="3528483"/>
                <a:chExt cx="1941198" cy="658157"/>
              </a:xfrm>
            </p:grpSpPr>
            <p:pic>
              <p:nvPicPr>
                <p:cNvPr id="26" name="Picture 7" descr="C:\Users\anb.CMP05\Downloads\мобил 2а.png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4818" y="3528483"/>
                  <a:ext cx="807739" cy="6581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3" descr="C:\Users\anb.CMP05\Downloads\103.png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52120" y="3608442"/>
                  <a:ext cx="1023896" cy="5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002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35"/>
    </mc:Choice>
    <mc:Fallback xmlns="">
      <p:transition spd="slow" advTm="15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844824"/>
            <a:ext cx="8568952" cy="460851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2900" dirty="0" smtClean="0"/>
              <a:t>Попросить </a:t>
            </a:r>
            <a:r>
              <a:rPr lang="ru-RU" sz="2900" dirty="0"/>
              <a:t>пострадавшего высунуть язык. Если язык кривой или неправильной формы и западает на одну или другую сторону, то это тоже признак инсульта.</a:t>
            </a:r>
          </a:p>
          <a:p>
            <a:pPr lvl="0"/>
            <a:r>
              <a:rPr lang="ru-RU" sz="2900" dirty="0"/>
              <a:t>Попросить пострадавшего вытянуть руки вперёд ладонями вверх и закрыть глаза. Если одна из них начинает непроизвольно «уезжать» вбок и вниз — это признак инсульта.</a:t>
            </a:r>
          </a:p>
          <a:p>
            <a:r>
              <a:rPr lang="ru-RU" sz="2900" dirty="0"/>
              <a:t>Есть ещё одно мнемоническое правило диагностики инсульта: </a:t>
            </a:r>
            <a:r>
              <a:rPr lang="ru-RU" sz="2900" b="1" dirty="0"/>
              <a:t>У. Д. А. Р</a:t>
            </a:r>
            <a:r>
              <a:rPr lang="ru-RU" sz="2900" b="1" dirty="0" smtClean="0"/>
              <a:t>.</a:t>
            </a:r>
            <a:r>
              <a:rPr lang="ru-RU" sz="2900" dirty="0" smtClean="0"/>
              <a:t>:</a:t>
            </a:r>
            <a:endParaRPr lang="ru-RU" sz="2900" dirty="0"/>
          </a:p>
          <a:p>
            <a:pPr lvl="0"/>
            <a:r>
              <a:rPr lang="ru-RU" sz="2900" b="1" dirty="0"/>
              <a:t>У</a:t>
            </a:r>
            <a:r>
              <a:rPr lang="ru-RU" sz="2900" dirty="0"/>
              <a:t> — </a:t>
            </a:r>
            <a:r>
              <a:rPr lang="ru-RU" sz="2900" b="1" dirty="0"/>
              <a:t>Улыбка</a:t>
            </a:r>
            <a:r>
              <a:rPr lang="ru-RU" sz="2900" dirty="0"/>
              <a:t> После инсульта улыбка выходит кривая, несимметричная;</a:t>
            </a:r>
          </a:p>
          <a:p>
            <a:pPr lvl="0"/>
            <a:r>
              <a:rPr lang="ru-RU" sz="2900" b="1" dirty="0"/>
              <a:t>Д</a:t>
            </a:r>
            <a:r>
              <a:rPr lang="ru-RU" sz="2900" dirty="0"/>
              <a:t> — </a:t>
            </a:r>
            <a:r>
              <a:rPr lang="ru-RU" sz="2900" b="1" dirty="0"/>
              <a:t>Движение</a:t>
            </a:r>
            <a:r>
              <a:rPr lang="ru-RU" sz="2900" dirty="0"/>
              <a:t> Поднять одновременно вверх обе руки, обе ноги — одна из парных конечностей будет подниматься медленнее и ниже;</a:t>
            </a:r>
          </a:p>
          <a:p>
            <a:pPr lvl="0"/>
            <a:r>
              <a:rPr lang="ru-RU" sz="2900" b="1" dirty="0"/>
              <a:t>А</a:t>
            </a:r>
            <a:r>
              <a:rPr lang="ru-RU" sz="2900" dirty="0"/>
              <a:t> — </a:t>
            </a:r>
            <a:r>
              <a:rPr lang="ru-RU" sz="2900" b="1" dirty="0"/>
              <a:t>Артикуляция</a:t>
            </a:r>
            <a:r>
              <a:rPr lang="ru-RU" sz="2900" dirty="0"/>
              <a:t> Произнести слово «артикуляция» или несколько фраз — после инсульта дикция нарушается, речь звучит заторможено или просто странно;</a:t>
            </a:r>
          </a:p>
          <a:p>
            <a:pPr lvl="0"/>
            <a:r>
              <a:rPr lang="ru-RU" sz="2900" b="1" dirty="0"/>
              <a:t>Р</a:t>
            </a:r>
            <a:r>
              <a:rPr lang="ru-RU" sz="2900" dirty="0"/>
              <a:t> — </a:t>
            </a:r>
            <a:r>
              <a:rPr lang="ru-RU" sz="2900" b="1" dirty="0"/>
              <a:t>Решение</a:t>
            </a:r>
            <a:r>
              <a:rPr lang="ru-RU" sz="2900" dirty="0"/>
              <a:t> Если вы обнаружили нарушения хотя бы в одном из пунктов (по сравнению с нормальным состоянием) — пора принимать решение и звонить в скорую помощь. Необходимо рассказать диспетчеру, какие признаки инсульта (</a:t>
            </a:r>
            <a:r>
              <a:rPr lang="ru-RU" sz="2900" dirty="0" err="1"/>
              <a:t>УДАРа</a:t>
            </a:r>
            <a:r>
              <a:rPr lang="ru-RU" sz="2900" dirty="0"/>
              <a:t>) были выявлены, и будет направлена специальная реанимационная бригада.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Дополнительные методы диагностики: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574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99752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431349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ДОВРАЧЕБНЫЕ МЕРОПРИЯТИЯ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700808"/>
            <a:ext cx="8568952" cy="4237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 smtClean="0">
                <a:solidFill>
                  <a:srgbClr val="C00000"/>
                </a:solidFill>
                <a:ea typeface="Times New Roman"/>
                <a:cs typeface="Times New Roman"/>
              </a:rPr>
              <a:t>До прибытия врача необходимо принять самостоятельные меры:</a:t>
            </a:r>
            <a:endParaRPr lang="ru-RU" sz="2200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sz="2200" dirty="0" smtClean="0">
                <a:solidFill>
                  <a:schemeClr val="tx2"/>
                </a:solidFill>
                <a:ea typeface="Times New Roman"/>
                <a:cs typeface="Times New Roman"/>
              </a:rPr>
              <a:t>Уложите </a:t>
            </a:r>
            <a:r>
              <a:rPr lang="ru-RU" sz="2200" dirty="0">
                <a:solidFill>
                  <a:schemeClr val="tx2"/>
                </a:solidFill>
                <a:ea typeface="Times New Roman"/>
                <a:cs typeface="Times New Roman"/>
              </a:rPr>
              <a:t>пострадавшего так, чтобы голова и плечи были </a:t>
            </a:r>
            <a:r>
              <a:rPr lang="ru-RU" sz="2200" dirty="0" smtClean="0">
                <a:solidFill>
                  <a:schemeClr val="tx2"/>
                </a:solidFill>
                <a:ea typeface="Times New Roman"/>
                <a:cs typeface="Times New Roman"/>
              </a:rPr>
              <a:t>приподняты.</a:t>
            </a:r>
            <a:endParaRPr lang="ru-RU" sz="22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sz="2200" dirty="0">
                <a:solidFill>
                  <a:schemeClr val="tx2"/>
                </a:solidFill>
                <a:ea typeface="Times New Roman"/>
                <a:cs typeface="Times New Roman"/>
              </a:rPr>
              <a:t>Откройте окно, чтобы поступал свежий </a:t>
            </a:r>
            <a:r>
              <a:rPr lang="ru-RU" sz="2200" dirty="0" smtClean="0">
                <a:solidFill>
                  <a:schemeClr val="tx2"/>
                </a:solidFill>
                <a:ea typeface="Times New Roman"/>
                <a:cs typeface="Times New Roman"/>
              </a:rPr>
              <a:t>воздух.</a:t>
            </a:r>
            <a:endParaRPr lang="ru-RU" sz="22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sz="2200" dirty="0">
                <a:solidFill>
                  <a:schemeClr val="tx2"/>
                </a:solidFill>
                <a:ea typeface="Times New Roman"/>
                <a:cs typeface="Times New Roman"/>
              </a:rPr>
              <a:t>Снимите или расстегните стесняющую </a:t>
            </a:r>
            <a:r>
              <a:rPr lang="ru-RU" sz="2200" dirty="0" smtClean="0">
                <a:solidFill>
                  <a:schemeClr val="tx2"/>
                </a:solidFill>
                <a:ea typeface="Times New Roman"/>
                <a:cs typeface="Times New Roman"/>
              </a:rPr>
              <a:t>одежду.</a:t>
            </a:r>
            <a:endParaRPr lang="ru-RU" sz="22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sz="2200" dirty="0">
                <a:solidFill>
                  <a:schemeClr val="tx2"/>
                </a:solidFill>
                <a:ea typeface="Times New Roman"/>
                <a:cs typeface="Times New Roman"/>
              </a:rPr>
              <a:t>При рвоте поверните голову пострадавшего на бок, чтобы рвотные массы не попадали в дыхательные </a:t>
            </a:r>
            <a:r>
              <a:rPr lang="ru-RU" sz="2200" dirty="0" smtClean="0">
                <a:solidFill>
                  <a:schemeClr val="tx2"/>
                </a:solidFill>
                <a:ea typeface="Times New Roman"/>
                <a:cs typeface="Times New Roman"/>
              </a:rPr>
              <a:t>пути.</a:t>
            </a:r>
            <a:endParaRPr lang="ru-RU" sz="22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sz="2200" dirty="0">
                <a:solidFill>
                  <a:schemeClr val="tx2"/>
                </a:solidFill>
                <a:ea typeface="Times New Roman"/>
                <a:cs typeface="Times New Roman"/>
              </a:rPr>
              <a:t>Не давайте языку пациента западать – постоянно следите за дыханием</a:t>
            </a:r>
            <a:r>
              <a:rPr lang="ru-RU" sz="2200" dirty="0" smtClean="0">
                <a:solidFill>
                  <a:schemeClr val="tx2"/>
                </a:solidFill>
                <a:ea typeface="Times New Roman"/>
                <a:cs typeface="Times New Roman"/>
              </a:rPr>
              <a:t>.</a:t>
            </a:r>
            <a:endParaRPr lang="ru-RU" sz="2200" dirty="0">
              <a:effectLst/>
              <a:ea typeface="Times New Roman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384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70"/>
    </mc:Choice>
    <mc:Fallback xmlns="">
      <p:transition spd="slow" advTm="1157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620688"/>
            <a:ext cx="914400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smtClean="0">
                <a:solidFill>
                  <a:srgbClr val="C00000"/>
                </a:solidFill>
              </a:rPr>
              <a:t>ПОМНИТЕ! </a:t>
            </a:r>
          </a:p>
          <a:p>
            <a:pPr algn="ctr">
              <a:lnSpc>
                <a:spcPct val="95000"/>
              </a:lnSpc>
            </a:pPr>
            <a:r>
              <a:rPr lang="ru-RU" sz="2800" b="1" smtClean="0">
                <a:solidFill>
                  <a:schemeClr val="tx2"/>
                </a:solidFill>
              </a:rPr>
              <a:t>Время</a:t>
            </a:r>
            <a:r>
              <a:rPr lang="ru-RU" sz="2800" b="1" dirty="0">
                <a:solidFill>
                  <a:schemeClr val="tx2"/>
                </a:solidFill>
              </a:rPr>
              <a:t>, за которое можно успеть </a:t>
            </a:r>
            <a:r>
              <a:rPr lang="ru-RU" sz="2800" b="1" dirty="0" smtClean="0">
                <a:solidFill>
                  <a:schemeClr val="tx2"/>
                </a:solidFill>
              </a:rPr>
              <a:t/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восстановить кровоток в артериях мозга </a:t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и остановить гибель клеток –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4</a:t>
            </a:r>
            <a:r>
              <a:rPr lang="ru-RU" sz="3200" b="1" dirty="0" smtClean="0">
                <a:solidFill>
                  <a:srgbClr val="C00000"/>
                </a:solidFill>
              </a:rPr>
              <a:t> часа.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370" y="260648"/>
            <a:ext cx="9144000" cy="344177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50808" y="2636912"/>
            <a:ext cx="87136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Чем </a:t>
            </a:r>
            <a:r>
              <a:rPr lang="ru-RU" sz="2800" b="1" dirty="0">
                <a:solidFill>
                  <a:schemeClr val="tx2"/>
                </a:solidFill>
              </a:rPr>
              <a:t>раньше Вы </a:t>
            </a:r>
            <a:r>
              <a:rPr lang="ru-RU" sz="2800" b="1" dirty="0" smtClean="0">
                <a:solidFill>
                  <a:schemeClr val="tx2"/>
                </a:solidFill>
              </a:rPr>
              <a:t>вызовете </a:t>
            </a:r>
            <a:r>
              <a:rPr lang="ru-RU" sz="2800" b="1" dirty="0">
                <a:solidFill>
                  <a:srgbClr val="C00000"/>
                </a:solidFill>
              </a:rPr>
              <a:t>«Скорую помощь</a:t>
            </a:r>
            <a:r>
              <a:rPr lang="ru-RU" sz="2800" b="1" dirty="0" smtClean="0">
                <a:solidFill>
                  <a:srgbClr val="C00000"/>
                </a:solidFill>
              </a:rPr>
              <a:t>»,</a:t>
            </a:r>
            <a:r>
              <a:rPr lang="ru-RU" sz="2800" b="1" dirty="0" smtClean="0">
                <a:solidFill>
                  <a:schemeClr val="tx2"/>
                </a:solidFill>
              </a:rPr>
              <a:t/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>
                <a:solidFill>
                  <a:schemeClr val="tx2"/>
                </a:solidFill>
              </a:rPr>
              <a:t>тем </a:t>
            </a:r>
            <a:r>
              <a:rPr lang="ru-RU" sz="2800" b="1" dirty="0" smtClean="0">
                <a:solidFill>
                  <a:schemeClr val="tx2"/>
                </a:solidFill>
              </a:rPr>
              <a:t>эффективнее будет лечение и меньше тяжелых последствий у больного после инсульта!</a:t>
            </a:r>
            <a:endParaRPr lang="ru-RU" sz="2800" b="1" dirty="0">
              <a:solidFill>
                <a:schemeClr val="tx2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331640" y="4365104"/>
            <a:ext cx="6509461" cy="2030516"/>
            <a:chOff x="1331640" y="4365104"/>
            <a:chExt cx="6509461" cy="2030516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331640" y="4365104"/>
              <a:ext cx="6509461" cy="104644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6200" b="1" dirty="0" smtClean="0">
                  <a:solidFill>
                    <a:srgbClr val="C00000"/>
                  </a:solidFill>
                </a:rPr>
                <a:t>СРОЧНО ЗВОНИТЕ</a:t>
              </a:r>
              <a:endParaRPr lang="ru-RU" sz="6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1932418" y="5445224"/>
              <a:ext cx="5277749" cy="950396"/>
              <a:chOff x="2468680" y="3429000"/>
              <a:chExt cx="4207336" cy="757640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468680" y="3429000"/>
                <a:ext cx="1686064" cy="734349"/>
                <a:chOff x="2468680" y="3429000"/>
                <a:chExt cx="1686064" cy="734349"/>
              </a:xfrm>
            </p:grpSpPr>
            <p:pic>
              <p:nvPicPr>
                <p:cNvPr id="21" name="Picture 8" descr="C:\Users\anb.CMP05\Downloads\тел трубка 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68680" y="3429000"/>
                  <a:ext cx="779816" cy="7159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2" descr="C:\Users\anb.CMP05\Downloads\03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9419" y="3623349"/>
                  <a:ext cx="715325" cy="5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Группа 17"/>
              <p:cNvGrpSpPr/>
              <p:nvPr/>
            </p:nvGrpSpPr>
            <p:grpSpPr>
              <a:xfrm>
                <a:off x="4734818" y="3528483"/>
                <a:ext cx="1941198" cy="658157"/>
                <a:chOff x="4734818" y="3528483"/>
                <a:chExt cx="1941198" cy="658157"/>
              </a:xfrm>
            </p:grpSpPr>
            <p:pic>
              <p:nvPicPr>
                <p:cNvPr id="19" name="Picture 7" descr="C:\Users\anb.CMP05\Downloads\мобил 2а.pn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4818" y="3528483"/>
                  <a:ext cx="807739" cy="6581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3" descr="C:\Users\anb.CMP05\Downloads\103.pn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52120" y="3608442"/>
                  <a:ext cx="1023896" cy="5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7502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87"/>
    </mc:Choice>
    <mc:Fallback xmlns="">
      <p:transition spd="slow" advTm="20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/>
              <a:t>Факторы, увеличивающие риск развития инсульта: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44823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ru-RU" b="1" dirty="0" smtClean="0"/>
              <a:t>*Возраст</a:t>
            </a:r>
            <a:r>
              <a:rPr lang="ru-RU" dirty="0"/>
              <a:t>. После 30 лет у мужчин риск нарушения мозгового кровообращения существенно возрастает, у женщин сосудистые риски повышаются после наступления менопаузы</a:t>
            </a:r>
            <a:r>
              <a:rPr lang="ru-RU" dirty="0" smtClean="0"/>
              <a:t>.</a:t>
            </a:r>
          </a:p>
          <a:p>
            <a:pPr lvl="0" fontAlgn="base"/>
            <a:endParaRPr lang="ru-RU" dirty="0"/>
          </a:p>
          <a:p>
            <a:pPr lvl="0" fontAlgn="base"/>
            <a:r>
              <a:rPr lang="ru-RU" b="1" u="sng" dirty="0" smtClean="0">
                <a:hlinkClick r:id="rId2"/>
              </a:rPr>
              <a:t>*Артериальная </a:t>
            </a:r>
            <a:r>
              <a:rPr lang="ru-RU" b="1" u="sng" dirty="0">
                <a:hlinkClick r:id="rId2"/>
              </a:rPr>
              <a:t>гипертензия</a:t>
            </a:r>
            <a:r>
              <a:rPr lang="ru-RU" dirty="0"/>
              <a:t>. Чем выше давление, тем выше риск инсульта</a:t>
            </a:r>
            <a:r>
              <a:rPr lang="ru-RU" dirty="0" smtClean="0"/>
              <a:t>.</a:t>
            </a:r>
          </a:p>
          <a:p>
            <a:pPr lvl="0" fontAlgn="base"/>
            <a:endParaRPr lang="ru-RU" dirty="0"/>
          </a:p>
          <a:p>
            <a:pPr lvl="0" fontAlgn="base"/>
            <a:r>
              <a:rPr lang="ru-RU" b="1" dirty="0" smtClean="0"/>
              <a:t>*Атеросклероз</a:t>
            </a:r>
            <a:r>
              <a:rPr lang="ru-RU" dirty="0" smtClean="0"/>
              <a:t>.</a:t>
            </a:r>
          </a:p>
          <a:p>
            <a:pPr lvl="0" fontAlgn="base"/>
            <a:endParaRPr lang="ru-RU" dirty="0"/>
          </a:p>
          <a:p>
            <a:pPr lvl="0" fontAlgn="base"/>
            <a:r>
              <a:rPr lang="ru-RU" dirty="0" smtClean="0"/>
              <a:t>*Сопутствующие </a:t>
            </a:r>
            <a:r>
              <a:rPr lang="ru-RU" dirty="0"/>
              <a:t>сердечно-сосудистые заболевания: сердечная недостаточность, патологии клапанного аппарата сердца, миокардиты и т.д</a:t>
            </a:r>
            <a:r>
              <a:rPr lang="ru-RU" dirty="0" smtClean="0"/>
              <a:t>.</a:t>
            </a:r>
          </a:p>
          <a:p>
            <a:pPr lvl="0" fontAlgn="base"/>
            <a:endParaRPr lang="ru-RU" dirty="0"/>
          </a:p>
          <a:p>
            <a:pPr lvl="0" fontAlgn="base"/>
            <a:r>
              <a:rPr lang="ru-RU" dirty="0" smtClean="0"/>
              <a:t>*Курение </a:t>
            </a:r>
            <a:r>
              <a:rPr lang="ru-RU" dirty="0"/>
              <a:t>и алкоголизм опосредованно, т.к. они приводят к развитию заболеваний из предыдущего пункта</a:t>
            </a:r>
            <a:r>
              <a:rPr lang="ru-RU" dirty="0" smtClean="0"/>
              <a:t>.</a:t>
            </a:r>
          </a:p>
          <a:p>
            <a:pPr lvl="0" fontAlgn="base"/>
            <a:endParaRPr lang="ru-RU" dirty="0"/>
          </a:p>
          <a:p>
            <a:r>
              <a:rPr lang="ru-RU" b="1" u="sng" dirty="0" smtClean="0">
                <a:hlinkClick r:id="rId3"/>
              </a:rPr>
              <a:t>*Сахарный </a:t>
            </a:r>
            <a:r>
              <a:rPr lang="ru-RU" b="1" u="sng" dirty="0">
                <a:hlinkClick r:id="rId3"/>
              </a:rPr>
              <a:t>диабет</a:t>
            </a:r>
            <a:r>
              <a:rPr lang="ru-RU" dirty="0"/>
              <a:t>  и другие заболевания, сопровождающиеся разрушением сосудистой стенки</a:t>
            </a:r>
          </a:p>
        </p:txBody>
      </p:sp>
    </p:spTree>
    <p:extLst>
      <p:ext uri="{BB962C8B-B14F-4D97-AF65-F5344CB8AC3E}">
        <p14:creationId xmlns:p14="http://schemas.microsoft.com/office/powerpoint/2010/main" val="259158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7931224" cy="426376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124744"/>
            <a:ext cx="849694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0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692696"/>
            <a:ext cx="8966348" cy="5760640"/>
          </a:xfrm>
          <a:prstGeom prst="rect">
            <a:avLst/>
          </a:prstGeom>
          <a:solidFill>
            <a:srgbClr val="9933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endParaRPr lang="ru-RU" sz="2000" dirty="0"/>
          </a:p>
          <a:p>
            <a:r>
              <a:rPr lang="ru-RU" sz="2000" dirty="0" smtClean="0"/>
              <a:t>Ученые Сибирского государственного медицинского университета (</a:t>
            </a:r>
            <a:r>
              <a:rPr lang="ru-RU" sz="2000" dirty="0" err="1" smtClean="0"/>
              <a:t>СибГМУ</a:t>
            </a:r>
            <a:r>
              <a:rPr lang="ru-RU" sz="2000" dirty="0" smtClean="0"/>
              <a:t>) создали виртуальный тренажер для восстановления двигательных функций у больных, которые перенесли инсульт; в будущем тренажер планируется совместить с элементами </a:t>
            </a:r>
            <a:r>
              <a:rPr lang="ru-RU" sz="2000" dirty="0" err="1" smtClean="0"/>
              <a:t>экзоскелета</a:t>
            </a:r>
            <a:r>
              <a:rPr lang="ru-RU" sz="2000" dirty="0" smtClean="0"/>
              <a:t>, которые будут подбираться для каждого пациента индивидуально, сообщает пресс-служба вуза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>
            <a:off x="179512" y="6669359"/>
            <a:ext cx="8836192" cy="72006"/>
          </a:xfrm>
          <a:noFill/>
        </p:spPr>
        <p:txBody>
          <a:bodyPr>
            <a:normAutofit fontScale="90000"/>
          </a:bodyPr>
          <a:lstStyle/>
          <a:p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1"/>
            <a:ext cx="87849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Новости из </a:t>
            </a:r>
            <a:r>
              <a:rPr lang="ru-RU" sz="2400" dirty="0" err="1" smtClean="0"/>
              <a:t>СибГУ</a:t>
            </a:r>
            <a:endParaRPr lang="ru-RU" sz="2400" dirty="0" smtClean="0"/>
          </a:p>
          <a:p>
            <a:endParaRPr lang="en-US" sz="2400" dirty="0" smtClean="0"/>
          </a:p>
          <a:p>
            <a:r>
              <a:rPr lang="ru-RU" sz="2400" dirty="0" smtClean="0"/>
              <a:t>29 </a:t>
            </a:r>
            <a:r>
              <a:rPr lang="ru-RU" sz="2400" dirty="0"/>
              <a:t>и 31 </a:t>
            </a:r>
            <a:r>
              <a:rPr lang="ru-RU" sz="2000" dirty="0"/>
              <a:t>октября волонтеры </a:t>
            </a:r>
            <a:r>
              <a:rPr lang="ru-RU" sz="2000" dirty="0" err="1"/>
              <a:t>СибГМУ</a:t>
            </a:r>
            <a:r>
              <a:rPr lang="ru-RU" sz="2000" dirty="0"/>
              <a:t> и команда стратегического проекта </a:t>
            </a:r>
            <a:r>
              <a:rPr lang="ru-RU" sz="2000" dirty="0" err="1"/>
              <a:t>СибГМУ</a:t>
            </a:r>
            <a:r>
              <a:rPr lang="ru-RU" sz="2000" dirty="0"/>
              <a:t> «Томская область – лаборатория здоровья» организуют в Томске «</a:t>
            </a:r>
            <a:r>
              <a:rPr lang="ru-RU" sz="2000" dirty="0" err="1"/>
              <a:t>Энерго</a:t>
            </a:r>
            <a:r>
              <a:rPr lang="ru-RU" sz="2000" dirty="0"/>
              <a:t>-точки», в рамках недельной акции, посвященной борьбе с инсультом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08419758"/>
              </p:ext>
            </p:extLst>
          </p:nvPr>
        </p:nvGraphicFramePr>
        <p:xfrm>
          <a:off x="107504" y="260648"/>
          <a:ext cx="885698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517232"/>
            <a:ext cx="8229600" cy="10081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dirty="0" smtClean="0"/>
              <a:t>             Берегите себя!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543841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9d2f277c4c8979ca4871a08812ac87f6bf1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6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7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2193</TotalTime>
  <Words>1961</Words>
  <Application>Microsoft Office PowerPoint</Application>
  <PresentationFormat>Экран (4:3)</PresentationFormat>
  <Paragraphs>204</Paragraphs>
  <Slides>18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Times New Roman</vt:lpstr>
      <vt:lpstr>Candara</vt:lpstr>
      <vt:lpstr>Courier New</vt:lpstr>
      <vt:lpstr>Symbol</vt:lpstr>
      <vt:lpstr>Calibri</vt:lpstr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Дополнительные методы диагностики: </vt:lpstr>
      <vt:lpstr>Презентация PowerPoint</vt:lpstr>
      <vt:lpstr>Презентация PowerPoint</vt:lpstr>
      <vt:lpstr>Факторы, увеличивающие риск развития инсульта: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anb</dc:creator>
  <cp:lastModifiedBy>Демирова Наима Магомедовна</cp:lastModifiedBy>
  <cp:revision>213</cp:revision>
  <dcterms:created xsi:type="dcterms:W3CDTF">2015-09-01T08:25:49Z</dcterms:created>
  <dcterms:modified xsi:type="dcterms:W3CDTF">2019-10-29T02:03:49Z</dcterms:modified>
</cp:coreProperties>
</file>