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</p:sldMasterIdLst>
  <p:notesMasterIdLst>
    <p:notesMasterId r:id="rId30"/>
  </p:notesMasterIdLst>
  <p:sldIdLst>
    <p:sldId id="288" r:id="rId3"/>
    <p:sldId id="257" r:id="rId4"/>
    <p:sldId id="258" r:id="rId5"/>
    <p:sldId id="271" r:id="rId6"/>
    <p:sldId id="259" r:id="rId7"/>
    <p:sldId id="261" r:id="rId8"/>
    <p:sldId id="262" r:id="rId9"/>
    <p:sldId id="280" r:id="rId10"/>
    <p:sldId id="274" r:id="rId11"/>
    <p:sldId id="263" r:id="rId12"/>
    <p:sldId id="275" r:id="rId13"/>
    <p:sldId id="278" r:id="rId14"/>
    <p:sldId id="277" r:id="rId15"/>
    <p:sldId id="279" r:id="rId16"/>
    <p:sldId id="264" r:id="rId17"/>
    <p:sldId id="265" r:id="rId18"/>
    <p:sldId id="268" r:id="rId19"/>
    <p:sldId id="267" r:id="rId20"/>
    <p:sldId id="269" r:id="rId21"/>
    <p:sldId id="270" r:id="rId22"/>
    <p:sldId id="281" r:id="rId23"/>
    <p:sldId id="284" r:id="rId24"/>
    <p:sldId id="286" r:id="rId25"/>
    <p:sldId id="283" r:id="rId26"/>
    <p:sldId id="282" r:id="rId27"/>
    <p:sldId id="285" r:id="rId28"/>
    <p:sldId id="287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DDDDDD"/>
    <a:srgbClr val="FF5050"/>
    <a:srgbClr val="FFCC00"/>
    <a:srgbClr val="CCFF99"/>
    <a:srgbClr val="CC9900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55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DC84FB-2C89-445E-92A9-A0F8109778BD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EB0EEA-40CC-46FF-A92A-82D8E083C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87C73F02-A2CC-4BC2-A702-FFF7F416A3AE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62FC5AFF-2BE5-4A35-BBAA-C9915D1A56C5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F90DB8-1A9D-434F-AF38-5FC5273942F3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5F6A3B-C331-45D5-983D-BC677C01ECA3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b="1" smtClean="0">
                <a:solidFill>
                  <a:srgbClr val="000000"/>
                </a:solidFill>
              </a:rPr>
              <a:t> </a:t>
            </a: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5433DAC1-706B-497D-A110-62012EBF1C76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8BCC6789-A9AA-463B-8ABB-54351DE8D189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3CB156-9ADD-4282-B9C8-8964EF069936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E45B43FA-08BE-4D4C-855F-ECA71804F0D9}" type="slidenum">
              <a:rPr lang="ru-RU" sz="1200">
                <a:solidFill>
                  <a:srgbClr val="000000"/>
                </a:solidFill>
                <a:latin typeface="+mn-lt"/>
              </a:rPr>
              <a:pPr algn="r">
                <a:defRPr/>
              </a:pPr>
              <a:t>8</a:t>
            </a:fld>
            <a:endParaRPr lang="ru-RU" sz="1200">
              <a:solidFill>
                <a:srgbClr val="000000"/>
              </a:solidFill>
              <a:latin typeface="+mn-lt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1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5613"/>
            <a:fld id="{3DDA1234-C479-4736-9C9D-6080CE1E5723}" type="slidenum">
              <a:rPr lang="ru-RU" sz="1200">
                <a:latin typeface="Calibri" pitchFamily="34" charset="0"/>
              </a:rPr>
              <a:pPr algn="r" defTabSz="455613"/>
              <a:t>9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9F2C2D90-EEAA-4052-8571-C0FAC65A3D1D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891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5613"/>
            <a:fld id="{B0F0CFBD-373D-4860-99F9-2563A7D681A3}" type="slidenum">
              <a:rPr lang="ru-RU" sz="1200">
                <a:latin typeface="Calibri" pitchFamily="34" charset="0"/>
              </a:rPr>
              <a:pPr algn="r" defTabSz="455613"/>
              <a:t>11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096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5613"/>
            <a:fld id="{7D93A453-2222-4732-89DA-387E18C45989}" type="slidenum">
              <a:rPr lang="ru-RU" sz="1200">
                <a:latin typeface="Calibri" pitchFamily="34" charset="0"/>
              </a:rPr>
              <a:pPr algn="r" defTabSz="455613"/>
              <a:t>12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3011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5613"/>
            <a:fld id="{B92FFA08-B93F-40A3-9692-84E3563558D9}" type="slidenum">
              <a:rPr lang="ru-RU" sz="1200">
                <a:latin typeface="Calibri" pitchFamily="34" charset="0"/>
              </a:rPr>
              <a:pPr algn="r" defTabSz="455613"/>
              <a:t>13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455613"/>
            <a:fld id="{D184DF82-09C1-409C-9B2A-74C10FB74BBC}" type="slidenum">
              <a:rPr lang="ru-RU" sz="1200">
                <a:latin typeface="Calibri" pitchFamily="34" charset="0"/>
              </a:rPr>
              <a:pPr algn="r" defTabSz="455613"/>
              <a:t>14</a:t>
            </a:fld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88EE1C31-C0CA-4C23-A199-D29B2B705916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z="160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80B12B88-421A-455C-B27E-47D200AECF7B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C6333423-48AC-43DD-87A3-5CE60552CDBC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3A0F0B85-BB95-47B2-A663-26936D77AE56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E1CC27-6FB7-4978-9F89-A3114BB8A020}" type="slidenum">
              <a:rPr lang="ru-RU">
                <a:solidFill>
                  <a:srgbClr val="000000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455613" fontAlgn="base">
              <a:spcBef>
                <a:spcPct val="0"/>
              </a:spcBef>
              <a:spcAft>
                <a:spcPct val="0"/>
              </a:spcAft>
              <a:defRPr/>
            </a:pPr>
            <a:fld id="{664A0176-39B7-4882-8FFC-8FBD777D0A8F}" type="slidenum">
              <a:rPr lang="ru-RU">
                <a:cs typeface="Arial" charset="0"/>
              </a:rPr>
              <a:pPr defTabSz="455613"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198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455613">
              <a:defRPr/>
            </a:pPr>
            <a:fld id="{50E2136E-6923-404B-BA0E-9CD4A30E6704}" type="slidenum">
              <a:rPr lang="ru-RU" sz="1200">
                <a:latin typeface="+mn-lt"/>
              </a:rPr>
              <a:pPr algn="r" defTabSz="455613">
                <a:defRPr/>
              </a:pPr>
              <a:t>21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CC8CE-C662-49CF-8744-F744CAB64623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6BCF-CB23-44E0-8166-AD2723A0F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F69C-715F-4F8F-A7A8-F758762A10BE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76D6E-B7E7-4F55-BE35-0EEFC680E7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4FD68-AE3D-401D-9BB7-0C5A6E17CE6F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D7022F-C9C5-409E-B794-7C022CEE7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68337-9E5B-46D2-87B7-529C31B9CE87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05747-D14E-469F-9025-246C2E27AF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B1A4BC-DCBA-464C-84E7-45E5F085F1DB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34C7-D1BC-4F2E-9745-A27656FB9B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D95C7-E292-4CF0-97E8-A4DC9BAB62A1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03E0E-8287-436C-AD04-2918FE2B9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CC96A-E475-42B8-9EA6-A467AC3D0A67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8CD9B-640C-4A38-A3BB-33710EBC4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4F3937-7AB7-488F-B559-5384B614E64E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0EACA-D30E-4D6E-8FCC-0D30017697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A7C2E-80C0-4B80-8073-1B44F3AC62BB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C63C0-FD39-4277-A571-9631AB589D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80FED-6D24-4E2C-84E0-87ADDE41F1D9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4D800-280D-404D-8595-B1396075E4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EEBB9-5583-41DB-A400-68EFEDDA503C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18FE1-DE27-4777-AAC4-75C16FCC9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Заголовок в 2 строки, булли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583613" y="6484938"/>
            <a:ext cx="414337" cy="246062"/>
          </a:xfrm>
          <a:prstGeom prst="rect">
            <a:avLst/>
          </a:prstGeom>
        </p:spPr>
        <p:txBody>
          <a:bodyPr lIns="80095" tIns="40048" rIns="80095" bIns="40048"/>
          <a:lstStyle>
            <a:defPPr>
              <a:defRPr lang="ru-RU"/>
            </a:defPPr>
            <a:lvl1pPr marL="0" algn="l" defTabSz="1042727" rtl="0" eaLnBrk="1" latinLnBrk="0" hangingPunct="1">
              <a:defRPr sz="16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21364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727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09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456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6820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18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9549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91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E89263A-E2AB-4798-8FD7-20B65F5A6AB4}" type="slidenum">
              <a:rPr lang="ru-RU" smtClean="0">
                <a:solidFill>
                  <a:schemeClr val="accent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12" name="Текст 16"/>
          <p:cNvSpPr>
            <a:spLocks noGrp="1"/>
          </p:cNvSpPr>
          <p:nvPr>
            <p:ph type="body" sz="quarter" idx="17"/>
          </p:nvPr>
        </p:nvSpPr>
        <p:spPr>
          <a:xfrm>
            <a:off x="661196" y="1893799"/>
            <a:ext cx="8222131" cy="3915023"/>
          </a:xfrm>
          <a:prstGeom prst="rect">
            <a:avLst/>
          </a:prstGeom>
        </p:spPr>
        <p:txBody>
          <a:bodyPr/>
          <a:lstStyle>
            <a:lvl1pPr marL="250300" indent="-250300"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accent2"/>
                </a:solidFill>
              </a:defRPr>
            </a:lvl1pPr>
            <a:lvl2pPr marL="691750" indent="-250300">
              <a:buFont typeface="Arial" panose="020B0604020202020204" pitchFamily="34" charset="0"/>
              <a:buChar char="•"/>
              <a:defRPr sz="1400">
                <a:solidFill>
                  <a:schemeClr val="accent2"/>
                </a:solidFill>
              </a:defRPr>
            </a:lvl2pPr>
            <a:lvl3pPr marL="1133200" indent="-250300">
              <a:buFont typeface="Arial" panose="020B0604020202020204" pitchFamily="34" charset="0"/>
              <a:buChar char="•"/>
              <a:defRPr sz="1400">
                <a:solidFill>
                  <a:schemeClr val="accent2"/>
                </a:solidFill>
              </a:defRPr>
            </a:lvl3pPr>
            <a:lvl4pPr marL="1574648" indent="-250300">
              <a:buFont typeface="Arial" panose="020B0604020202020204" pitchFamily="34" charset="0"/>
              <a:buChar char="•"/>
              <a:defRPr sz="1400">
                <a:solidFill>
                  <a:schemeClr val="accent2"/>
                </a:solidFill>
              </a:defRPr>
            </a:lvl4pPr>
            <a:lvl5pPr marL="2016100" indent="-250300">
              <a:buFont typeface="Arial" panose="020B0604020202020204" pitchFamily="34" charset="0"/>
              <a:buChar char="•"/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6"/>
          </p:nvPr>
        </p:nvSpPr>
        <p:spPr>
          <a:xfrm>
            <a:off x="661193" y="1447251"/>
            <a:ext cx="8222132" cy="3844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baseline="0">
                <a:solidFill>
                  <a:schemeClr val="accent2"/>
                </a:solidFill>
              </a:defRPr>
            </a:lvl1pPr>
            <a:lvl2pPr marL="441448" indent="0">
              <a:buNone/>
              <a:defRPr sz="1400" b="1">
                <a:solidFill>
                  <a:schemeClr val="accent2"/>
                </a:solidFill>
              </a:defRPr>
            </a:lvl2pPr>
            <a:lvl3pPr marL="882899" indent="0">
              <a:buNone/>
              <a:defRPr sz="1400" b="1">
                <a:solidFill>
                  <a:schemeClr val="accent2"/>
                </a:solidFill>
              </a:defRPr>
            </a:lvl3pPr>
            <a:lvl4pPr marL="1324347" indent="0">
              <a:buNone/>
              <a:defRPr sz="1400" b="1">
                <a:solidFill>
                  <a:schemeClr val="accent2"/>
                </a:solidFill>
              </a:defRPr>
            </a:lvl4pPr>
            <a:lvl5pPr marL="1765797" indent="0">
              <a:buNone/>
              <a:defRPr sz="1400" b="1">
                <a:solidFill>
                  <a:schemeClr val="accent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661200" y="285774"/>
            <a:ext cx="8190905" cy="835287"/>
          </a:xfrm>
          <a:prstGeom prst="rect">
            <a:avLst/>
          </a:prstGeom>
        </p:spPr>
        <p:txBody>
          <a:bodyPr anchor="b"/>
          <a:lstStyle>
            <a:lvl1pPr>
              <a:lnSpc>
                <a:spcPct val="90000"/>
              </a:lnSpc>
              <a:defRPr sz="25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9558126-CBF1-458F-98B4-4736D296EF64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2DEDC6A-B618-4F4C-A217-AA8713252A7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83975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83613" y="6484938"/>
            <a:ext cx="414337" cy="246062"/>
          </a:xfrm>
          <a:prstGeom prst="rect">
            <a:avLst/>
          </a:prstGeom>
        </p:spPr>
        <p:txBody>
          <a:bodyPr lIns="80095" tIns="40048" rIns="80095" bIns="40048"/>
          <a:lstStyle>
            <a:defPPr>
              <a:defRPr lang="ru-RU"/>
            </a:defPPr>
            <a:lvl1pPr marL="0" algn="l" defTabSz="1042727" rtl="0" eaLnBrk="1" latinLnBrk="0" hangingPunct="1">
              <a:defRPr sz="16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21364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727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09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456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6820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18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9549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91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231BAAA-8259-4E0B-B2EC-F80467F7A77A}" type="slidenum">
              <a:rPr lang="ru-RU" smtClean="0">
                <a:solidFill>
                  <a:schemeClr val="accent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22654-B9EC-4F2E-9120-BB4D0D3A9A23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2063B-35BB-4B74-BC97-0C609F7BAAD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8780E-C837-4DC5-82EF-63FD03DCF18C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FE7AC-A180-4605-9CBD-F14A17BDBA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5E8FA6-B1D3-48EC-B29E-50F5218DD880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A60049-73A2-44CE-B31B-B5A72B5A3D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43772B-02C1-406F-8625-169E9E4B2BAD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8B16EF-E193-4877-97B3-601DC67E01F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C9F346-4737-4AE0-8A35-3D2EE801EFBB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058DB-6F2B-4B6C-B2C2-6018BE76AF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F5D657A-7C03-408F-B3F6-30B7865CEC4F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F35C94-FF73-4EB6-847D-417A8A481D7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A6968D-E03A-4079-80B3-E75667F999BC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37E022-C3F4-4361-9113-FCA0B454292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71DF5A-F7F9-4330-986D-556E8F16047B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B40BD1-676B-41B0-B171-213A3A8E47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6A03DFE-E679-474A-8048-5D7F1C4D187F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A3DCAC-4D7A-460E-8EAE-6DF754CA5F4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6F1BFA-445F-44E2-9567-F38C2505C13C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ADA7BC-FCD6-4882-8F25-86918233A7D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17EB3C3-6911-403D-9C85-57201B2894AA}" type="datetimeFigureOut">
              <a:rPr lang="ru-RU"/>
              <a:pPr>
                <a:defRPr/>
              </a:pPr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F6040B8-DE09-4B6F-902A-7F8B92DAE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7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294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 sz="2400">
              <a:latin typeface="Times New Roman" pitchFamily="18" charset="0"/>
            </a:endParaRPr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fld id="{2AEBAFE1-3A3E-4115-B7A6-350444987461}" type="datetimeFigureOut">
              <a:rPr lang="ru-RU"/>
              <a:pPr/>
              <a:t>06.06.2019</a:t>
            </a:fld>
            <a:endParaRPr lang="ru-RU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8295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E087821-3CC1-4058-8B72-E95C05F3DB1C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583613" y="6484938"/>
            <a:ext cx="414337" cy="246062"/>
          </a:xfrm>
          <a:prstGeom prst="rect">
            <a:avLst/>
          </a:prstGeom>
        </p:spPr>
        <p:txBody>
          <a:bodyPr lIns="80095" tIns="40048" rIns="80095" bIns="40048"/>
          <a:lstStyle>
            <a:defPPr>
              <a:defRPr lang="ru-RU"/>
            </a:defPPr>
            <a:lvl1pPr marL="0" algn="l" defTabSz="1042727" rtl="0" eaLnBrk="1" latinLnBrk="0" hangingPunct="1">
              <a:defRPr sz="1600" kern="1200">
                <a:solidFill>
                  <a:schemeClr val="accent2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521364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727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409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5456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6820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818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9549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70913" algn="l" defTabSz="1042727" rtl="0" eaLnBrk="1" latinLnBrk="0" hangingPunct="1">
              <a:defRPr sz="20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7BAF0EB-6BBE-4F33-9993-A776BB1165DF}" type="slidenum">
              <a:rPr lang="ru-RU" smtClean="0">
                <a:solidFill>
                  <a:schemeClr val="accent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dirty="0">
              <a:solidFill>
                <a:schemeClr val="accent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jpe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94" name="Group 10"/>
          <p:cNvGraphicFramePr>
            <a:graphicFrameLocks noGrp="1"/>
          </p:cNvGraphicFramePr>
          <p:nvPr/>
        </p:nvGraphicFramePr>
        <p:xfrm>
          <a:off x="285750" y="404813"/>
          <a:ext cx="8429625" cy="6203950"/>
        </p:xfrm>
        <a:graphic>
          <a:graphicData uri="http://schemas.openxmlformats.org/drawingml/2006/table">
            <a:tbl>
              <a:tblPr/>
              <a:tblGrid>
                <a:gridCol w="8429625"/>
              </a:tblGrid>
              <a:tr h="6203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Государственное автономное профессиональное образовательное учреждение</a:t>
                      </a:r>
                      <a:b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«Орский нефтяной техникум им. Героя Советского Союза В.А. Сорокина»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500" b="1" i="1" u="none" strike="noStrike" cap="none" normalizeH="0" baseline="0" smtClean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«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обучающихся  ГАПОУ ОНТ им. В.А.Сорокина к организации пожарной безопасности на территории, в зданиях, помещениях техникума, районах г. Орска»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500" b="1" i="1" u="none" strike="noStrike" cap="none" normalizeH="0" baseline="0" smtClean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                        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Руководитель: Ступникова М.Ф.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                        Вавилина О.А.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                                                               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2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smtClean="0">
                        <a:ln>
                          <a:noFill/>
                        </a:ln>
                        <a:solidFill>
                          <a:srgbClr val="215968"/>
                        </a:solidFill>
                        <a:effectLst/>
                        <a:latin typeface="Verdan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Times New Roman" pitchFamily="18" charset="0"/>
                        </a:rPr>
                        <a:t>2019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48" name="Group 44"/>
          <p:cNvGraphicFramePr>
            <a:graphicFrameLocks noGrp="1"/>
          </p:cNvGraphicFramePr>
          <p:nvPr/>
        </p:nvGraphicFramePr>
        <p:xfrm>
          <a:off x="0" y="333375"/>
          <a:ext cx="8882063" cy="1806575"/>
        </p:xfrm>
        <a:graphic>
          <a:graphicData uri="http://schemas.openxmlformats.org/drawingml/2006/table">
            <a:tbl>
              <a:tblPr/>
              <a:tblGrid>
                <a:gridCol w="2281238"/>
                <a:gridCol w="6600825"/>
              </a:tblGrid>
              <a:tr h="1079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проекта (полное):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6" marB="41476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68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обучающихся  ГАПОУ ОНТ  им. В.А.Сорокина к организации пожарной безопасности  на территории, в зданиях, помещениях техникума, районах г. Орска</a:t>
                      </a:r>
                    </a:p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6" marB="41476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688"/>
                    </a:solidFill>
                  </a:tcPr>
                </a:tc>
              </a:tr>
              <a:tr h="727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проекта (сокращенное):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6" marB="41476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215968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Клуб « Огнеборцы ОНТ»</a:t>
                      </a:r>
                    </a:p>
                  </a:txBody>
                  <a:tcPr marL="78203" marR="78203" marT="41476" marB="41476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549" name="Group 45"/>
          <p:cNvGraphicFramePr>
            <a:graphicFrameLocks noGrp="1"/>
          </p:cNvGraphicFramePr>
          <p:nvPr/>
        </p:nvGraphicFramePr>
        <p:xfrm>
          <a:off x="0" y="2492375"/>
          <a:ext cx="8882063" cy="3521075"/>
        </p:xfrm>
        <a:graphic>
          <a:graphicData uri="http://schemas.openxmlformats.org/drawingml/2006/table">
            <a:tbl>
              <a:tblPr/>
              <a:tblGrid>
                <a:gridCol w="2271713"/>
                <a:gridCol w="4784725"/>
                <a:gridCol w="1825625"/>
              </a:tblGrid>
              <a:tr h="649288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начала и окончания проекта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01.09.2018 – 01.07.2024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0200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ФИО, должность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УТВЕРЖДАЮ: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Куратор проекта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Кочеткова Т.Б., 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иректор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ГАПОУ ОНТ  им. В.А.Сорокина</a:t>
                      </a: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15950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Функциональный заказчик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Ковалев В.В</a:t>
                      </a: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., начальник ФГКУ 5 отряд ФПС по  Оренбургской области</a:t>
                      </a:r>
                    </a:p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Гришина М.В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., начальник МБУ «Центр гражданской защиты г. Орска»</a:t>
                      </a:r>
                    </a:p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проекта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– организатор ОБЖ </a:t>
                      </a:r>
                      <a:r>
                        <a:rPr kumimoji="0" lang="ru-RU" sz="13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О.А.</a:t>
                      </a:r>
                    </a:p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–</a:t>
                      </a:r>
                      <a:r>
                        <a:rPr kumimoji="0" lang="ru-RU" sz="13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 Ступникова М.Ф.</a:t>
                      </a:r>
                    </a:p>
                  </a:txBody>
                  <a:tcPr marL="18577" marR="18577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3175" algn="l" defTabSz="1006475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Администратор проекта</a:t>
                      </a: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спец.дисциплин  </a:t>
                      </a:r>
                      <a:r>
                        <a:rPr kumimoji="0" lang="ru-RU" sz="13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С.Ю.</a:t>
                      </a:r>
                    </a:p>
                  </a:txBody>
                  <a:tcPr marL="18577" marR="18577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3175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D0A1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1722" marR="21722" marT="0" marB="0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50825" y="260350"/>
            <a:ext cx="508317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57" name="Заголовок 1"/>
          <p:cNvSpPr>
            <a:spLocks noGrp="1"/>
          </p:cNvSpPr>
          <p:nvPr>
            <p:ph type="title" idx="16"/>
          </p:nvPr>
        </p:nvSpPr>
        <p:spPr>
          <a:xfrm>
            <a:off x="250825" y="260350"/>
            <a:ext cx="8191500" cy="574675"/>
          </a:xfrm>
        </p:spPr>
        <p:txBody>
          <a:bodyPr anchor="b"/>
          <a:lstStyle/>
          <a:p>
            <a:pPr defTabSz="912813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5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Предпосылки реализации проекта</a:t>
            </a:r>
          </a:p>
        </p:txBody>
      </p:sp>
      <p:pic>
        <p:nvPicPr>
          <p:cNvPr id="18458" name="Picture 5"/>
          <p:cNvPicPr>
            <a:picLocks noChangeAspect="1" noChangeArrowheads="1"/>
          </p:cNvPicPr>
          <p:nvPr/>
        </p:nvPicPr>
        <p:blipFill>
          <a:blip r:embed="rId4"/>
          <a:srcRect l="15453" t="6328" r="36163" b="4512"/>
          <a:stretch>
            <a:fillRect/>
          </a:stretch>
        </p:blipFill>
        <p:spPr bwMode="auto">
          <a:xfrm>
            <a:off x="179388" y="765175"/>
            <a:ext cx="5873750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59" name="Line 6"/>
          <p:cNvSpPr>
            <a:spLocks noChangeShapeType="1"/>
          </p:cNvSpPr>
          <p:nvPr/>
        </p:nvSpPr>
        <p:spPr bwMode="auto">
          <a:xfrm>
            <a:off x="468313" y="3284538"/>
            <a:ext cx="3313112" cy="0"/>
          </a:xfrm>
          <a:prstGeom prst="line">
            <a:avLst/>
          </a:prstGeom>
          <a:noFill/>
          <a:ln w="38100">
            <a:solidFill>
              <a:srgbClr val="FF5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0" name="Line 7"/>
          <p:cNvSpPr>
            <a:spLocks noChangeShapeType="1"/>
          </p:cNvSpPr>
          <p:nvPr/>
        </p:nvSpPr>
        <p:spPr bwMode="auto">
          <a:xfrm>
            <a:off x="468313" y="5589588"/>
            <a:ext cx="2663825" cy="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1" name="Rectangle 8"/>
          <p:cNvSpPr>
            <a:spLocks noChangeArrowheads="1"/>
          </p:cNvSpPr>
          <p:nvPr/>
        </p:nvSpPr>
        <p:spPr bwMode="auto">
          <a:xfrm>
            <a:off x="5795963" y="1052513"/>
            <a:ext cx="3348037" cy="5283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169809" tIns="169809" rIns="0" bIns="169809" anchor="ctr">
            <a:spAutoFit/>
          </a:bodyPr>
          <a:lstStyle/>
          <a:p>
            <a:pPr algn="ctr"/>
            <a:r>
              <a:rPr lang="ru-RU"/>
              <a:t>Основными причинами возникновения пожаров явились:</a:t>
            </a:r>
          </a:p>
          <a:p>
            <a:r>
              <a:rPr lang="ru-RU"/>
              <a:t>- нарушения правил устройства и эксплуатации электроустановок – 104 пожара или 33% от общего количества пожаров;</a:t>
            </a:r>
          </a:p>
          <a:p>
            <a:endParaRPr lang="ru-RU"/>
          </a:p>
          <a:p>
            <a:r>
              <a:rPr lang="ru-RU"/>
              <a:t>- нарушение требований пожарной безопасности при эксплуатации печного оборудования – 68 пожаров или 30% от общего количества пожаров;</a:t>
            </a:r>
          </a:p>
          <a:p>
            <a:endParaRPr lang="ru-RU"/>
          </a:p>
          <a:p>
            <a:r>
              <a:rPr lang="ru-RU"/>
              <a:t>- неосторожное обращение с огнем – 50 пожаров (18%).</a:t>
            </a:r>
          </a:p>
        </p:txBody>
      </p:sp>
      <p:sp>
        <p:nvSpPr>
          <p:cNvPr id="18462" name="Line 13"/>
          <p:cNvSpPr>
            <a:spLocks noChangeShapeType="1"/>
          </p:cNvSpPr>
          <p:nvPr/>
        </p:nvSpPr>
        <p:spPr bwMode="auto">
          <a:xfrm flipV="1">
            <a:off x="3132138" y="2492375"/>
            <a:ext cx="2879725" cy="3070225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463" name="Line 24"/>
          <p:cNvSpPr>
            <a:spLocks noChangeShapeType="1"/>
          </p:cNvSpPr>
          <p:nvPr/>
        </p:nvSpPr>
        <p:spPr bwMode="auto">
          <a:xfrm>
            <a:off x="323850" y="3500438"/>
            <a:ext cx="1871663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4" name="Line 25"/>
          <p:cNvSpPr>
            <a:spLocks noChangeShapeType="1"/>
          </p:cNvSpPr>
          <p:nvPr/>
        </p:nvSpPr>
        <p:spPr bwMode="auto">
          <a:xfrm>
            <a:off x="2195513" y="3500438"/>
            <a:ext cx="0" cy="287337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5" name="Line 26"/>
          <p:cNvSpPr>
            <a:spLocks noChangeShapeType="1"/>
          </p:cNvSpPr>
          <p:nvPr/>
        </p:nvSpPr>
        <p:spPr bwMode="auto">
          <a:xfrm flipH="1">
            <a:off x="323850" y="3789363"/>
            <a:ext cx="1871663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6" name="Line 27"/>
          <p:cNvSpPr>
            <a:spLocks noChangeShapeType="1"/>
          </p:cNvSpPr>
          <p:nvPr/>
        </p:nvSpPr>
        <p:spPr bwMode="auto">
          <a:xfrm flipV="1">
            <a:off x="323850" y="3500438"/>
            <a:ext cx="0" cy="287337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67" name="Rectangle 28"/>
          <p:cNvSpPr>
            <a:spLocks noChangeArrowheads="1"/>
          </p:cNvSpPr>
          <p:nvPr/>
        </p:nvSpPr>
        <p:spPr bwMode="auto">
          <a:xfrm>
            <a:off x="0" y="6308725"/>
            <a:ext cx="9144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400" b="1">
                <a:solidFill>
                  <a:schemeClr val="hlink"/>
                </a:solidFill>
              </a:rPr>
              <a:t>С целью профилактики несчастных случаев и гибели людей на пожарах в регионе на постоянной основе необходимо проводить профилактические акция, лектории с населением</a:t>
            </a:r>
            <a:endParaRPr lang="ru-RU" sz="1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14313" y="214313"/>
            <a:ext cx="5143500" cy="57150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3558" name="Заголовок 1"/>
          <p:cNvSpPr>
            <a:spLocks noGrp="1"/>
          </p:cNvSpPr>
          <p:nvPr>
            <p:ph type="title" idx="16"/>
          </p:nvPr>
        </p:nvSpPr>
        <p:spPr>
          <a:xfrm>
            <a:off x="142875" y="-214313"/>
            <a:ext cx="5213350" cy="835026"/>
          </a:xfrm>
        </p:spPr>
        <p:txBody>
          <a:bodyPr anchor="b"/>
          <a:lstStyle/>
          <a:p>
            <a:pPr defTabSz="912813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ru-RU" sz="25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Предпосылки реализации проекта</a:t>
            </a:r>
          </a:p>
        </p:txBody>
      </p:sp>
      <p:graphicFrame>
        <p:nvGraphicFramePr>
          <p:cNvPr id="23556" name="Диаграмма 4"/>
          <p:cNvGraphicFramePr>
            <a:graphicFrameLocks/>
          </p:cNvGraphicFramePr>
          <p:nvPr/>
        </p:nvGraphicFramePr>
        <p:xfrm>
          <a:off x="92075" y="663575"/>
          <a:ext cx="6388100" cy="3459163"/>
        </p:xfrm>
        <a:graphic>
          <a:graphicData uri="http://schemas.openxmlformats.org/presentationml/2006/ole">
            <p:oleObj spid="_x0000_s23556" r:id="rId4" imgW="6389162" imgH="3456732" progId="Excel.Chart.8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786063" y="4000500"/>
          <a:ext cx="6000750" cy="2644775"/>
        </p:xfrm>
        <a:graphic>
          <a:graphicData uri="http://schemas.openxmlformats.org/drawingml/2006/table">
            <a:tbl>
              <a:tblPr/>
              <a:tblGrid>
                <a:gridCol w="4560887"/>
                <a:gridCol w="1439863"/>
              </a:tblGrid>
              <a:tr h="3921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Требования пожарной безопасности  к образовательным  учреждениям Российской Федерации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Автоматические системы противопожарной защиты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Первичные средства пожаротушения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Противопожарное водоснабжение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Пути эвакуации и эвакуационные выходы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Электроустановки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Отопление, вентиляция и кондиционирование воздуха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Содержание зданий и помещений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Содержание территории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Требования пожарной безопасности при проведении массовых мероприятий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4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Требования к зданиям, построенным по старым проектам</a:t>
                      </a:r>
                    </a:p>
                  </a:txBody>
                  <a:tcPr marL="67566" marR="6756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3587" name="Рисунок 1" descr="d0b1d0b5d0b7d18bd0bcd18fd0bdd0bdd18bd0b99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3750" y="4286250"/>
            <a:ext cx="1714500" cy="241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27013" y="204788"/>
            <a:ext cx="5081587" cy="557212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2" name="Заголовок 5"/>
          <p:cNvSpPr>
            <a:spLocks noGrp="1"/>
          </p:cNvSpPr>
          <p:nvPr>
            <p:ph type="title" idx="16"/>
          </p:nvPr>
        </p:nvSpPr>
        <p:spPr>
          <a:xfrm>
            <a:off x="230188" y="276225"/>
            <a:ext cx="8189912" cy="398463"/>
          </a:xfrm>
        </p:spPr>
        <p:txBody>
          <a:bodyPr anchor="ctr"/>
          <a:lstStyle/>
          <a:p>
            <a:pPr defTabSz="912813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ru-RU" sz="280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Целеполагание проекта  </a:t>
            </a:r>
          </a:p>
        </p:txBody>
      </p:sp>
      <p:graphicFrame>
        <p:nvGraphicFramePr>
          <p:cNvPr id="25648" name="Group 48"/>
          <p:cNvGraphicFramePr>
            <a:graphicFrameLocks noGrp="1"/>
          </p:cNvGraphicFramePr>
          <p:nvPr/>
        </p:nvGraphicFramePr>
        <p:xfrm>
          <a:off x="0" y="765175"/>
          <a:ext cx="9036050" cy="5932488"/>
        </p:xfrm>
        <a:graphic>
          <a:graphicData uri="http://schemas.openxmlformats.org/drawingml/2006/table">
            <a:tbl>
              <a:tblPr/>
              <a:tblGrid>
                <a:gridCol w="1381125"/>
                <a:gridCol w="4405313"/>
                <a:gridCol w="857250"/>
                <a:gridCol w="857250"/>
                <a:gridCol w="785812"/>
                <a:gridCol w="74930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проекта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just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Организовать подготовку обучающихся для обеспечения пожарной безопасности на территории, в зданиях, помещениях техникума, районах г. Орска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проекта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just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 Разработать и утвердить программу клуба «Огнеборец ОНТ». Определить критерии по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ценке уровня подготовки обучающихся  к обеспечению пожарной безопасности на территории, в зданиях, помещениях  техникума, районах г. Орска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Организовать работу клуба «Огнеборец ОНТ», ориентированного на изучение теоретических материалов по обеспечению пожарной безопасности; отработку практических умений; распространению опыта по предупреждению и ликвидации пожаров в техникуме и среди населения г. Орска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 Вовлечь обучающихся в работу клуба «Огнеборец ОНТ»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6875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их значения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 годам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Базовое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значение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Период, год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2018 -2019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2020- 2021</a:t>
                      </a: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</a:tr>
              <a:tr h="792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Доля обучающихся прошедших теоретическую подготовку по организации пожарной безопасности на территории, в зданиях, помещениях техникума, районах г. Орска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16%</a:t>
                      </a:r>
                    </a:p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(09.2018)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40%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46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Доля обучающихся с развитыми практическими умениями по организации пожарной безопасности на территории, в зданиях, помещениях техникума, районах г. Орска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16%</a:t>
                      </a:r>
                    </a:p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(09.2018)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35%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40%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cs typeface="Arial" charset="0"/>
                        </a:rPr>
                        <a:t>45%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8938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199" marR="78199" marT="41466" marB="41466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7DEE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Разработана и утверждена программа клуба «Огнеборец ОНТ» до  01.10.2018г.; 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Определены критерии по оценке уровня подготовки обучающихся  к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Организована работа клуба «Огнеборец ОНТ», ориентированная на изучение теоретических материалов по обеспечению пожарной безопасности; отработку практических умений; распространению опыта по предупреждению и ликвидации пожаров в техникуме и среди населения г. Орска</a:t>
                      </a: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91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 Вовлеченность обучающихся в деятельность клуба по обеспечению пожарной безопасности на территории, в зданиях, помещениях  техникума, районах г. Орска. Создана добровольная пожарная команда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78" marR="66878" marT="35464" marB="35464" anchor="ctr" horzOverflow="overflow">
                    <a:lnL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796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468313" y="260350"/>
            <a:ext cx="8191500" cy="490538"/>
          </a:xfrm>
        </p:spPr>
        <p:txBody>
          <a:bodyPr anchor="ctr"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Реестр заинтересованных сторон проекта</a:t>
            </a:r>
          </a:p>
        </p:txBody>
      </p:sp>
      <p:graphicFrame>
        <p:nvGraphicFramePr>
          <p:cNvPr id="24608" name="Group 32"/>
          <p:cNvGraphicFramePr>
            <a:graphicFrameLocks noGrp="1"/>
          </p:cNvGraphicFramePr>
          <p:nvPr/>
        </p:nvGraphicFramePr>
        <p:xfrm>
          <a:off x="107950" y="903288"/>
          <a:ext cx="8640763" cy="5732462"/>
        </p:xfrm>
        <a:graphic>
          <a:graphicData uri="http://schemas.openxmlformats.org/drawingml/2006/table">
            <a:tbl>
              <a:tblPr/>
              <a:tblGrid>
                <a:gridCol w="708025"/>
                <a:gridCol w="2486025"/>
                <a:gridCol w="2374900"/>
                <a:gridCol w="3071813"/>
              </a:tblGrid>
              <a:tr h="868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 или организация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Представитель интересов</a:t>
                      </a:r>
                      <a:b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(ФИО, должность)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Ожидание от реализации проекта (программы)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ГАПОУ ОНТ им. В.А.Сорокина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Кочеткова Т.Б., директор техникума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подготовка обучающихся по обеспечению пожарной безопасности на территории, в зданиях, помещениях  техникума, районах г. Орска;  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занятость ребят по интересам в рамках работы клуба 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Огнеборец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ОНТ»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81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ФГКУ 5 отряд ФПС по  Оренбургской области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Ковалев В.В., начальник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отряда ФПС по  Оренбургской области 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подготовка обучающихся рамках работы клуба                          «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Огнеборец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ОНТ» по  тушению пожаров,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 создание добровольной пожарной команды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98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78203" marR="78203" marT="41471" marB="41471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МБУ «Центр гражданской защиты г. Орска»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Гришина М.В., начальник МБУ «Центр гражданской защиты г. Орска»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Подготовка обучающихся  в рамках работы клуба                          «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Огнеборец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ОНТ» к проведению аварийно – спасательных работ</a:t>
                      </a:r>
                    </a:p>
                  </a:txBody>
                  <a:tcPr marL="78203" marR="78203" marT="41471" marB="41471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50825" y="0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0"/>
            <a:ext cx="8191500" cy="368300"/>
          </a:xfrm>
        </p:spPr>
        <p:txBody>
          <a:bodyPr rtlCol="0">
            <a:normAutofit fontScale="90000"/>
          </a:bodyPr>
          <a:lstStyle/>
          <a:p>
            <a:pPr algn="l" defTabSz="914287" eaLnBrk="1" fontAlgn="auto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Укрупненный план-график проекта  </a:t>
            </a:r>
          </a:p>
        </p:txBody>
      </p:sp>
      <p:graphicFrame>
        <p:nvGraphicFramePr>
          <p:cNvPr id="26960" name="Group 336"/>
          <p:cNvGraphicFramePr>
            <a:graphicFrameLocks noGrp="1"/>
          </p:cNvGraphicFramePr>
          <p:nvPr/>
        </p:nvGraphicFramePr>
        <p:xfrm>
          <a:off x="9525" y="303213"/>
          <a:ext cx="9134475" cy="6554787"/>
        </p:xfrm>
        <a:graphic>
          <a:graphicData uri="http://schemas.openxmlformats.org/drawingml/2006/table">
            <a:tbl>
              <a:tblPr/>
              <a:tblGrid>
                <a:gridCol w="287338"/>
                <a:gridCol w="3779837"/>
                <a:gridCol w="1009650"/>
                <a:gridCol w="719138"/>
                <a:gridCol w="792162"/>
                <a:gridCol w="288925"/>
                <a:gridCol w="287338"/>
                <a:gridCol w="287337"/>
                <a:gridCol w="215900"/>
                <a:gridCol w="288925"/>
                <a:gridCol w="287338"/>
                <a:gridCol w="215900"/>
                <a:gridCol w="288925"/>
                <a:gridCol w="220662"/>
                <a:gridCol w="165502"/>
              </a:tblGrid>
              <a:tr h="2032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Наименование мероприятий 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Длительность, дней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Окончание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2018-2019 год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6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05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Теоретическая подготовка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Профилактика возникновения пожаров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1.2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Тушение пожаров и проведение аварийно-спасательных работ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1.3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Обеспечение пожарной безопасности в образовательных организациях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1.4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Охрана труда и обеспечение безопасности труда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1.5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первой помощи, пострадавшим в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техникуме, МДОАУ, МОАУ СОШ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05. 2019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2.2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тушению условных пожаров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2.3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нормативов по пожарно-строевой подготовке в пожарной части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2.4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проведению аварийно – спасательных работ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2.5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практических действий при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3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2.6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Требования охраны труды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2.7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оказанию первой помощи пострадавшим в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участниками клуба опыта  по предупреждению и ликвидации пожаров среди обучающихся  техникума и населения г. Орска 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информационных буклетов по пожарной безопасности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3.2.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Лекторий по пожарной безопасности среди обучающихся техникума, воспитанниками МДОАУ, учащихся МОАУ СОШ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68313" y="0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4213" y="0"/>
            <a:ext cx="8191500" cy="368300"/>
          </a:xfrm>
        </p:spPr>
        <p:txBody>
          <a:bodyPr rtlCol="0" anchor="b">
            <a:normAutofit fontScale="90000"/>
          </a:bodyPr>
          <a:lstStyle/>
          <a:p>
            <a:pPr algn="l" defTabSz="914287" eaLnBrk="1" fontAlgn="auto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Укрупненный план-график проекта  </a:t>
            </a:r>
          </a:p>
        </p:txBody>
      </p:sp>
      <p:graphicFrame>
        <p:nvGraphicFramePr>
          <p:cNvPr id="28987" name="Group 315"/>
          <p:cNvGraphicFramePr>
            <a:graphicFrameLocks noGrp="1"/>
          </p:cNvGraphicFramePr>
          <p:nvPr/>
        </p:nvGraphicFramePr>
        <p:xfrm>
          <a:off x="0" y="404813"/>
          <a:ext cx="9109075" cy="6530975"/>
        </p:xfrm>
        <a:graphic>
          <a:graphicData uri="http://schemas.openxmlformats.org/drawingml/2006/table">
            <a:tbl>
              <a:tblPr/>
              <a:tblGrid>
                <a:gridCol w="293688"/>
                <a:gridCol w="3630612"/>
                <a:gridCol w="1008063"/>
                <a:gridCol w="576262"/>
                <a:gridCol w="863600"/>
                <a:gridCol w="287338"/>
                <a:gridCol w="288925"/>
                <a:gridCol w="287337"/>
                <a:gridCol w="288925"/>
                <a:gridCol w="287338"/>
                <a:gridCol w="288925"/>
                <a:gridCol w="215900"/>
                <a:gridCol w="215900"/>
                <a:gridCol w="287337"/>
                <a:gridCol w="288925"/>
              </a:tblGrid>
              <a:tr h="2111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 Наименование мероприятий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Длительность, дней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Начало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Окончание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2019-2020 (2021-2022, 2022-2023,2023-2024 уч. год)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02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05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</a:t>
                      </a:r>
                    </a:p>
                  </a:txBody>
                  <a:tcPr marL="27584" marR="27584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Теоретическая подготовка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03.2020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Профилактика возникновения пожаров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36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1.2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Тушение пожаров и проведение аварийно-спасательных работ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03. 2010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1.3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Обеспечение пожарной безопасности в образовательных организациях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44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1.4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труда и обеспечение безопасности труда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1.5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первой помощи, пострадавшим в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02. 2020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9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2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 и отработка практических навыков по незамедлительной эвакуации в случае пожара в техникуме, МДОАУ, МОАУ СОШ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09. 2019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2.2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Учебно-тренировочные занятия по тушению условных пожаров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03. 2019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2.3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Отработка нормативов по пожарно-строевой подготовке в пожарной части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05. 2020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24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2.4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Учебно-тренировочные занятия по проведению аварийно – спасательных работ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06. 2020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2.5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Отработка практических действий при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05. 2020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2.6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Требования охраны труды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2.7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Учебно-тренировочные занятия по оказанию первой помощи пострадавшим в пожаре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02. 2020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Распространение участниками клуба опыта  по предупреждению и ликвидации пожаров среди обучающихся  техникума и населения г. Орска 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3.1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Распространение информационных буклетов по пожарной безопасности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9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3.2.</a:t>
                      </a:r>
                    </a:p>
                  </a:txBody>
                  <a:tcPr marL="27585" marR="27585" marT="16958" marB="1695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Лекторий по пожарной безопасности среди обучающихся техникума, воспитанниками МДОАУ, уч-ся МОАУСОШ</a:t>
                      </a:r>
                    </a:p>
                  </a:txBody>
                  <a:tcPr marL="27585" marR="27585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10. 2019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04. 2020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70051" marR="70051" marT="20739" marB="20739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2056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9938" y="0"/>
            <a:ext cx="754062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4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69913" y="328613"/>
            <a:ext cx="8121650" cy="409575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33871" name="Group 79"/>
          <p:cNvGraphicFramePr>
            <a:graphicFrameLocks noGrp="1"/>
          </p:cNvGraphicFramePr>
          <p:nvPr/>
        </p:nvGraphicFramePr>
        <p:xfrm>
          <a:off x="179388" y="981075"/>
          <a:ext cx="8785225" cy="5532438"/>
        </p:xfrm>
        <a:graphic>
          <a:graphicData uri="http://schemas.openxmlformats.org/drawingml/2006/table">
            <a:tbl>
              <a:tblPr/>
              <a:tblGrid>
                <a:gridCol w="536575"/>
                <a:gridCol w="1984375"/>
                <a:gridCol w="1319212"/>
                <a:gridCol w="808038"/>
                <a:gridCol w="1039812"/>
                <a:gridCol w="1898650"/>
                <a:gridCol w="1198563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143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1.Теоретическая подготовка по обеспечению пожарной безопасности на территории, в зданиях, помещениях  техникума, районах г. Орска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Профилактика возникновения пожаров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1.1.1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обучающимися демонстрационных стендов, моделей по профилактике предупреждения пожаров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1.1.2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участниками клуба методических рекомендаций по предупреждению пожаров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Тушение пожаров и проведение аварийно-спасательных работ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9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1.2.1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Подготовка учебно-наглядных пособий 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1.2.2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Квест-игра «Проведение аварийно-спасательных работ»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39750" y="18891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842" name="Заголовок 5"/>
          <p:cNvSpPr>
            <a:spLocks noGrp="1"/>
          </p:cNvSpPr>
          <p:nvPr>
            <p:ph type="title"/>
          </p:nvPr>
        </p:nvSpPr>
        <p:spPr>
          <a:xfrm>
            <a:off x="539750" y="188913"/>
            <a:ext cx="8121650" cy="409575"/>
          </a:xfrm>
        </p:spPr>
        <p:txBody>
          <a:bodyPr anchor="ctr"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32988" name="Group 220"/>
          <p:cNvGraphicFramePr>
            <a:graphicFrameLocks noGrp="1"/>
          </p:cNvGraphicFramePr>
          <p:nvPr/>
        </p:nvGraphicFramePr>
        <p:xfrm>
          <a:off x="0" y="765175"/>
          <a:ext cx="8964613" cy="5865813"/>
        </p:xfrm>
        <a:graphic>
          <a:graphicData uri="http://schemas.openxmlformats.org/drawingml/2006/table">
            <a:tbl>
              <a:tblPr/>
              <a:tblGrid>
                <a:gridCol w="458788"/>
                <a:gridCol w="2960687"/>
                <a:gridCol w="1130300"/>
                <a:gridCol w="709613"/>
                <a:gridCol w="806450"/>
                <a:gridCol w="133350"/>
                <a:gridCol w="1536700"/>
                <a:gridCol w="1228725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14338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Теоретическая подготовка по обеспечению пожарной безопасности на территории, в зданиях, помещениях  техникума, районах г. Орска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Обеспечение пожарной безопасности в образовательных организациях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Первичные средства пожара тушения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1.3.2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Автоматическая система пожарной сигнализации. Система оповещения при пожаре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Охрана труда и обеспечение безопасности труда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Понятие охрана труда. Общие вопросы охраны труда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85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1.4.2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Нормативные документы по охране труда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первой помощи, пострадавшим в пожаре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Основные понятия первой помощи. Первая помощь при внезапных заболеваниях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1.5.2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Принципы организации первой помощи при неотложных состояниях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2275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техникуме, МДОАУ, МОАУ СОШ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05. 2018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68313" y="115888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890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39750" y="188913"/>
            <a:ext cx="8121650" cy="409575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35080" name="Group 264"/>
          <p:cNvGraphicFramePr>
            <a:graphicFrameLocks noGrp="1"/>
          </p:cNvGraphicFramePr>
          <p:nvPr/>
        </p:nvGraphicFramePr>
        <p:xfrm>
          <a:off x="107950" y="585788"/>
          <a:ext cx="8785225" cy="6280150"/>
        </p:xfrm>
        <a:graphic>
          <a:graphicData uri="http://schemas.openxmlformats.org/drawingml/2006/table">
            <a:tbl>
              <a:tblPr/>
              <a:tblGrid>
                <a:gridCol w="433388"/>
                <a:gridCol w="2459037"/>
                <a:gridCol w="1058863"/>
                <a:gridCol w="706437"/>
                <a:gridCol w="776288"/>
                <a:gridCol w="1976437"/>
                <a:gridCol w="1374775"/>
              </a:tblGrid>
              <a:tr h="7429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мероприятия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дней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Окончание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исполнитель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143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техникуме, МДОАУ, МОАУ СОШ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05. 2018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2.1.1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техникуме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05. 2018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2.1.2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МДОАУ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05. 2019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2.1.3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и отработка практических навыков по незамедлительной эвакуации в случае пожара в МОАУ СОШ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05. 2018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тушению условных пожаров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нормативов по пожарно-строевой подготовке в пожарной части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Начальники пожарно-спасательной части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Боевое развертывание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Начальники пожарно-спасательной части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Автоцистерна с подачей одного ствола РСК-50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Начальники пожарно-спасательной части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2.3.3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Надевание боевой одежды пожарного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Начальники пожарно-спасательной части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938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69913" y="328613"/>
            <a:ext cx="8121650" cy="409575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36970" name="Group 106"/>
          <p:cNvGraphicFramePr>
            <a:graphicFrameLocks noGrp="1"/>
          </p:cNvGraphicFramePr>
          <p:nvPr/>
        </p:nvGraphicFramePr>
        <p:xfrm>
          <a:off x="179388" y="981075"/>
          <a:ext cx="8785225" cy="4999038"/>
        </p:xfrm>
        <a:graphic>
          <a:graphicData uri="http://schemas.openxmlformats.org/drawingml/2006/table">
            <a:tbl>
              <a:tblPr/>
              <a:tblGrid>
                <a:gridCol w="536575"/>
                <a:gridCol w="1797050"/>
                <a:gridCol w="1506537"/>
                <a:gridCol w="808038"/>
                <a:gridCol w="1039812"/>
                <a:gridCol w="1898650"/>
                <a:gridCol w="1198563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мероприятия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дней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Окончание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исполнитель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2.3.4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Подъем по выдвижной трех коленной лестнице в окно третьего этажа учебной башни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04.2019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Начальники пожарно-спасательной части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43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 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2.4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проведению аварийно – спасательных работ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01. 2019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06.2019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практических действий при пожаре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планов эвакуации при пожаре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61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2.5.2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Использование первичных средств пожаротушения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03. 2019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Требования охраны труды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Проведение инструктажей по охране труда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2.6.2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Первичная проверка знаний по охране труда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98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39750" y="260350"/>
            <a:ext cx="8121650" cy="409575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39008" name="Group 96"/>
          <p:cNvGraphicFramePr>
            <a:graphicFrameLocks noGrp="1"/>
          </p:cNvGraphicFramePr>
          <p:nvPr/>
        </p:nvGraphicFramePr>
        <p:xfrm>
          <a:off x="179388" y="692150"/>
          <a:ext cx="8785225" cy="5980113"/>
        </p:xfrm>
        <a:graphic>
          <a:graphicData uri="http://schemas.openxmlformats.org/drawingml/2006/table">
            <a:tbl>
              <a:tblPr/>
              <a:tblGrid>
                <a:gridCol w="536575"/>
                <a:gridCol w="1797050"/>
                <a:gridCol w="1506537"/>
                <a:gridCol w="808038"/>
                <a:gridCol w="1166812"/>
                <a:gridCol w="1638300"/>
                <a:gridCol w="1331913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Наименование мероприятия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дней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Начало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Окончание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исполнитель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143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практических умений и навыков по обеспечению пожарной безопасности на территории, в зданиях, помещениях  техникума, районах г. Орска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2.7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Учебно-тренировочные занятия по оказанию первой помощи пострадавшим в пожаре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2.7.1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Техника оказания первой помощи при остановке кровообращения и дыхания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2.7.2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навыков оказания первой помощи при несчастных случаях, вызванных воздействием физических факторов, при травмах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2227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участниками клуба опыта  по предупреждению и ликвидации пожаров среди обучающихся  техникума и населения г. Орска 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информационных буклетов по пожарной безопасности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46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3.11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информационных буклетов по пожарной безопасности среди обучающихся техникумов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3.12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Распространение информационных буклетов по пожарной безопасности среди населения г.Орска </a:t>
                      </a: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034" name="Заголовок 5"/>
          <p:cNvSpPr>
            <a:spLocks noGrp="1"/>
          </p:cNvSpPr>
          <p:nvPr>
            <p:ph type="title" idx="4294967295"/>
          </p:nvPr>
        </p:nvSpPr>
        <p:spPr>
          <a:xfrm>
            <a:off x="569913" y="328613"/>
            <a:ext cx="8121650" cy="409575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Календарный план-график проекта</a:t>
            </a:r>
          </a:p>
        </p:txBody>
      </p:sp>
      <p:graphicFrame>
        <p:nvGraphicFramePr>
          <p:cNvPr id="41042" name="Group 82"/>
          <p:cNvGraphicFramePr>
            <a:graphicFrameLocks noGrp="1"/>
          </p:cNvGraphicFramePr>
          <p:nvPr/>
        </p:nvGraphicFramePr>
        <p:xfrm>
          <a:off x="179388" y="1008063"/>
          <a:ext cx="8750300" cy="5608637"/>
        </p:xfrm>
        <a:graphic>
          <a:graphicData uri="http://schemas.openxmlformats.org/drawingml/2006/table">
            <a:tbl>
              <a:tblPr/>
              <a:tblGrid>
                <a:gridCol w="536575"/>
                <a:gridCol w="1797050"/>
                <a:gridCol w="1506537"/>
                <a:gridCol w="808038"/>
                <a:gridCol w="1166812"/>
                <a:gridCol w="1638300"/>
                <a:gridCol w="1296988"/>
              </a:tblGrid>
              <a:tr h="87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мероприятия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Длительность,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дней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Начало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Окончание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(вид документа, подтверждающий достижение результата)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Ответственный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исполнитель</a:t>
                      </a:r>
                      <a:endParaRPr kumimoji="0" lang="ru-RU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1433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3. Распространение участниками клуба опыта  по предупреждению и ликвидации пожаров среди обучающихся  техникума и населения г. Орска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Лекторий по пожарной безопасности среди обучающихся техникума, воспитанниками  МДОАУ, учащимися МОАУ СОШ</a:t>
                      </a: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ook Antiqua" pitchFamily="18" charset="0"/>
                        <a:cs typeface="Times New Roman" pitchFamily="18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Рузанов С.Ю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3.2.1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Лекторий по пожарной безопасности среди обучающихся техникума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Рузанов С.Ю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3.2.2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Лекторий по пожарной безопасности среди воспитанников  МДОАУ, 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Рузанов С.Ю.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ook Antiqua" pitchFamily="18" charset="0"/>
                          <a:cs typeface="Arial" charset="0"/>
                        </a:rPr>
                        <a:t>3.2.3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Лекторий по пожарной безопасности среди учащихся МОАУ СОШ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7585" marR="27585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11. 2018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Book Antiqua" pitchFamily="18" charset="0"/>
                          <a:cs typeface="Times New Roman" pitchFamily="18" charset="0"/>
                        </a:rPr>
                        <a:t>04. 2019</a:t>
                      </a:r>
                    </a:p>
                  </a:txBody>
                  <a:tcPr marL="70051" marR="70051" marT="20735" marB="20735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Группа  ОНТ Пожарный в ВК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Отчет администратора проекта  о работе клуба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Рузанов С.Ю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66882" marR="66882" marT="35472" marB="35472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6082" name="Заголовок 1"/>
          <p:cNvSpPr>
            <a:spLocks noGrp="1"/>
          </p:cNvSpPr>
          <p:nvPr>
            <p:ph type="title"/>
          </p:nvPr>
        </p:nvSpPr>
        <p:spPr>
          <a:xfrm>
            <a:off x="595313" y="254000"/>
            <a:ext cx="8189912" cy="534988"/>
          </a:xfrm>
        </p:spPr>
        <p:txBody>
          <a:bodyPr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Матрица распределения ответственности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39725" y="5576888"/>
          <a:ext cx="8181975" cy="538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845">
                  <a:extLst>
                    <a:ext uri="{9D8B030D-6E8A-4147-A177-3AD203B41FA5}"/>
                  </a:extLst>
                </a:gridCol>
                <a:gridCol w="936644">
                  <a:extLst>
                    <a:ext uri="{9D8B030D-6E8A-4147-A177-3AD203B41FA5}"/>
                  </a:extLst>
                </a:gridCol>
                <a:gridCol w="1236901">
                  <a:extLst>
                    <a:ext uri="{9D8B030D-6E8A-4147-A177-3AD203B41FA5}"/>
                  </a:extLst>
                </a:gridCol>
                <a:gridCol w="894990">
                  <a:extLst>
                    <a:ext uri="{9D8B030D-6E8A-4147-A177-3AD203B41FA5}"/>
                  </a:extLst>
                </a:gridCol>
                <a:gridCol w="1110226">
                  <a:extLst>
                    <a:ext uri="{9D8B030D-6E8A-4147-A177-3AD203B41FA5}"/>
                  </a:extLst>
                </a:gridCol>
                <a:gridCol w="935464">
                  <a:extLst>
                    <a:ext uri="{9D8B030D-6E8A-4147-A177-3AD203B41FA5}"/>
                  </a:extLst>
                </a:gridCol>
                <a:gridCol w="1170369">
                  <a:extLst>
                    <a:ext uri="{9D8B030D-6E8A-4147-A177-3AD203B41FA5}"/>
                  </a:extLst>
                </a:gridCol>
                <a:gridCol w="875321">
                  <a:extLst>
                    <a:ext uri="{9D8B030D-6E8A-4147-A177-3AD203B41FA5}"/>
                  </a:extLst>
                </a:gridCol>
              </a:tblGrid>
              <a:tr h="538617"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Согласующий</a:t>
                      </a:r>
                    </a:p>
                  </a:txBody>
                  <a:tcPr marL="77923" marR="77923" marT="41229" marB="4122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</a:t>
                      </a:r>
                    </a:p>
                  </a:txBody>
                  <a:tcPr marL="77923" marR="77923" marT="41229" marB="41229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Утверждающий</a:t>
                      </a:r>
                    </a:p>
                  </a:txBody>
                  <a:tcPr marL="77923" marR="77923" marT="41229" marB="4122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</a:t>
                      </a:r>
                    </a:p>
                  </a:txBody>
                  <a:tcPr marL="77923" marR="77923" marT="41229" marB="41229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Ответственный за результат</a:t>
                      </a:r>
                    </a:p>
                  </a:txBody>
                  <a:tcPr marL="77923" marR="77923" marT="41229" marB="4122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</a:p>
                  </a:txBody>
                  <a:tcPr marL="77923" marR="77923" marT="41229" marB="41229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Исполнитель</a:t>
                      </a:r>
                    </a:p>
                  </a:txBody>
                  <a:tcPr marL="77923" marR="77923" marT="41229" marB="41229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</a:p>
                  </a:txBody>
                  <a:tcPr marL="77923" marR="77923" marT="41229" marB="41229" anchor="ctr">
                    <a:solidFill>
                      <a:srgbClr val="9D90A0"/>
                    </a:solidFill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graphicFrame>
        <p:nvGraphicFramePr>
          <p:cNvPr id="43185" name="Group 177"/>
          <p:cNvGraphicFramePr>
            <a:graphicFrameLocks noGrp="1"/>
          </p:cNvGraphicFramePr>
          <p:nvPr/>
        </p:nvGraphicFramePr>
        <p:xfrm>
          <a:off x="90488" y="981075"/>
          <a:ext cx="8947150" cy="4706938"/>
        </p:xfrm>
        <a:graphic>
          <a:graphicData uri="http://schemas.openxmlformats.org/drawingml/2006/table">
            <a:tbl>
              <a:tblPr/>
              <a:tblGrid>
                <a:gridCol w="3927475"/>
                <a:gridCol w="928687"/>
                <a:gridCol w="1300163"/>
                <a:gridCol w="1427162"/>
                <a:gridCol w="1363663"/>
              </a:tblGrid>
              <a:tr h="257175">
                <a:tc rowSpan="2"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</a:t>
                      </a:r>
                    </a:p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(документ, подтверждающий выполнения контрольных событий)</a:t>
                      </a:r>
                    </a:p>
                  </a:txBody>
                  <a:tcPr marL="45965" marR="45965" marT="0" marB="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Роль в проекте / должность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3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Куратор проекта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проекта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Администратор проекта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Функциональный заказчик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Программа клуба «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Огнеборец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Диагностическая методика по оценке уровня подготовки обучающихся  к обеспечению пожарной безопасности на территории, в зданиях, помещениях  техникума, районах г. Орска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965" marR="45965" marT="0" marB="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О,И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Работа клуба «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Огнеборец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ОНТ», ориентированная на изучение теоретических материалов по обеспечению пожарной безопасности; отработку практических умений; распространению опыта по предупреждению и ликвидации пожаров в техникуме и среди населения г. Орска (Группа  ОНТ Пожарный в ВК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Отчет администратора проекта  о работе клуба)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У,И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О,И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Вовлеченность обучающихся  в деятельность клуба по обеспечению пожарной безопасности на территории, в зданиях, помещениях  техникума, районах г. Орска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dirty="0" smtClean="0"/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b="1" dirty="0" smtClean="0"/>
                        <a:t>С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О,И</a:t>
                      </a: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965" marR="4596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130" name="Заголовок 5"/>
          <p:cNvSpPr>
            <a:spLocks noGrp="1"/>
          </p:cNvSpPr>
          <p:nvPr>
            <p:ph type="title"/>
          </p:nvPr>
        </p:nvSpPr>
        <p:spPr>
          <a:xfrm>
            <a:off x="660400" y="285750"/>
            <a:ext cx="8191500" cy="582613"/>
          </a:xfrm>
        </p:spPr>
        <p:txBody>
          <a:bodyPr anchor="ctr"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Реестр рисков и возможностей проекта</a:t>
            </a:r>
          </a:p>
        </p:txBody>
      </p:sp>
      <p:graphicFrame>
        <p:nvGraphicFramePr>
          <p:cNvPr id="45094" name="Group 38"/>
          <p:cNvGraphicFramePr>
            <a:graphicFrameLocks noGrp="1"/>
          </p:cNvGraphicFramePr>
          <p:nvPr/>
        </p:nvGraphicFramePr>
        <p:xfrm>
          <a:off x="179388" y="1047750"/>
          <a:ext cx="8856662" cy="4459288"/>
        </p:xfrm>
        <a:graphic>
          <a:graphicData uri="http://schemas.openxmlformats.org/drawingml/2006/table">
            <a:tbl>
              <a:tblPr/>
              <a:tblGrid>
                <a:gridCol w="506412"/>
                <a:gridCol w="3979863"/>
                <a:gridCol w="4370387"/>
              </a:tblGrid>
              <a:tr h="1300278"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5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риска/возможности</a:t>
                      </a:r>
                    </a:p>
                  </a:txBody>
                  <a:tcPr marL="44635" marR="44635" marT="0" marB="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Действия по предупреждению риска/ </a:t>
                      </a:r>
                    </a:p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реализации возможности</a:t>
                      </a:r>
                    </a:p>
                  </a:txBody>
                  <a:tcPr marL="44635" marR="44635" marT="0" marB="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8641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66882" marR="66882" marT="35467" marB="35467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Срыв сроков из-за нехватки необходимого оборудования по обеспечению пожарной безопасности в нужном количестве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Аренда оборудования в </a:t>
                      </a: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ФГКУ 5 отряд ФПС по  Оренбургской области</a:t>
                      </a: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замена в случае поломки, имеющегося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6882" marR="66882" marT="35467" marB="35467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Срыв сроков из-за изнашивания боевой одежды пожарного, нехватки в нужном количестве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Аренда боевой одежды в 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ФГКУ 5 отряд ФПС по  Оренбургской области</a:t>
                      </a: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ремонт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8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6882" marR="66882" marT="35467" marB="35467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Срыв сроков из-за нехватки медицинского оборудования для отработки практических умений оказания первой медицинской помощи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Покупка медицинских аптечек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1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44635" marR="44635" marT="0" marB="0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Срыв сроков из-за нехватки необходимых канцтоваров в нужном объеме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06475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3063" algn="l"/>
                        </a:tabLst>
                      </a:pPr>
                      <a:r>
                        <a:rPr kumimoji="0" lang="ru-RU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Покупка канцтоваров в нужном объеме</a:t>
                      </a:r>
                    </a:p>
                  </a:txBody>
                  <a:tcPr marL="44635" marR="44635" marT="0" marB="0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0178" name="Заголовок 5"/>
          <p:cNvSpPr>
            <a:spLocks noGrp="1"/>
          </p:cNvSpPr>
          <p:nvPr>
            <p:ph type="title"/>
          </p:nvPr>
        </p:nvSpPr>
        <p:spPr>
          <a:xfrm>
            <a:off x="660400" y="285750"/>
            <a:ext cx="8191500" cy="482600"/>
          </a:xfrm>
        </p:spPr>
        <p:txBody>
          <a:bodyPr anchor="ctr"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Коммуникационная модель проекта </a:t>
            </a:r>
          </a:p>
        </p:txBody>
      </p:sp>
      <p:graphicFrame>
        <p:nvGraphicFramePr>
          <p:cNvPr id="47168" name="Group 64"/>
          <p:cNvGraphicFramePr>
            <a:graphicFrameLocks noGrp="1"/>
          </p:cNvGraphicFramePr>
          <p:nvPr/>
        </p:nvGraphicFramePr>
        <p:xfrm>
          <a:off x="179388" y="981075"/>
          <a:ext cx="8791575" cy="4662488"/>
        </p:xfrm>
        <a:graphic>
          <a:graphicData uri="http://schemas.openxmlformats.org/drawingml/2006/table">
            <a:tbl>
              <a:tblPr/>
              <a:tblGrid>
                <a:gridCol w="501650"/>
                <a:gridCol w="1628775"/>
                <a:gridCol w="1649412"/>
                <a:gridCol w="1543050"/>
                <a:gridCol w="1722438"/>
                <a:gridCol w="1746250"/>
              </a:tblGrid>
              <a:tr h="1289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передается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Кто передает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информацию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Кому передается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Когда передает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информацию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передается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информация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10294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Обмен информацией о текущем состоянии проекта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Администратор проекта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Участники проекта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Последняя пятница месяца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Телефонная связь, электронная почта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490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Документы и информация по проекту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Ответственные по направлению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Администратор проекта и адресаты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 позже сроков графика-проекта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Электронная почта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390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Информация о наступивших или возможных рисках и отклонениях по проекту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Администратор проекта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Ответственные по направлению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Руководитель проекта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день поступления информации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Телефонная связь</a:t>
                      </a:r>
                    </a:p>
                  </a:txBody>
                  <a:tcPr marL="66882" marR="66882" marT="35478" marB="35478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2226" name="Заголовок 5"/>
          <p:cNvSpPr>
            <a:spLocks noGrp="1"/>
          </p:cNvSpPr>
          <p:nvPr>
            <p:ph type="title"/>
          </p:nvPr>
        </p:nvSpPr>
        <p:spPr>
          <a:xfrm>
            <a:off x="588963" y="303213"/>
            <a:ext cx="8191500" cy="417512"/>
          </a:xfrm>
        </p:spPr>
        <p:txBody>
          <a:bodyPr anchor="ctr"/>
          <a:lstStyle/>
          <a:p>
            <a:pPr algn="l" defTabSz="912813" eaLnBrk="1" hangingPunct="1">
              <a:lnSpc>
                <a:spcPct val="85000"/>
              </a:lnSpc>
            </a:pPr>
            <a:r>
              <a:rPr 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 проекта</a:t>
            </a:r>
          </a:p>
        </p:txBody>
      </p:sp>
      <p:graphicFrame>
        <p:nvGraphicFramePr>
          <p:cNvPr id="49207" name="Group 55"/>
          <p:cNvGraphicFramePr>
            <a:graphicFrameLocks noGrp="1"/>
          </p:cNvGraphicFramePr>
          <p:nvPr/>
        </p:nvGraphicFramePr>
        <p:xfrm>
          <a:off x="250825" y="954088"/>
          <a:ext cx="8720138" cy="5138737"/>
        </p:xfrm>
        <a:graphic>
          <a:graphicData uri="http://schemas.openxmlformats.org/drawingml/2006/table">
            <a:tbl>
              <a:tblPr/>
              <a:tblGrid>
                <a:gridCol w="531813"/>
                <a:gridCol w="1679575"/>
                <a:gridCol w="1309687"/>
                <a:gridCol w="841375"/>
                <a:gridCol w="2016125"/>
                <a:gridCol w="1312863"/>
                <a:gridCol w="1028700"/>
              </a:tblGrid>
              <a:tr h="2809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мероприятия (результата)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Бюджетные источники финансирования, тыс. рублей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Внебюджетные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источники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финансирования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</a:tr>
              <a:tr h="5111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Федеральный бюджет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Консолидированные бюджеты субъектов Российской Федерации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64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т.ч. субсидии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федерального бюджета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9EAE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2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Покупка канцтоваров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1500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Покупка медицинских средств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«Аптечка» – 3 шт.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1200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942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9688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Цветная печать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2000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854075">
                <a:tc gridSpan="5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4700</a:t>
                      </a:r>
                    </a:p>
                  </a:txBody>
                  <a:tcPr marL="66882" marR="66882" marT="35474" marB="35474" anchor="ctr" horzOverflow="overflow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501650" y="233363"/>
            <a:ext cx="7677150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213" y="287338"/>
            <a:ext cx="8191500" cy="436562"/>
          </a:xfrm>
        </p:spPr>
        <p:txBody>
          <a:bodyPr rtlCol="0">
            <a:noAutofit/>
          </a:bodyPr>
          <a:lstStyle/>
          <a:p>
            <a:pPr algn="l" defTabSz="914287" eaLnBrk="1" fontAlgn="auto" hangingPunct="1">
              <a:lnSpc>
                <a:spcPct val="85000"/>
              </a:lnSpc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Модель функционирования результатов проекта</a:t>
            </a:r>
          </a:p>
        </p:txBody>
      </p:sp>
      <p:pic>
        <p:nvPicPr>
          <p:cNvPr id="54276" name="Picture 3"/>
          <p:cNvPicPr>
            <a:picLocks noChangeAspect="1" noChangeArrowheads="1"/>
          </p:cNvPicPr>
          <p:nvPr/>
        </p:nvPicPr>
        <p:blipFill>
          <a:blip r:embed="rId3"/>
          <a:srcRect l="12628" t="977" r="14348" b="26756"/>
          <a:stretch>
            <a:fillRect/>
          </a:stretch>
        </p:blipFill>
        <p:spPr bwMode="auto">
          <a:xfrm>
            <a:off x="0" y="981075"/>
            <a:ext cx="8901113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>
          <a:xfrm>
            <a:off x="736600" y="-17463"/>
            <a:ext cx="8335963" cy="1143001"/>
          </a:xfrm>
        </p:spPr>
        <p:txBody>
          <a:bodyPr/>
          <a:lstStyle/>
          <a:p>
            <a:pPr algn="l" defTabSz="912813" eaLnBrk="1" hangingPunct="1"/>
            <a:r>
              <a:rPr lang="ru-RU" altLang="ru-RU" sz="27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</a:p>
        </p:txBody>
      </p:sp>
      <p:graphicFrame>
        <p:nvGraphicFramePr>
          <p:cNvPr id="56389" name="Group 69"/>
          <p:cNvGraphicFramePr>
            <a:graphicFrameLocks noGrp="1"/>
          </p:cNvGraphicFramePr>
          <p:nvPr/>
        </p:nvGraphicFramePr>
        <p:xfrm>
          <a:off x="0" y="836613"/>
          <a:ext cx="8964613" cy="6664325"/>
        </p:xfrm>
        <a:graphic>
          <a:graphicData uri="http://schemas.openxmlformats.org/drawingml/2006/table">
            <a:tbl>
              <a:tblPr/>
              <a:tblGrid>
                <a:gridCol w="479425"/>
                <a:gridCol w="1320800"/>
                <a:gridCol w="2232025"/>
                <a:gridCol w="4932363"/>
              </a:tblGrid>
              <a:tr h="539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п/п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Должность и основное место работы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Выполняемые в проекте работы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Кочеткова Т.Б.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Директор 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Куратор проекта: Согласование работы клуба «Огнеборец ОНТ»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Вавилина О.А.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– организатор ОБЖ, 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Руководитель проекта: Текущая координация, контроль, управление, стимулирование, развитие клуба «Огнеборцы ОНТ», теоретическая и практическая подготовка обучающихся в организация первой помощи, пострадавшим в пожаре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Ступникова М.Ф.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Корректировка программы клуба; укрупненного, календарного плана-графика работы клуба.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Рузанов С.Ю.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спец. дисциплин по пожарной безопасности ГАПОУ ОНТ им. В.А. Сорокина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 Определение критериев по оценке уровня подготовки обучающихся  к обеспечению пожарной безопасности на территории, в зданиях, помещениях  техникума, районах г. Орска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 Разработка программы клуба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«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Огнеборец ОНТ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»</a:t>
                      </a:r>
                    </a:p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 Организация работы клуба 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«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Огнеборец ОНТ</a:t>
                      </a: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»,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ориентированного на</a:t>
                      </a:r>
                    </a:p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изучение теоретических материалов по обеспечению пожарной безопасности; </a:t>
                      </a:r>
                    </a:p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отработка практических умений; </a:t>
                      </a:r>
                    </a:p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распространение опыта по предупреждению и ликвидации пожаров в техникуме и среди населения г. Орска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Фролков А.А.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Зам директора по безопасности 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Теоретическая и практическая подготовка обучающихся по вопросам обеспечения пожарной безопасности в образовательных организациях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практических действий при пожаре в образовательной организации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52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Савельева Т.А.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Специалист по охране труда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Теоретическая и практическая подготовка обучающихся по основным вопросам охраны труда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000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597650" y="6356350"/>
            <a:ext cx="2332038" cy="50165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398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>
                <a:solidFill>
                  <a:schemeClr val="accent2"/>
                </a:solidFill>
                <a:cs typeface="Arial" charset="0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01650" y="233363"/>
            <a:ext cx="6765925" cy="555625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65" tIns="40083" rIns="80165" bIns="40083" anchor="ctr"/>
          <a:lstStyle/>
          <a:p>
            <a:pPr algn="ctr" defTabSz="400477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37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36600" y="-17463"/>
            <a:ext cx="8335963" cy="1143001"/>
          </a:xfrm>
        </p:spPr>
        <p:txBody>
          <a:bodyPr/>
          <a:lstStyle/>
          <a:p>
            <a:pPr algn="l" defTabSz="912813" eaLnBrk="1" hangingPunct="1"/>
            <a:r>
              <a:rPr lang="ru-RU" altLang="ru-RU" sz="27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</a:p>
        </p:txBody>
      </p:sp>
      <p:graphicFrame>
        <p:nvGraphicFramePr>
          <p:cNvPr id="58406" name="Group 38"/>
          <p:cNvGraphicFramePr>
            <a:graphicFrameLocks noGrp="1"/>
          </p:cNvGraphicFramePr>
          <p:nvPr/>
        </p:nvGraphicFramePr>
        <p:xfrm>
          <a:off x="0" y="928688"/>
          <a:ext cx="8853488" cy="5427662"/>
        </p:xfrm>
        <a:graphic>
          <a:graphicData uri="http://schemas.openxmlformats.org/drawingml/2006/table">
            <a:tbl>
              <a:tblPr/>
              <a:tblGrid>
                <a:gridCol w="479425"/>
                <a:gridCol w="1320800"/>
                <a:gridCol w="2232025"/>
                <a:gridCol w="4821238"/>
              </a:tblGrid>
              <a:tr h="574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п/п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ФИО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Должность и основное место работы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Выполняемые в проекте работы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DDADF"/>
                    </a:solidFill>
                  </a:tcPr>
                </a:tc>
              </a:tr>
              <a:tr h="164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Терентьева Е.С.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спец. дисциплин по пожарной безопасности ГАПОУ ОНТ им. В.А. Сорокина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деятельности обучающихся клуба по распространению опыта по предупреждению и ликвидации пожаров в техникуме и среди населения г. Орска: распространение информационных буклетов по пожарной безопасности; лекторий по пожарной безопасности среди обучающихся техникума, воспитанниками  МДОАУ, учащимися МОАУ СОШ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Нарожная Н.В.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Преподаватель ОБЖ ГАПОУ ОНТ им. В.А. Сорокина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Теоретическая и практическая подготовка обучающихся в организация первой помощи, пострадавшим в пожаре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000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Ковалев В.В.</a:t>
                      </a:r>
                    </a:p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D0A10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 ФГКУ 5 отряд ФПС по  Оренбургской области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Отработка нормативов по пожарно-строевой подготовке в пожарной части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231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Гришина М.В.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Начальник МБУ центр гражданской защиты населения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41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Организация учебно-тренировочных занятий по проведению аварийно – спасательных работ</a:t>
                      </a:r>
                    </a:p>
                  </a:txBody>
                  <a:tcPr marL="78203" marR="78203" marT="41475" marB="41475" anchor="ctr" horzOverflow="overflow">
                    <a:lnL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D9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000" name="Номер слайда 3"/>
          <p:cNvSpPr txBox="1">
            <a:spLocks noGrp="1"/>
          </p:cNvSpPr>
          <p:nvPr/>
        </p:nvSpPr>
        <p:spPr bwMode="auto">
          <a:xfrm>
            <a:off x="6597650" y="6356350"/>
            <a:ext cx="2332038" cy="5016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r" defTabSz="398463">
              <a:defRPr/>
            </a:pPr>
            <a:r>
              <a:rPr lang="ru-RU" sz="1600">
                <a:solidFill>
                  <a:schemeClr val="accent2"/>
                </a:solidFill>
                <a:latin typeface="+mn-lt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/>
          </p:cNvSpPr>
          <p:nvPr>
            <p:ph type="title"/>
          </p:nvPr>
        </p:nvSpPr>
        <p:spPr>
          <a:xfrm>
            <a:off x="179388" y="188913"/>
            <a:ext cx="8964612" cy="509587"/>
          </a:xfrm>
        </p:spPr>
        <p:txBody>
          <a:bodyPr/>
          <a:lstStyle/>
          <a:p>
            <a:pPr algn="l" eaLnBrk="1" hangingPunct="1"/>
            <a: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Подготовка обучающимися демонстрационных стендов, моделей по профилактике предупреждения пожаров</a:t>
            </a:r>
          </a:p>
        </p:txBody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60419" name="Picture 2" descr="C:\Users\prepodavatel\Загрузки\Desktop\7rEgsjVt4r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143000"/>
            <a:ext cx="314960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0" name="Picture 3" descr="C:\Users\prepodavatel\Загрузки\Desktop\eTJE7IoEfI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88" y="857250"/>
            <a:ext cx="34290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1" name="Picture 2" descr="C:\Users\prepodavatel\Загрузки\Desktop\IMG_60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38" y="2786063"/>
            <a:ext cx="629602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/>
          </p:cNvSpPr>
          <p:nvPr>
            <p:ph type="title"/>
          </p:nvPr>
        </p:nvSpPr>
        <p:spPr>
          <a:xfrm>
            <a:off x="179388" y="188913"/>
            <a:ext cx="6778625" cy="509587"/>
          </a:xfrm>
        </p:spPr>
        <p:txBody>
          <a:bodyPr/>
          <a:lstStyle/>
          <a:p>
            <a:r>
              <a:rPr lang="ru-RU" sz="2800" smtClean="0"/>
              <a:t>Отработка практических умений на занятиях клуба</a:t>
            </a:r>
          </a:p>
        </p:txBody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61443" name="Picture 4"/>
          <p:cNvPicPr>
            <a:picLocks noChangeAspect="1" noChangeArrowheads="1"/>
          </p:cNvPicPr>
          <p:nvPr/>
        </p:nvPicPr>
        <p:blipFill>
          <a:blip r:embed="rId2"/>
          <a:srcRect t="32262"/>
          <a:stretch>
            <a:fillRect/>
          </a:stretch>
        </p:blipFill>
        <p:spPr bwMode="auto">
          <a:xfrm>
            <a:off x="0" y="908050"/>
            <a:ext cx="4195763" cy="378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5175" y="765175"/>
            <a:ext cx="4568825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3940175"/>
            <a:ext cx="3889375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165475" cy="422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14863" y="0"/>
            <a:ext cx="4529137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481388"/>
            <a:ext cx="4500562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8" name="Rectangle 7"/>
          <p:cNvSpPr>
            <a:spLocks noChangeArrowheads="1"/>
          </p:cNvSpPr>
          <p:nvPr/>
        </p:nvSpPr>
        <p:spPr bwMode="auto">
          <a:xfrm>
            <a:off x="3132138" y="476250"/>
            <a:ext cx="25209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Отработка нормативов по пожарно-строевой подготовке в пожарной части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4"/>
          <p:cNvPicPr>
            <a:picLocks noChangeAspect="1" noChangeArrowheads="1"/>
          </p:cNvPicPr>
          <p:nvPr/>
        </p:nvPicPr>
        <p:blipFill>
          <a:blip r:embed="rId2"/>
          <a:srcRect t="24394"/>
          <a:stretch>
            <a:fillRect/>
          </a:stretch>
        </p:blipFill>
        <p:spPr bwMode="auto">
          <a:xfrm>
            <a:off x="0" y="0"/>
            <a:ext cx="40449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Rectangle 8"/>
          <p:cNvSpPr>
            <a:spLocks noChangeArrowheads="1"/>
          </p:cNvSpPr>
          <p:nvPr/>
        </p:nvSpPr>
        <p:spPr bwMode="auto">
          <a:xfrm>
            <a:off x="250825" y="4292600"/>
            <a:ext cx="3535363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Лекторий по пожарной безопасности среди обучающихся техникума, воспитанниками МДОАУ, учащимися МОАУ СОШ</a:t>
            </a:r>
          </a:p>
        </p:txBody>
      </p:sp>
      <p:pic>
        <p:nvPicPr>
          <p:cNvPr id="63491" name="Picture 6"/>
          <p:cNvPicPr>
            <a:picLocks noChangeAspect="1" noChangeArrowheads="1"/>
          </p:cNvPicPr>
          <p:nvPr/>
        </p:nvPicPr>
        <p:blipFill>
          <a:blip r:embed="rId3"/>
          <a:srcRect t="14084"/>
          <a:stretch>
            <a:fillRect/>
          </a:stretch>
        </p:blipFill>
        <p:spPr bwMode="auto">
          <a:xfrm>
            <a:off x="4786313" y="285750"/>
            <a:ext cx="3889375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6"/>
          <p:cNvPicPr>
            <a:picLocks noChangeAspect="1" noChangeArrowheads="1"/>
          </p:cNvPicPr>
          <p:nvPr/>
        </p:nvPicPr>
        <p:blipFill>
          <a:blip r:embed="rId4"/>
          <a:srcRect t="21049" b="13904"/>
          <a:stretch>
            <a:fillRect/>
          </a:stretch>
        </p:blipFill>
        <p:spPr bwMode="auto">
          <a:xfrm>
            <a:off x="3492500" y="3367088"/>
            <a:ext cx="3578225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4"/>
          <p:cNvPicPr>
            <a:picLocks noChangeAspect="1" noChangeArrowheads="1"/>
          </p:cNvPicPr>
          <p:nvPr/>
        </p:nvPicPr>
        <p:blipFill>
          <a:blip r:embed="rId2"/>
          <a:srcRect r="16650"/>
          <a:stretch>
            <a:fillRect/>
          </a:stretch>
        </p:blipFill>
        <p:spPr bwMode="auto">
          <a:xfrm>
            <a:off x="4852988" y="0"/>
            <a:ext cx="4291012" cy="34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Rectangle 5"/>
          <p:cNvSpPr>
            <a:spLocks noChangeArrowheads="1"/>
          </p:cNvSpPr>
          <p:nvPr/>
        </p:nvSpPr>
        <p:spPr bwMode="auto">
          <a:xfrm>
            <a:off x="0" y="0"/>
            <a:ext cx="4500563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Лекторий по пожарной безопасности среди обучающихся техникума, воспитанниками МДОАУ, учащимися МОАУ СОШ</a:t>
            </a: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/>
          <a:srcRect t="25899" b="20876"/>
          <a:stretch>
            <a:fillRect/>
          </a:stretch>
        </p:blipFill>
        <p:spPr bwMode="auto">
          <a:xfrm>
            <a:off x="0" y="1143000"/>
            <a:ext cx="4932363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6" name="Picture 2" descr="Z:\Ступникова\Cqj3QNTMCY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500" y="3429000"/>
            <a:ext cx="5143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3" descr="Z:\Ступникова\Qq7FxXfruCg.jpg"/>
          <p:cNvPicPr>
            <a:picLocks noChangeAspect="1" noChangeArrowheads="1"/>
          </p:cNvPicPr>
          <p:nvPr/>
        </p:nvPicPr>
        <p:blipFill>
          <a:blip r:embed="rId5"/>
          <a:srcRect t="11285"/>
          <a:stretch>
            <a:fillRect/>
          </a:stretch>
        </p:blipFill>
        <p:spPr bwMode="auto">
          <a:xfrm>
            <a:off x="0" y="4111625"/>
            <a:ext cx="4643438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Прямоугольник 6"/>
          <p:cNvSpPr>
            <a:spLocks noChangeArrowheads="1"/>
          </p:cNvSpPr>
          <p:nvPr/>
        </p:nvSpPr>
        <p:spPr bwMode="auto">
          <a:xfrm>
            <a:off x="428625" y="2828925"/>
            <a:ext cx="800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/>
              <a:t>Спасибо за внимание</a:t>
            </a:r>
          </a:p>
        </p:txBody>
      </p:sp>
      <p:pic>
        <p:nvPicPr>
          <p:cNvPr id="65538" name="Picture 2" descr="C:\Users\prepodavatel\Загрузки\Desktop\dqw3PvPFgS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857250"/>
            <a:ext cx="4572000" cy="5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3286</Words>
  <Application>Microsoft Office PowerPoint</Application>
  <PresentationFormat>Экран (4:3)</PresentationFormat>
  <Paragraphs>1052</Paragraphs>
  <Slides>27</Slides>
  <Notes>21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Arial</vt:lpstr>
      <vt:lpstr>Calibri</vt:lpstr>
      <vt:lpstr>Times New Roman</vt:lpstr>
      <vt:lpstr>Book Antiqua</vt:lpstr>
      <vt:lpstr>Arial Unicode MS</vt:lpstr>
      <vt:lpstr>Verdana</vt:lpstr>
      <vt:lpstr>Wingdings</vt:lpstr>
      <vt:lpstr>Тема Office</vt:lpstr>
      <vt:lpstr>Тема Office</vt:lpstr>
      <vt:lpstr>Профиль</vt:lpstr>
      <vt:lpstr>Диаграмма Microsoft Excel</vt:lpstr>
      <vt:lpstr>Слайд 1</vt:lpstr>
      <vt:lpstr>Слайд 2</vt:lpstr>
      <vt:lpstr>Предпосылки реализации проекта</vt:lpstr>
      <vt:lpstr>Предпосылки реализации проекта</vt:lpstr>
      <vt:lpstr>Целеполагание проекта  </vt:lpstr>
      <vt:lpstr>Реестр заинтересованных сторон проекта</vt:lpstr>
      <vt:lpstr>Укрупненный план-график проекта  </vt:lpstr>
      <vt:lpstr>Укрупненный план-график проекта  </vt:lpstr>
      <vt:lpstr>Календарный план-график проекта</vt:lpstr>
      <vt:lpstr>Календарный план-график проекта</vt:lpstr>
      <vt:lpstr>Календарный план-график проекта</vt:lpstr>
      <vt:lpstr>Календарный план-график проекта</vt:lpstr>
      <vt:lpstr>Календарный план-график проекта</vt:lpstr>
      <vt:lpstr>Календарный план-график проекта</vt:lpstr>
      <vt:lpstr>Матрица распределения ответственности</vt:lpstr>
      <vt:lpstr>Реестр рисков и возможностей проекта</vt:lpstr>
      <vt:lpstr>Коммуникационная модель проекта </vt:lpstr>
      <vt:lpstr>Бюджет проекта</vt:lpstr>
      <vt:lpstr> Модель функционирования результатов проекта</vt:lpstr>
      <vt:lpstr>КОМАНДА ПРОЕКТА</vt:lpstr>
      <vt:lpstr>КОМАНДА ПРОЕКТА</vt:lpstr>
      <vt:lpstr> Подготовка обучающимися демонстрационных стендов, моделей по профилактике предупреждения пожаров</vt:lpstr>
      <vt:lpstr>Отработка практических умений на занятиях клуба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admin</cp:lastModifiedBy>
  <cp:revision>81</cp:revision>
  <dcterms:created xsi:type="dcterms:W3CDTF">2019-05-14T08:02:35Z</dcterms:created>
  <dcterms:modified xsi:type="dcterms:W3CDTF">2019-06-06T09:28:37Z</dcterms:modified>
</cp:coreProperties>
</file>