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1" r:id="rId4"/>
    <p:sldId id="257" r:id="rId5"/>
    <p:sldId id="263" r:id="rId6"/>
    <p:sldId id="264" r:id="rId7"/>
    <p:sldId id="265" r:id="rId8"/>
    <p:sldId id="266" r:id="rId9"/>
    <p:sldId id="267" r:id="rId10"/>
    <p:sldId id="271" r:id="rId11"/>
    <p:sldId id="272" r:id="rId12"/>
    <p:sldId id="268" r:id="rId13"/>
    <p:sldId id="269" r:id="rId14"/>
    <p:sldId id="270" r:id="rId15"/>
    <p:sldId id="273" r:id="rId16"/>
    <p:sldId id="258" r:id="rId17"/>
    <p:sldId id="260" r:id="rId18"/>
    <p:sldId id="26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mir_russkogo_yazyka" TargetMode="External"/><Relationship Id="rId2" Type="http://schemas.openxmlformats.org/officeDocument/2006/relationships/hyperlink" Target="https://vk.com/public20011100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club20309167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713584"/>
          </a:xfrm>
        </p:spPr>
        <p:txBody>
          <a:bodyPr>
            <a:noAutofit/>
          </a:bodyPr>
          <a:lstStyle/>
          <a:p>
            <a:r>
              <a:rPr lang="ru-RU" sz="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индивидуального проекта 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                          индивидуального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Титульный лист</a:t>
            </a:r>
          </a:p>
          <a:p>
            <a:r>
              <a:rPr lang="ru-RU" dirty="0" smtClean="0"/>
              <a:t>Оглавление</a:t>
            </a:r>
          </a:p>
          <a:p>
            <a:r>
              <a:rPr lang="ru-RU" dirty="0" smtClean="0"/>
              <a:t>Введение</a:t>
            </a:r>
          </a:p>
          <a:p>
            <a:r>
              <a:rPr lang="ru-RU" dirty="0" smtClean="0"/>
              <a:t>Основная часть (из двух разделов)</a:t>
            </a:r>
          </a:p>
          <a:p>
            <a:r>
              <a:rPr lang="ru-RU" dirty="0" smtClean="0"/>
              <a:t>Заключение</a:t>
            </a:r>
          </a:p>
          <a:p>
            <a:r>
              <a:rPr lang="ru-RU" dirty="0" smtClean="0"/>
              <a:t>Список литературы</a:t>
            </a:r>
          </a:p>
          <a:p>
            <a:r>
              <a:rPr lang="ru-RU" dirty="0" smtClean="0"/>
              <a:t>Приложение (возможно, но не обязательно)</a:t>
            </a:r>
          </a:p>
          <a:p>
            <a:r>
              <a:rPr lang="ru-RU" dirty="0" smtClean="0"/>
              <a:t>Продукт (разработанный собственными усилиями материал: памятка, газета, брошюра, плакат, рекомендации, сценарий)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(все разделы начинаются с новой страницы)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….…………………………………………….…2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1.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аргонизмы. Их виды, место и роль в речи….. 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2. Жаргонизмы в речи студентов……….…………8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..……………………………………………10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……………………………………11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036496" cy="6021288"/>
          </a:xfrm>
        </p:spPr>
        <p:txBody>
          <a:bodyPr>
            <a:noAutofit/>
          </a:bodyPr>
          <a:lstStyle/>
          <a:p>
            <a:r>
              <a:rPr lang="ru-RU" sz="1500" b="1" dirty="0"/>
              <a:t>Актуальность - </a:t>
            </a:r>
            <a:r>
              <a:rPr lang="ru-RU" sz="1500" dirty="0"/>
              <a:t>это степень его важности в данный момент и в данной ситуации для решения определенной проблемы, задачи или </a:t>
            </a:r>
            <a:r>
              <a:rPr lang="ru-RU" sz="1500" dirty="0" smtClean="0"/>
              <a:t>вопроса; востребованность </a:t>
            </a:r>
            <a:r>
              <a:rPr lang="ru-RU" sz="1500" dirty="0"/>
              <a:t>изучения данной проблемы, практической и творческой реализации ее решения</a:t>
            </a:r>
            <a:r>
              <a:rPr lang="ru-RU" sz="1500" b="1" dirty="0"/>
              <a:t> </a:t>
            </a:r>
            <a:r>
              <a:rPr lang="ru-RU" sz="1500" dirty="0" smtClean="0"/>
              <a:t>(Приступая к проекту, мы прежде всего искали ответ на вопрос: для чего нужна классическая литература для современного человека. Известно, что у литературы много функций…)</a:t>
            </a:r>
          </a:p>
          <a:p>
            <a:r>
              <a:rPr lang="ru-RU" sz="1500" b="1" dirty="0"/>
              <a:t>Проблема исследования </a:t>
            </a:r>
            <a:r>
              <a:rPr lang="ru-RU" sz="1500" dirty="0" smtClean="0"/>
              <a:t>– это вопрос </a:t>
            </a:r>
            <a:r>
              <a:rPr lang="ru-RU" sz="1500" dirty="0"/>
              <a:t>или совокупность вопросов, ответов на которые пока нет, и которые требуют своего разрешения в завершении работы. Проблема исследования определяет ход исследовательского проекта. </a:t>
            </a:r>
            <a:r>
              <a:rPr lang="ru-RU" sz="1500" dirty="0" smtClean="0"/>
              <a:t>Может </a:t>
            </a:r>
            <a:r>
              <a:rPr lang="ru-RU" sz="1500" dirty="0"/>
              <a:t>быть позитивной и негативной) </a:t>
            </a:r>
            <a:endParaRPr lang="ru-RU" sz="1500" dirty="0" smtClean="0"/>
          </a:p>
          <a:p>
            <a:r>
              <a:rPr lang="ru-RU" sz="1500" b="1" dirty="0" smtClean="0"/>
              <a:t>Цель – </a:t>
            </a:r>
            <a:r>
              <a:rPr lang="ru-RU" sz="1500" dirty="0" smtClean="0"/>
              <a:t>это предполагаемый результат, основной замысел проекта. (Куда, к чему должны прийти)</a:t>
            </a:r>
          </a:p>
          <a:p>
            <a:r>
              <a:rPr lang="ru-RU" sz="1500" b="1" dirty="0" smtClean="0"/>
              <a:t>Задачи – </a:t>
            </a:r>
            <a:r>
              <a:rPr lang="ru-RU" sz="1500" dirty="0" smtClean="0"/>
              <a:t>это последовательность этапов теоретической и практической работы над проектом (начинаются с глагола сов. вида: создать, рассмотреть и др.)</a:t>
            </a:r>
          </a:p>
          <a:p>
            <a:r>
              <a:rPr lang="ru-RU" sz="1500" b="1" dirty="0"/>
              <a:t>Объект - </a:t>
            </a:r>
            <a:r>
              <a:rPr lang="ru-RU" sz="1500" dirty="0"/>
              <a:t>это то, что будет взято учащимся для изучения и исследования. Это не обязательно может быть какой-либо неживой предмет или живое существо. Объектом исследования может быть процесс или явление </a:t>
            </a:r>
            <a:r>
              <a:rPr lang="ru-RU" sz="1500" dirty="0" smtClean="0"/>
              <a:t>действительности (Что будем рассматривать?)</a:t>
            </a:r>
          </a:p>
          <a:p>
            <a:r>
              <a:rPr lang="ru-RU" sz="1500" b="1" dirty="0" smtClean="0"/>
              <a:t>Предмет</a:t>
            </a:r>
            <a:r>
              <a:rPr lang="ru-RU" sz="1500" dirty="0"/>
              <a:t> - это особая проблема, отдельные стороны объекта, его свойства и особенности, которые, не выходя за рамки исследуемого объекта, будут исследованы в </a:t>
            </a:r>
            <a:r>
              <a:rPr lang="ru-RU" sz="1500" dirty="0" smtClean="0"/>
              <a:t>проекте (Что будем изучать?)</a:t>
            </a:r>
          </a:p>
          <a:p>
            <a:r>
              <a:rPr lang="ru-RU" sz="1500" b="1" dirty="0" smtClean="0"/>
              <a:t>Методы работы над проектом </a:t>
            </a:r>
            <a:r>
              <a:rPr lang="ru-RU" sz="1500" dirty="0" smtClean="0"/>
              <a:t>(изучение и анализ литературы, поиск и сбор информации в интернете, анкетирование, анализ результатов, составление диаграмм и др.)</a:t>
            </a:r>
          </a:p>
          <a:p>
            <a:r>
              <a:rPr lang="ru-RU" sz="1500" b="1" dirty="0" smtClean="0"/>
              <a:t>Гипотеза </a:t>
            </a:r>
            <a:r>
              <a:rPr lang="ru-RU" sz="1500" dirty="0" smtClean="0"/>
              <a:t>– </a:t>
            </a:r>
            <a:r>
              <a:rPr lang="ru-RU" sz="1500" dirty="0"/>
              <a:t>предположение, допущение, выдвинутое автором проекта перед началом выполнения работы, которое должно быть доказано или опровергнуто в ходе исследования темы проекта и его написания, является отправной точкой исследования, требует как теоретическое обоснование, так и проверку на </a:t>
            </a:r>
            <a:r>
              <a:rPr lang="ru-RU" sz="1500" dirty="0" smtClean="0"/>
              <a:t>практике </a:t>
            </a:r>
            <a:r>
              <a:rPr lang="ru-RU" sz="1500" dirty="0" smtClean="0">
                <a:solidFill>
                  <a:prstClr val="black"/>
                </a:solidFill>
              </a:rPr>
              <a:t>(</a:t>
            </a:r>
            <a:r>
              <a:rPr lang="ru-RU" sz="1500" dirty="0">
                <a:solidFill>
                  <a:prstClr val="black"/>
                </a:solidFill>
              </a:rPr>
              <a:t>научное предположение) </a:t>
            </a:r>
            <a:endParaRPr lang="ru-RU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84" y="692696"/>
            <a:ext cx="9036050" cy="5747408"/>
          </a:xfrm>
        </p:spPr>
      </p:pic>
    </p:spTree>
    <p:extLst>
      <p:ext uri="{BB962C8B-B14F-4D97-AF65-F5344CB8AC3E}">
        <p14:creationId xmlns:p14="http://schemas.microsoft.com/office/powerpoint/2010/main" val="58752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73016"/>
            <a:ext cx="6012160" cy="3284984"/>
          </a:xfrm>
        </p:spPr>
      </p:pic>
      <p:sp>
        <p:nvSpPr>
          <p:cNvPr id="6" name="Прямоугольник 5"/>
          <p:cNvSpPr/>
          <p:nvPr/>
        </p:nvSpPr>
        <p:spPr>
          <a:xfrm>
            <a:off x="179512" y="764704"/>
            <a:ext cx="85072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проекту, мы прежде всего искали ответ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вопрос, не утратил ли русский язык свою общеизвестную роль и одно из первых мест в мировом сообществе; так ли уж важно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современного человека изучать язык и грамотно им пользоваться.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Известно, что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входит в число мировых языков наряду с английским, французским и другими…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0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исследования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его важности в данный момент и в данной ситуации для решения определенной проблемы, задачи или вопроса; востребованность изучения данной проблемы, практической и творческой реализации ее решения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708" y="2564904"/>
            <a:ext cx="7041091" cy="4293096"/>
          </a:xfrm>
        </p:spPr>
      </p:pic>
    </p:spTree>
    <p:extLst>
      <p:ext uri="{BB962C8B-B14F-4D97-AF65-F5344CB8AC3E}">
        <p14:creationId xmlns:p14="http://schemas.microsoft.com/office/powerpoint/2010/main" val="18682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предполагаемый результат, основной замысел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проекта; то, к чему в итоге должны прийти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Выяснить, какое место занимает русский язык в мировой системе языков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представление о языке как о лингвистической, духовной и нравственной ценности русского народа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проблемную ситуацию и выработать программу действий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0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 проекта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последовательность этапов теоретической и практической работы над проектом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35163"/>
            <a:ext cx="8229599" cy="4922837"/>
          </a:xfrm>
        </p:spPr>
      </p:pic>
    </p:spTree>
    <p:extLst>
      <p:ext uri="{BB962C8B-B14F-4D97-AF65-F5344CB8AC3E}">
        <p14:creationId xmlns:p14="http://schemas.microsoft.com/office/powerpoint/2010/main" val="217685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 предмет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0768"/>
            <a:ext cx="9144001" cy="5328591"/>
          </a:xfrm>
        </p:spPr>
      </p:pic>
    </p:spTree>
    <p:extLst>
      <p:ext uri="{BB962C8B-B14F-4D97-AF65-F5344CB8AC3E}">
        <p14:creationId xmlns:p14="http://schemas.microsoft.com/office/powerpoint/2010/main" val="15499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 предмет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26368"/>
            <a:ext cx="8507288" cy="5514999"/>
          </a:xfrm>
        </p:spPr>
      </p:pic>
    </p:spTree>
    <p:extLst>
      <p:ext uri="{BB962C8B-B14F-4D97-AF65-F5344CB8AC3E}">
        <p14:creationId xmlns:p14="http://schemas.microsoft.com/office/powerpoint/2010/main" val="107499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то, что будет взято учащимся для изучения и исследования. Это не обязательно может быть какой-либо неживой предмет или живое существо. Объектом исследования может быть процесс или явление действительности (Что будем рассматривать?)</a:t>
            </a:r>
          </a:p>
          <a:p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276" y="3284984"/>
            <a:ext cx="6532156" cy="3456384"/>
          </a:xfrm>
        </p:spPr>
      </p:pic>
    </p:spTree>
    <p:extLst>
      <p:ext uri="{BB962C8B-B14F-4D97-AF65-F5344CB8AC3E}">
        <p14:creationId xmlns:p14="http://schemas.microsoft.com/office/powerpoint/2010/main" val="17679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особая проблема, отдельные стороны объекта, его свойства и особенности, которые, не выходя за рамки исследуемого объекта, будут исследованы в проекте (Что будем изучать?)</a:t>
            </a:r>
          </a:p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значение русского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12976"/>
            <a:ext cx="7560839" cy="3645024"/>
          </a:xfrm>
        </p:spPr>
      </p:pic>
    </p:spTree>
    <p:extLst>
      <p:ext uri="{BB962C8B-B14F-4D97-AF65-F5344CB8AC3E}">
        <p14:creationId xmlns:p14="http://schemas.microsoft.com/office/powerpoint/2010/main" val="155552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работы над проектом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изучение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 литературы, поиск и сбор информации в интернете, анкетирование, анализ результатов, составление диаграмм и др.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8136903" cy="4176464"/>
          </a:xfrm>
        </p:spPr>
      </p:pic>
    </p:spTree>
    <p:extLst>
      <p:ext uri="{BB962C8B-B14F-4D97-AF65-F5344CB8AC3E}">
        <p14:creationId xmlns:p14="http://schemas.microsoft.com/office/powerpoint/2010/main" val="370462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8507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предположение, допущение, выдвинутое автором проекта перед началом выполнения работы, которое должно быть доказано или опровергнуто в ходе исследования темы проекта и его написания, является отправной точкой исследования, требует как теоретическое обоснование, так и проверку на практике (научное предположение)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708" y="3073028"/>
            <a:ext cx="7041091" cy="3784972"/>
          </a:xfrm>
        </p:spPr>
      </p:pic>
    </p:spTree>
    <p:extLst>
      <p:ext uri="{BB962C8B-B14F-4D97-AF65-F5344CB8AC3E}">
        <p14:creationId xmlns:p14="http://schemas.microsoft.com/office/powerpoint/2010/main" val="392569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2 разделов (глав):</a:t>
            </a:r>
          </a:p>
          <a:p>
            <a:pPr marL="0" indent="0">
              <a:buNone/>
            </a:pPr>
            <a:endPara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/>
              <a:t>* Первый раздел – анализ теоретической информации по </a:t>
            </a:r>
            <a:r>
              <a:rPr lang="ru-RU" dirty="0" smtClean="0"/>
              <a:t>теме</a:t>
            </a:r>
            <a:endParaRPr lang="ru-RU" dirty="0" smtClean="0"/>
          </a:p>
          <a:p>
            <a:pPr lvl="0">
              <a:buClr>
                <a:srgbClr val="0BD0D9"/>
              </a:buClr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lvl="0">
              <a:buClr>
                <a:srgbClr val="0BD0D9"/>
              </a:buClr>
              <a:buNone/>
            </a:pP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0BD0D9"/>
              </a:buClr>
              <a:buNone/>
            </a:pPr>
            <a:r>
              <a:rPr lang="ru-RU" dirty="0" smtClean="0">
                <a:solidFill>
                  <a:prstClr val="black"/>
                </a:solidFill>
              </a:rPr>
              <a:t>* Второй </a:t>
            </a:r>
            <a:r>
              <a:rPr lang="ru-RU" dirty="0">
                <a:solidFill>
                  <a:prstClr val="black"/>
                </a:solidFill>
              </a:rPr>
              <a:t>раздел – экспериментальный (или практический)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Подводятся итоги, делаются выводы</a:t>
            </a:r>
          </a:p>
          <a:p>
            <a:endParaRPr lang="ru-RU" dirty="0" smtClean="0"/>
          </a:p>
          <a:p>
            <a:r>
              <a:rPr lang="ru-RU" dirty="0" smtClean="0"/>
              <a:t>Пишется достигнута ли цель, выполнены ли задачи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Повторяется выдвинутая гипотеза и делается вывод о её подтверждении или опровержении</a:t>
            </a:r>
          </a:p>
          <a:p>
            <a:endParaRPr lang="ru-RU" dirty="0" smtClean="0"/>
          </a:p>
          <a:p>
            <a:r>
              <a:rPr lang="ru-RU" dirty="0" smtClean="0"/>
              <a:t>Указывается возможное применение результатов проекта или его продукта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оформлению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922520"/>
          </a:xfrm>
        </p:spPr>
        <p:txBody>
          <a:bodyPr>
            <a:normAutofit fontScale="85000" lnSpcReduction="20000"/>
          </a:bodyPr>
          <a:lstStyle/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выполняется на листах А 4 шрифтом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размером шрифта 14 с интервалом между строк 1,5. Размер полей: верхнее -2, нижнее – 2, левое – 3, правое – 1.5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считается первым, но не нумеруется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глава начинается с новой страницы. Точку в конце заголовка, располагаемого посредине строки, не ставят.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абзац начинается с красной строки с отступа 1,25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текста должен быть в пределах 15-20 страниц. Для приложений может быть отведено дополнительно не более 10 страниц.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приложения делаются ссылки в тексте проекта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литературы оформляется в соответствии с требованиями ГОСТа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19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проекта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Сообщества в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vk.com/public200111002</a:t>
            </a:r>
            <a:r>
              <a:rPr lang="ru-RU" sz="31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vk.com/mir_russkogo_yazyka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vk.com/club203091673</a:t>
            </a:r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Словари 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Памятки 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Буклеты </a:t>
            </a:r>
          </a:p>
          <a:p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Газеты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26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507</TotalTime>
  <Words>640</Words>
  <Application>Microsoft Office PowerPoint</Application>
  <PresentationFormat>Экран (4:3)</PresentationFormat>
  <Paragraphs>90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Constantia</vt:lpstr>
      <vt:lpstr>Times New Roman</vt:lpstr>
      <vt:lpstr>Wingdings 2</vt:lpstr>
      <vt:lpstr>Поток</vt:lpstr>
      <vt:lpstr>Выполнение индивидуального проекта  </vt:lpstr>
      <vt:lpstr>Структура                           индивидуального проекта</vt:lpstr>
      <vt:lpstr>Оглавление</vt:lpstr>
      <vt:lpstr>Введение</vt:lpstr>
      <vt:lpstr>Тема </vt:lpstr>
      <vt:lpstr>Актуальность </vt:lpstr>
      <vt:lpstr>Проблема исследования  </vt:lpstr>
      <vt:lpstr>Цель проекта  </vt:lpstr>
      <vt:lpstr>Задачи  проекта  </vt:lpstr>
      <vt:lpstr>Объект и предмет проекта</vt:lpstr>
      <vt:lpstr>Объект и предмет проекта</vt:lpstr>
      <vt:lpstr> Объект   проекта  </vt:lpstr>
      <vt:lpstr> Предмет    проекта  </vt:lpstr>
      <vt:lpstr> Методы работы над проектом </vt:lpstr>
      <vt:lpstr> Гипотеза проекта</vt:lpstr>
      <vt:lpstr>Основная часть</vt:lpstr>
      <vt:lpstr>Заключение</vt:lpstr>
      <vt:lpstr>Требования  к оформлению проекта</vt:lpstr>
      <vt:lpstr>Продукт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Выполнение индивидуального проекта</dc:title>
  <dc:creator>Костя</dc:creator>
  <cp:lastModifiedBy>Галина Борисовна Залазаева</cp:lastModifiedBy>
  <cp:revision>29</cp:revision>
  <dcterms:created xsi:type="dcterms:W3CDTF">2017-11-12T19:10:02Z</dcterms:created>
  <dcterms:modified xsi:type="dcterms:W3CDTF">2026-09-26T04:08:59Z</dcterms:modified>
</cp:coreProperties>
</file>