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sldIdLst>
    <p:sldId id="273" r:id="rId2"/>
    <p:sldId id="299" r:id="rId3"/>
    <p:sldId id="282" r:id="rId4"/>
    <p:sldId id="257" r:id="rId5"/>
    <p:sldId id="300" r:id="rId6"/>
    <p:sldId id="258" r:id="rId7"/>
    <p:sldId id="270" r:id="rId8"/>
    <p:sldId id="264" r:id="rId9"/>
    <p:sldId id="267" r:id="rId10"/>
    <p:sldId id="297" r:id="rId11"/>
    <p:sldId id="260" r:id="rId12"/>
    <p:sldId id="261" r:id="rId13"/>
    <p:sldId id="262" r:id="rId14"/>
    <p:sldId id="263" r:id="rId15"/>
    <p:sldId id="271" r:id="rId16"/>
    <p:sldId id="298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380" autoAdjust="0"/>
  </p:normalViewPr>
  <p:slideViewPr>
    <p:cSldViewPr>
      <p:cViewPr varScale="1">
        <p:scale>
          <a:sx n="90" d="100"/>
          <a:sy n="90" d="100"/>
        </p:scale>
        <p:origin x="22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87F3616-E66A-43F3-B40D-D68D3504B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749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12DC0-5B91-45B6-B537-5DBAED5D08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164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C67CF5-0A18-4E68-A6C3-AD56ABF939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08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2D122-597B-4494-9377-2984FFCCEA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735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F8B0C-DC5F-4C62-80C3-2F4D578639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8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11ADC-3616-45CE-97F2-AF9A232CD5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53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91B4C-28E7-46C8-9AA3-9DF2A5DAD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984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05B68-F14C-44F5-A6DA-801405B10A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64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935872-E203-4377-8588-2F770849FB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641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AB480-E809-4973-8A13-A07B8FA468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073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72A0182-1D96-4867-96B6-AC9C854431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13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078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53D4DC98-CA74-46A0-8EDD-ABBE3C178C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75" r:id="rId2"/>
    <p:sldLayoutId id="2147483983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4" r:id="rId9"/>
    <p:sldLayoutId id="2147483981" r:id="rId10"/>
    <p:sldLayoutId id="21474839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2400" y="4953000"/>
            <a:ext cx="5142470" cy="1676400"/>
          </a:xfrm>
        </p:spPr>
        <p:txBody>
          <a:bodyPr>
            <a:normAutofit/>
          </a:bodyPr>
          <a:lstStyle/>
          <a:p>
            <a:pPr algn="ctr">
              <a:defRPr/>
            </a:pP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8195" name="Объект 5"/>
          <p:cNvSpPr>
            <a:spLocks noGrp="1"/>
          </p:cNvSpPr>
          <p:nvPr>
            <p:ph idx="1"/>
          </p:nvPr>
        </p:nvSpPr>
        <p:spPr>
          <a:xfrm>
            <a:off x="228600" y="669925"/>
            <a:ext cx="7467600" cy="3292475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altLang="ru-RU" sz="4800">
                <a:solidFill>
                  <a:srgbClr val="002060"/>
                </a:solidFill>
              </a:rPr>
              <a:t>Жареные блюда из порционных и рубленных</a:t>
            </a:r>
          </a:p>
          <a:p>
            <a:pPr marL="0" indent="0">
              <a:buFont typeface="Wingdings 2" pitchFamily="18" charset="2"/>
              <a:buNone/>
            </a:pPr>
            <a:r>
              <a:rPr lang="ru-RU" altLang="ru-RU" sz="4800">
                <a:solidFill>
                  <a:srgbClr val="002060"/>
                </a:solidFill>
              </a:rPr>
              <a:t>полуфабрикатов</a:t>
            </a:r>
            <a:endParaRPr lang="ru-RU" altLang="ru-RU" sz="8000">
              <a:solidFill>
                <a:srgbClr val="002060"/>
              </a:solidFill>
            </a:endParaRPr>
          </a:p>
        </p:txBody>
      </p:sp>
      <p:pic>
        <p:nvPicPr>
          <p:cNvPr id="8196" name="Рисунок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00400"/>
            <a:ext cx="605631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315200" cy="9906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Проблемная ситуация: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600"/>
            <a:ext cx="7162800" cy="5715000"/>
          </a:xfrm>
        </p:spPr>
        <p:txBody>
          <a:bodyPr/>
          <a:lstStyle/>
          <a:p>
            <a:r>
              <a:rPr lang="ru-RU" sz="2400" dirty="0"/>
              <a:t>Любимая бабушка молодого человека, Павлова Ивана, никогда не была в ресторане.</a:t>
            </a:r>
          </a:p>
          <a:p>
            <a:r>
              <a:rPr lang="ru-RU" sz="2400" dirty="0"/>
              <a:t>Внук приготовил сюрприз на 75 летний юбилей бабушки, повел ее в ресторан «Волгоград».</a:t>
            </a:r>
          </a:p>
          <a:p>
            <a:r>
              <a:rPr lang="ru-RU" sz="2400" dirty="0"/>
              <a:t>В меню горячих  мясных блюд  был большой выбор, там значились:</a:t>
            </a:r>
          </a:p>
          <a:p>
            <a:r>
              <a:rPr lang="ru-RU" sz="2400" i="1" dirty="0"/>
              <a:t>Антрекот, Бифштекс, Шницель, Лангет, Ромштекс, Азу, Эскалоп, Филе, Котлета отбивная, </a:t>
            </a:r>
            <a:r>
              <a:rPr lang="ru-RU" sz="2400" i="1" dirty="0" err="1"/>
              <a:t>Люлю-кебаб</a:t>
            </a:r>
            <a:r>
              <a:rPr lang="ru-RU" sz="2400" i="1" dirty="0"/>
              <a:t> и другие</a:t>
            </a:r>
            <a:r>
              <a:rPr lang="ru-RU" sz="2400" dirty="0"/>
              <a:t>.</a:t>
            </a:r>
          </a:p>
          <a:p>
            <a:r>
              <a:rPr lang="ru-RU" sz="2400" dirty="0"/>
              <a:t>Бабушка растерялась: Что же выбрать? Да и внук не мог толком объяснить. Помогите разобраться.</a:t>
            </a:r>
          </a:p>
          <a:p>
            <a:r>
              <a:rPr lang="ru-RU" sz="2400" dirty="0"/>
              <a:t>Проанализируйте ситуацию.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1777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/>
              <a:t>Пищевая ценность мясных блюд</a:t>
            </a:r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457200" y="1609725"/>
            <a:ext cx="7772400" cy="4846638"/>
          </a:xfrm>
        </p:spPr>
        <p:txBody>
          <a:bodyPr/>
          <a:lstStyle/>
          <a:p>
            <a:pPr>
              <a:buClr>
                <a:srgbClr val="B13F9A"/>
              </a:buClr>
            </a:pPr>
            <a:r>
              <a:rPr lang="ru-RU" altLang="ru-RU" sz="2800">
                <a:latin typeface="Times New Roman" pitchFamily="18" charset="0"/>
                <a:cs typeface="Calibri" pitchFamily="34" charset="0"/>
              </a:rPr>
              <a:t>содержат много белков 14,5-23%, в т. ч. </a:t>
            </a:r>
            <a:r>
              <a:rPr lang="ru-RU" altLang="ru-RU" sz="2800">
                <a:solidFill>
                  <a:srgbClr val="000000"/>
                </a:solidFill>
                <a:latin typeface="Times New Roman" pitchFamily="18" charset="0"/>
                <a:cs typeface="Calibri" pitchFamily="34" charset="0"/>
              </a:rPr>
              <a:t>полноценных; содержащих незаменимые аминокислоты, а это – строительный материал для организма; </a:t>
            </a:r>
            <a:endParaRPr lang="ru-RU" altLang="ru-RU">
              <a:solidFill>
                <a:srgbClr val="000000"/>
              </a:solidFill>
            </a:endParaRPr>
          </a:p>
          <a:p>
            <a:pPr>
              <a:buClr>
                <a:srgbClr val="B13F9A"/>
              </a:buClr>
            </a:pPr>
            <a:r>
              <a:rPr lang="ru-RU" altLang="ru-RU" sz="2800">
                <a:latin typeface="Times New Roman" pitchFamily="18" charset="0"/>
                <a:cs typeface="Calibri" pitchFamily="34" charset="0"/>
              </a:rPr>
              <a:t>жира от 2 до 37%,</a:t>
            </a:r>
          </a:p>
          <a:p>
            <a:r>
              <a:rPr lang="ru-RU" altLang="ru-RU" sz="2800">
                <a:latin typeface="Times New Roman" pitchFamily="18" charset="0"/>
                <a:cs typeface="Calibri" pitchFamily="34" charset="0"/>
              </a:rPr>
              <a:t> воды 47-75%, </a:t>
            </a:r>
          </a:p>
          <a:p>
            <a:r>
              <a:rPr lang="ru-RU" altLang="ru-RU" sz="2800">
                <a:latin typeface="Times New Roman" pitchFamily="18" charset="0"/>
                <a:cs typeface="Calibri" pitchFamily="34" charset="0"/>
              </a:rPr>
              <a:t>минеральные вещества 0,5-1,3% </a:t>
            </a:r>
          </a:p>
          <a:p>
            <a:r>
              <a:rPr lang="ru-RU" altLang="ru-RU" sz="2800">
                <a:latin typeface="Times New Roman" pitchFamily="18" charset="0"/>
                <a:cs typeface="Calibri" pitchFamily="34" charset="0"/>
              </a:rPr>
              <a:t>(наиболее ценные </a:t>
            </a:r>
            <a:r>
              <a:rPr lang="ru-RU" altLang="ru-RU" sz="2800" i="1">
                <a:latin typeface="Times New Roman" pitchFamily="18" charset="0"/>
                <a:cs typeface="Calibri" pitchFamily="34" charset="0"/>
              </a:rPr>
              <a:t>соли фосфора, кальция, натрия, магния и железа</a:t>
            </a:r>
            <a:r>
              <a:rPr lang="ru-RU" altLang="ru-RU" sz="2800">
                <a:latin typeface="Times New Roman" pitchFamily="18" charset="0"/>
                <a:cs typeface="Calibri" pitchFamily="34" charset="0"/>
              </a:rPr>
              <a:t>). </a:t>
            </a:r>
          </a:p>
          <a:p>
            <a:r>
              <a:rPr lang="ru-RU" altLang="ru-RU" sz="2800">
                <a:latin typeface="Times New Roman" pitchFamily="18" charset="0"/>
                <a:cs typeface="Calibri" pitchFamily="34" charset="0"/>
              </a:rPr>
              <a:t>витамины А, Д, РР и гр В. </a:t>
            </a:r>
            <a:endParaRPr lang="ru-RU" altLang="ru-RU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971800"/>
            <a:ext cx="3119438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rgbClr val="FF0000"/>
                </a:solidFill>
              </a:rPr>
              <a:t>Для приготовления </a:t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жареных блюд из мяса используют: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altLang="ru-RU">
              <a:solidFill>
                <a:srgbClr val="0070C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ru-RU" altLang="ru-RU">
              <a:solidFill>
                <a:srgbClr val="0070C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solidFill>
                  <a:srgbClr val="0070C0"/>
                </a:solidFill>
              </a:rPr>
              <a:t>Говядина: </a:t>
            </a:r>
            <a:endParaRPr lang="ru-RU" altLang="ru-RU">
              <a:solidFill>
                <a:srgbClr val="0070C0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altLang="ru-RU">
                <a:latin typeface="Arial" charset="0"/>
              </a:rPr>
              <a:t>	</a:t>
            </a:r>
            <a:r>
              <a:rPr lang="ru-RU" altLang="ru-RU"/>
              <a:t>вырезка,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/>
              <a:t>	толстый край,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/>
              <a:t>	тонкий край,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/>
              <a:t>	верхний и внутренний </a:t>
            </a:r>
            <a:endParaRPr lang="ru-RU" altLang="ru-RU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>
                <a:latin typeface="Arial" charset="0"/>
              </a:rPr>
              <a:t>	</a:t>
            </a:r>
            <a:r>
              <a:rPr lang="ru-RU" altLang="ru-RU"/>
              <a:t>куски тазобедренной части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>
                <a:solidFill>
                  <a:srgbClr val="0070C0"/>
                </a:solidFill>
              </a:rPr>
              <a:t>Баранину, козлятину, телятину, свинину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/>
          </a:p>
        </p:txBody>
      </p:sp>
      <p:pic>
        <p:nvPicPr>
          <p:cNvPr id="10244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16075"/>
            <a:ext cx="5486400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ПОПС – формула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8708011"/>
              </p:ext>
            </p:extLst>
          </p:nvPr>
        </p:nvGraphicFramePr>
        <p:xfrm>
          <a:off x="228600" y="1752600"/>
          <a:ext cx="6291580" cy="59588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4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525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П- позиция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(в чем заключается твоя точка зрения)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67380" algn="ctr"/>
                        </a:tabLst>
                      </a:pPr>
                      <a:r>
                        <a:rPr lang="ru-RU" sz="2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67380" algn="ctr"/>
                        </a:tabLst>
                      </a:pPr>
                      <a:r>
                        <a:rPr lang="ru-RU" sz="2000">
                          <a:effectLst/>
                        </a:rPr>
                        <a:t>Я считаю, что…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67380" algn="ctr"/>
                        </a:tabLst>
                      </a:pPr>
                      <a:r>
                        <a:rPr lang="ru-RU" sz="1600" dirty="0">
                          <a:effectLst/>
                        </a:rPr>
                        <a:t>О- обоснование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(довод в поддержку твоей позиции)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… потому, что …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67380" algn="ctr"/>
                        </a:tabLst>
                      </a:pPr>
                      <a:r>
                        <a:rPr lang="ru-RU" sz="1600" dirty="0">
                          <a:effectLst/>
                        </a:rPr>
                        <a:t>П- пример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(факторы, иллюстрирующие твои доводы)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Например…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С- следствие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Поэтому…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915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Мясо жарят</a:t>
            </a:r>
            <a:r>
              <a:rPr lang="ru-RU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4000" dirty="0">
                <a:solidFill>
                  <a:srgbClr val="C00000"/>
                </a:solidFill>
              </a:rPr>
              <a:t>Крупными кусками </a:t>
            </a:r>
            <a:r>
              <a:rPr lang="ru-RU" altLang="ru-RU" sz="4000" dirty="0"/>
              <a:t>– </a:t>
            </a:r>
            <a:endParaRPr lang="ru-RU" altLang="ru-RU" sz="4000" dirty="0">
              <a:latin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4000" dirty="0">
                <a:latin typeface="Arial" charset="0"/>
              </a:rPr>
              <a:t>	</a:t>
            </a:r>
            <a:r>
              <a:rPr lang="ru-RU" altLang="ru-RU" sz="4000" dirty="0"/>
              <a:t>массой 1,5 - 2кг</a:t>
            </a:r>
          </a:p>
          <a:p>
            <a:pPr eaLnBrk="1" hangingPunct="1"/>
            <a:r>
              <a:rPr lang="ru-RU" altLang="ru-RU" sz="4000">
                <a:solidFill>
                  <a:srgbClr val="7030A0"/>
                </a:solidFill>
              </a:rPr>
              <a:t>Порционными кусками </a:t>
            </a:r>
            <a:r>
              <a:rPr lang="ru-RU" altLang="ru-RU" sz="4000"/>
              <a:t>– массой 70 – 80г ; 110 – 125г   </a:t>
            </a:r>
          </a:p>
          <a:p>
            <a:pPr eaLnBrk="1" hangingPunct="1"/>
            <a:r>
              <a:rPr lang="ru-RU" altLang="ru-RU" sz="4000" dirty="0">
                <a:solidFill>
                  <a:srgbClr val="00B050"/>
                </a:solidFill>
              </a:rPr>
              <a:t>Мелкими кусками </a:t>
            </a:r>
            <a:r>
              <a:rPr lang="ru-RU" altLang="ru-RU" sz="4000" dirty="0">
                <a:solidFill>
                  <a:srgbClr val="0D0D0D"/>
                </a:solidFill>
              </a:rPr>
              <a:t>–</a:t>
            </a:r>
            <a:r>
              <a:rPr lang="ru-RU" altLang="ru-RU" sz="4000" dirty="0">
                <a:solidFill>
                  <a:srgbClr val="00B050"/>
                </a:solidFill>
              </a:rPr>
              <a:t> </a:t>
            </a:r>
            <a:endParaRPr lang="ru-RU" altLang="ru-RU" sz="4000" dirty="0">
              <a:solidFill>
                <a:srgbClr val="00B050"/>
              </a:solidFill>
              <a:latin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4000" dirty="0">
                <a:latin typeface="Arial" charset="0"/>
              </a:rPr>
              <a:t>	</a:t>
            </a:r>
            <a:r>
              <a:rPr lang="ru-RU" altLang="ru-RU" sz="4000" dirty="0"/>
              <a:t>массой  10 - 40г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>
                <a:solidFill>
                  <a:srgbClr val="7030A0"/>
                </a:solidFill>
              </a:rPr>
              <a:t>Мясо порционными кусками жарят: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5400"/>
              <a:t>Натуральными </a:t>
            </a:r>
          </a:p>
          <a:p>
            <a:pPr eaLnBrk="1" hangingPunct="1"/>
            <a:r>
              <a:rPr lang="ru-RU" altLang="ru-RU" sz="5400"/>
              <a:t>Панированными </a:t>
            </a:r>
          </a:p>
        </p:txBody>
      </p:sp>
      <p:pic>
        <p:nvPicPr>
          <p:cNvPr id="12292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886200"/>
            <a:ext cx="2667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86200"/>
            <a:ext cx="3657600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7030A0"/>
                </a:solidFill>
              </a:rPr>
              <a:t>Жарка порционными кусками: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dirty="0">
                <a:solidFill>
                  <a:srgbClr val="0070C0"/>
                </a:solidFill>
              </a:rPr>
              <a:t>Основным способом </a:t>
            </a:r>
            <a:r>
              <a:rPr lang="ru-RU" altLang="ru-RU" dirty="0"/>
              <a:t>– жира для жарки берут 5-10% массы изделий. </a:t>
            </a:r>
          </a:p>
          <a:p>
            <a:pPr eaLnBrk="1" hangingPunct="1"/>
            <a:r>
              <a:rPr lang="ru-RU" altLang="ru-RU" dirty="0"/>
              <a:t> Жир разогревают до </a:t>
            </a:r>
            <a:r>
              <a:rPr lang="en-US" altLang="ru-RU" dirty="0"/>
              <a:t>t</a:t>
            </a:r>
            <a:r>
              <a:rPr lang="ru-RU" altLang="ru-RU" dirty="0"/>
              <a:t> -160-180</a:t>
            </a:r>
            <a:r>
              <a:rPr lang="en-US" altLang="ru-RU" dirty="0">
                <a:cs typeface="Times New Roman" pitchFamily="18" charset="0"/>
              </a:rPr>
              <a:t>º</a:t>
            </a:r>
            <a:r>
              <a:rPr lang="ru-RU" altLang="ru-RU" dirty="0"/>
              <a:t>С. </a:t>
            </a:r>
          </a:p>
          <a:p>
            <a:pPr eaLnBrk="1" hangingPunct="1"/>
            <a:r>
              <a:rPr lang="ru-RU" altLang="ru-RU" dirty="0"/>
              <a:t>Обжаривают с двух сторон до золотистой корочки, панированные изделия после жарки ставят в жарочный шкаф на 4-5 минут</a:t>
            </a:r>
          </a:p>
          <a:p>
            <a:pPr eaLnBrk="1" hangingPunct="1"/>
            <a:r>
              <a:rPr lang="ru-RU" altLang="ru-RU" dirty="0">
                <a:solidFill>
                  <a:srgbClr val="0070C0"/>
                </a:solidFill>
              </a:rPr>
              <a:t>Во фритюре </a:t>
            </a:r>
            <a:r>
              <a:rPr lang="ru-RU" altLang="ru-RU" dirty="0"/>
              <a:t>– мясные субпродукты, </a:t>
            </a:r>
            <a:endParaRPr lang="ru-RU" altLang="ru-RU" dirty="0">
              <a:latin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altLang="ru-RU" dirty="0">
                <a:latin typeface="Arial" charset="0"/>
              </a:rPr>
              <a:t>	</a:t>
            </a:r>
            <a:r>
              <a:rPr lang="en-US" altLang="ru-RU" dirty="0"/>
              <a:t>t</a:t>
            </a:r>
            <a:r>
              <a:rPr lang="ru-RU" altLang="ru-RU" dirty="0"/>
              <a:t> -160-170</a:t>
            </a:r>
            <a:r>
              <a:rPr lang="en-US" altLang="ru-RU" dirty="0">
                <a:cs typeface="Times New Roman" pitchFamily="18" charset="0"/>
              </a:rPr>
              <a:t>º</a:t>
            </a:r>
            <a:r>
              <a:rPr lang="ru-RU" altLang="ru-RU" dirty="0"/>
              <a:t>С.</a:t>
            </a:r>
          </a:p>
        </p:txBody>
      </p:sp>
      <p:pic>
        <p:nvPicPr>
          <p:cNvPr id="13316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257800"/>
            <a:ext cx="21621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09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rgbClr val="FF0000"/>
                </a:solidFill>
              </a:rPr>
              <a:t>Ассортимент блюд из мяса жаренного порционными кускам 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52400" y="1389063"/>
          <a:ext cx="2590800" cy="550227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4425">
                <a:tc>
                  <a:txBody>
                    <a:bodyPr/>
                    <a:lstStyle/>
                    <a:p>
                      <a:r>
                        <a:rPr lang="ru-RU" sz="2800" dirty="0"/>
                        <a:t>Бифштекс</a:t>
                      </a:r>
                    </a:p>
                  </a:txBody>
                  <a:tcPr marL="91433" marR="91433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r>
                        <a:rPr lang="ru-RU" sz="2800" dirty="0"/>
                        <a:t>Филе </a:t>
                      </a:r>
                    </a:p>
                  </a:txBody>
                  <a:tcPr marL="91433" marR="91433"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r>
                        <a:rPr lang="ru-RU" sz="2800" dirty="0"/>
                        <a:t>Лангет </a:t>
                      </a:r>
                    </a:p>
                  </a:txBody>
                  <a:tcPr marL="91433" marR="91433"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r>
                        <a:rPr lang="ru-RU" sz="2800" dirty="0"/>
                        <a:t>Антрекот </a:t>
                      </a:r>
                    </a:p>
                  </a:txBody>
                  <a:tcPr marL="91433" marR="91433" marT="45719" marB="4571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r>
                        <a:rPr lang="ru-RU" sz="2800" dirty="0"/>
                        <a:t>Эскалоп </a:t>
                      </a:r>
                    </a:p>
                  </a:txBody>
                  <a:tcPr marL="91433" marR="91433" marT="45719" marB="4571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994">
                <a:tc>
                  <a:txBody>
                    <a:bodyPr/>
                    <a:lstStyle/>
                    <a:p>
                      <a:r>
                        <a:rPr lang="ru-RU" sz="2800" dirty="0"/>
                        <a:t>Котлета натуральная</a:t>
                      </a:r>
                    </a:p>
                  </a:txBody>
                  <a:tcPr marL="91433" marR="91433" marT="45719" marB="4571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4994">
                <a:tc>
                  <a:txBody>
                    <a:bodyPr/>
                    <a:lstStyle/>
                    <a:p>
                      <a:r>
                        <a:rPr lang="ru-RU" sz="2800" dirty="0"/>
                        <a:t>Котлета отбивная</a:t>
                      </a:r>
                    </a:p>
                  </a:txBody>
                  <a:tcPr marL="91433" marR="91433" marT="45719" marB="4571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44994">
                <a:tc>
                  <a:txBody>
                    <a:bodyPr/>
                    <a:lstStyle/>
                    <a:p>
                      <a:r>
                        <a:rPr lang="ru-RU" sz="2800" dirty="0"/>
                        <a:t>Шницель натуральный</a:t>
                      </a:r>
                    </a:p>
                  </a:txBody>
                  <a:tcPr marL="91433" marR="91433" marT="45719" marB="4571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4359" name="Picture 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038600"/>
            <a:ext cx="357822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2155825" y="2286000"/>
            <a:ext cx="2438400" cy="2362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61" name="Picture 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24000"/>
            <a:ext cx="3636963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>
            <a:off x="2211388" y="1676400"/>
            <a:ext cx="1219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Формование бифштекса</a:t>
            </a:r>
            <a:endParaRPr lang="ru-RU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10" y="1621867"/>
            <a:ext cx="7236579" cy="482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6067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</a:rPr>
              <a:t>Гарниры к говядине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Отварной картофель с маслом</a:t>
            </a:r>
          </a:p>
          <a:p>
            <a:pPr eaLnBrk="1" hangingPunct="1"/>
            <a:r>
              <a:rPr lang="ru-RU" altLang="ru-RU"/>
              <a:t>Жаренный картофель</a:t>
            </a:r>
          </a:p>
          <a:p>
            <a:pPr eaLnBrk="1" hangingPunct="1"/>
            <a:r>
              <a:rPr lang="ru-RU" altLang="ru-RU"/>
              <a:t>Сложный гарнир (несколько видов продуктов: картофель, морковь, репа, зеленый горошек в масле или молочном соусе и т. д.)</a:t>
            </a:r>
          </a:p>
        </p:txBody>
      </p:sp>
      <p:pic>
        <p:nvPicPr>
          <p:cNvPr id="15364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4495800"/>
            <a:ext cx="21431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60875"/>
            <a:ext cx="21812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Рисунок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481513"/>
            <a:ext cx="21717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</a:rPr>
              <a:t>Гарниры к телятине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Картофель в молоке </a:t>
            </a:r>
          </a:p>
          <a:p>
            <a:pPr eaLnBrk="1" hangingPunct="1"/>
            <a:r>
              <a:rPr lang="ru-RU" altLang="ru-RU"/>
              <a:t>Картофель жаренный </a:t>
            </a:r>
          </a:p>
          <a:p>
            <a:pPr eaLnBrk="1" hangingPunct="1"/>
            <a:r>
              <a:rPr lang="ru-RU" altLang="ru-RU"/>
              <a:t>Зеленый горошек, стручки фасоли и гороха</a:t>
            </a:r>
          </a:p>
          <a:p>
            <a:pPr eaLnBrk="1" hangingPunct="1"/>
            <a:r>
              <a:rPr lang="ru-RU" altLang="ru-RU"/>
              <a:t> Овощи в молочном соусе </a:t>
            </a:r>
          </a:p>
          <a:p>
            <a:pPr eaLnBrk="1" hangingPunct="1"/>
            <a:r>
              <a:rPr lang="ru-RU" altLang="ru-RU"/>
              <a:t>Макароны с маслом </a:t>
            </a:r>
          </a:p>
          <a:p>
            <a:pPr eaLnBrk="1" hangingPunct="1"/>
            <a:r>
              <a:rPr lang="ru-RU" altLang="ru-RU"/>
              <a:t>Рис припущенный </a:t>
            </a:r>
          </a:p>
          <a:p>
            <a:pPr eaLnBrk="1" hangingPunct="1"/>
            <a:r>
              <a:rPr lang="ru-RU" altLang="ru-RU"/>
              <a:t>Сложные гарниры</a:t>
            </a:r>
          </a:p>
        </p:txBody>
      </p:sp>
      <p:pic>
        <p:nvPicPr>
          <p:cNvPr id="16388" name="Рисунок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419600"/>
            <a:ext cx="203835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</a:rPr>
              <a:t>Гарниры к свинине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Тушеная капуста </a:t>
            </a:r>
          </a:p>
          <a:p>
            <a:pPr eaLnBrk="1" hangingPunct="1"/>
            <a:r>
              <a:rPr lang="ru-RU" altLang="ru-RU"/>
              <a:t>Жареный картофель </a:t>
            </a:r>
          </a:p>
          <a:p>
            <a:pPr eaLnBrk="1" hangingPunct="1"/>
            <a:r>
              <a:rPr lang="ru-RU" altLang="ru-RU"/>
              <a:t>Картофельное пюре </a:t>
            </a:r>
          </a:p>
          <a:p>
            <a:pPr eaLnBrk="1" hangingPunct="1"/>
            <a:r>
              <a:rPr lang="ru-RU" altLang="ru-RU"/>
              <a:t>Рассыпчатая гречневая каша </a:t>
            </a:r>
          </a:p>
          <a:p>
            <a:pPr eaLnBrk="1" hangingPunct="1"/>
            <a:r>
              <a:rPr lang="ru-RU" altLang="ru-RU"/>
              <a:t>Отварные фасоль, горох </a:t>
            </a:r>
          </a:p>
          <a:p>
            <a:pPr eaLnBrk="1" hangingPunct="1"/>
            <a:r>
              <a:rPr lang="ru-RU" altLang="ru-RU"/>
              <a:t>Сложные гарниры.</a:t>
            </a:r>
          </a:p>
        </p:txBody>
      </p:sp>
      <p:pic>
        <p:nvPicPr>
          <p:cNvPr id="17412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810000"/>
            <a:ext cx="32004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</a:rPr>
              <a:t>Гарниры к баранине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239000" cy="4846638"/>
          </a:xfrm>
        </p:spPr>
        <p:txBody>
          <a:bodyPr/>
          <a:lstStyle/>
          <a:p>
            <a:pPr eaLnBrk="1" hangingPunct="1"/>
            <a:r>
              <a:rPr lang="ru-RU" altLang="ru-RU"/>
              <a:t>Рис припущенный </a:t>
            </a:r>
          </a:p>
          <a:p>
            <a:pPr eaLnBrk="1" hangingPunct="1"/>
            <a:r>
              <a:rPr lang="ru-RU" altLang="ru-RU"/>
              <a:t>Гречневая  каша </a:t>
            </a:r>
          </a:p>
          <a:p>
            <a:pPr eaLnBrk="1" hangingPunct="1"/>
            <a:r>
              <a:rPr lang="ru-RU" altLang="ru-RU"/>
              <a:t>Отварной  и жареный картофель </a:t>
            </a:r>
          </a:p>
          <a:p>
            <a:pPr eaLnBrk="1" hangingPunct="1"/>
            <a:r>
              <a:rPr lang="ru-RU" altLang="ru-RU"/>
              <a:t>Отварная  фасоль в томатном соусе</a:t>
            </a:r>
          </a:p>
        </p:txBody>
      </p:sp>
      <p:pic>
        <p:nvPicPr>
          <p:cNvPr id="18436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05200"/>
            <a:ext cx="27432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71900"/>
            <a:ext cx="275272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Рисунок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88" y="1371600"/>
            <a:ext cx="20574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>
                <a:solidFill>
                  <a:srgbClr val="7030A0"/>
                </a:solidFill>
              </a:rPr>
              <a:t>Гарниры для мяса жаренного порционными кусками: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3600" dirty="0"/>
              <a:t>Картофель жаренный различными способами</a:t>
            </a:r>
          </a:p>
          <a:p>
            <a:pPr eaLnBrk="1" hangingPunct="1"/>
            <a:r>
              <a:rPr lang="ru-RU" altLang="ru-RU" sz="3600" dirty="0"/>
              <a:t>Овощи в молочном соусе</a:t>
            </a:r>
          </a:p>
          <a:p>
            <a:pPr eaLnBrk="1" hangingPunct="1"/>
            <a:r>
              <a:rPr lang="ru-RU" altLang="ru-RU" sz="3600" dirty="0"/>
              <a:t>Зеленый горошек</a:t>
            </a:r>
          </a:p>
          <a:p>
            <a:pPr eaLnBrk="1" hangingPunct="1"/>
            <a:r>
              <a:rPr lang="ru-RU" altLang="ru-RU" sz="3600" dirty="0"/>
              <a:t> Рис припущенный</a:t>
            </a:r>
          </a:p>
          <a:p>
            <a:pPr eaLnBrk="1" hangingPunct="1"/>
            <a:r>
              <a:rPr lang="ru-RU" altLang="ru-RU" sz="3600" dirty="0"/>
              <a:t>Фасоль отварная или в соусе</a:t>
            </a:r>
          </a:p>
          <a:p>
            <a:pPr eaLnBrk="1" hangingPunct="1"/>
            <a:r>
              <a:rPr lang="ru-RU" altLang="ru-RU" sz="3600" dirty="0"/>
              <a:t>Сложные гарниры</a:t>
            </a:r>
          </a:p>
          <a:p>
            <a:pPr eaLnBrk="1" hangingPunct="1"/>
            <a:endParaRPr lang="ru-RU" alt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Задание на дом.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1.Изучить тему по учебнику и конспекту:</a:t>
            </a:r>
          </a:p>
          <a:p>
            <a:pPr marL="0" indent="0">
              <a:buNone/>
            </a:pPr>
            <a:r>
              <a:rPr lang="ru-RU" dirty="0"/>
              <a:t>стр.86-88</a:t>
            </a:r>
          </a:p>
          <a:p>
            <a:r>
              <a:rPr lang="ru-RU" dirty="0"/>
              <a:t>2. На выбор:</a:t>
            </a:r>
          </a:p>
          <a:p>
            <a:r>
              <a:rPr lang="ru-RU" dirty="0"/>
              <a:t>-Составить вопросы по тексту для опроса к следующему занятию</a:t>
            </a:r>
          </a:p>
          <a:p>
            <a:r>
              <a:rPr lang="ru-RU" dirty="0"/>
              <a:t>- Составить кроссворд по теме.</a:t>
            </a:r>
          </a:p>
          <a:p>
            <a:r>
              <a:rPr lang="ru-RU" dirty="0"/>
              <a:t>- Подготовить   интеллект- карту</a:t>
            </a:r>
          </a:p>
          <a:p>
            <a:pPr marL="0" indent="0">
              <a:buNone/>
            </a:pPr>
            <a:r>
              <a:rPr lang="ru-RU" dirty="0"/>
              <a:t>по теме: Мясные блюда из порционных полуфабрикатов.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03308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</TotalTime>
  <Words>537</Words>
  <Application>Microsoft Office PowerPoint</Application>
  <PresentationFormat>Экран (4:3)</PresentationFormat>
  <Paragraphs>105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Презентация PowerPoint</vt:lpstr>
      <vt:lpstr>Проблемная ситуация: </vt:lpstr>
      <vt:lpstr>Пищевая ценность мясных блюд</vt:lpstr>
      <vt:lpstr>Для приготовления  жареных блюд из мяса используют:</vt:lpstr>
      <vt:lpstr>ПОПС – формула</vt:lpstr>
      <vt:lpstr>Мясо жарят:</vt:lpstr>
      <vt:lpstr>Мясо порционными кусками жарят:</vt:lpstr>
      <vt:lpstr>Жарка порционными кусками:</vt:lpstr>
      <vt:lpstr>Ассортимент блюд из мяса жаренного порционными кускам :</vt:lpstr>
      <vt:lpstr>Формование бифштекса</vt:lpstr>
      <vt:lpstr>Гарниры к говядине </vt:lpstr>
      <vt:lpstr>Гарниры к телятине</vt:lpstr>
      <vt:lpstr>Гарниры к свинине</vt:lpstr>
      <vt:lpstr>Гарниры к баранине</vt:lpstr>
      <vt:lpstr>Гарниры для мяса жаренного порционными кусками:</vt:lpstr>
      <vt:lpstr>Задание на дом.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demen</dc:creator>
  <cp:lastModifiedBy>Nickmix01 Nickmix</cp:lastModifiedBy>
  <cp:revision>65</cp:revision>
  <cp:lastPrinted>1601-01-01T00:00:00Z</cp:lastPrinted>
  <dcterms:created xsi:type="dcterms:W3CDTF">1601-01-01T00:00:00Z</dcterms:created>
  <dcterms:modified xsi:type="dcterms:W3CDTF">2024-06-07T05:45:15Z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