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95" r:id="rId2"/>
    <p:sldId id="304" r:id="rId3"/>
    <p:sldId id="303" r:id="rId4"/>
    <p:sldId id="305" r:id="rId5"/>
    <p:sldId id="310" r:id="rId6"/>
    <p:sldId id="306" r:id="rId7"/>
    <p:sldId id="313" r:id="rId8"/>
    <p:sldId id="307" r:id="rId9"/>
    <p:sldId id="308" r:id="rId10"/>
    <p:sldId id="309" r:id="rId11"/>
    <p:sldId id="314" r:id="rId12"/>
    <p:sldId id="315" r:id="rId13"/>
    <p:sldId id="299" r:id="rId14"/>
    <p:sldId id="297" r:id="rId15"/>
    <p:sldId id="260" r:id="rId16"/>
    <p:sldId id="291" r:id="rId17"/>
    <p:sldId id="316" r:id="rId18"/>
    <p:sldId id="317" r:id="rId19"/>
    <p:sldId id="318" r:id="rId20"/>
    <p:sldId id="293" r:id="rId21"/>
    <p:sldId id="312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536" autoAdjust="0"/>
  </p:normalViewPr>
  <p:slideViewPr>
    <p:cSldViewPr snapToGrid="0">
      <p:cViewPr varScale="1">
        <p:scale>
          <a:sx n="49" d="100"/>
          <a:sy n="49" d="100"/>
        </p:scale>
        <p:origin x="86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D028E-2025-4CA6-B4A0-82DC28CBE624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DED4BC-2080-4302-8ADB-36B9AD6339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765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ED4BC-2080-4302-8ADB-36B9AD6339BA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239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ED4BC-2080-4302-8ADB-36B9AD6339BA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732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119C-9859-4F2A-ACD2-42DAACA90745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84933-95D7-4AD9-8C30-FFB6BAAA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56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119C-9859-4F2A-ACD2-42DAACA90745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84933-95D7-4AD9-8C30-FFB6BAAA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86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119C-9859-4F2A-ACD2-42DAACA90745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84933-95D7-4AD9-8C30-FFB6BAAA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74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119C-9859-4F2A-ACD2-42DAACA90745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84933-95D7-4AD9-8C30-FFB6BAAA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04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119C-9859-4F2A-ACD2-42DAACA90745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84933-95D7-4AD9-8C30-FFB6BAAA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11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119C-9859-4F2A-ACD2-42DAACA90745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84933-95D7-4AD9-8C30-FFB6BAAA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07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119C-9859-4F2A-ACD2-42DAACA90745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84933-95D7-4AD9-8C30-FFB6BAAA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87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119C-9859-4F2A-ACD2-42DAACA90745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84933-95D7-4AD9-8C30-FFB6BAAA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3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119C-9859-4F2A-ACD2-42DAACA90745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84933-95D7-4AD9-8C30-FFB6BAAA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25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119C-9859-4F2A-ACD2-42DAACA90745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84933-95D7-4AD9-8C30-FFB6BAAA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83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119C-9859-4F2A-ACD2-42DAACA90745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84933-95D7-4AD9-8C30-FFB6BAAA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61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6119C-9859-4F2A-ACD2-42DAACA90745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84933-95D7-4AD9-8C30-FFB6BAAAF4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011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36171" y="1794510"/>
            <a:ext cx="9938657" cy="169164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 Black" panose="020B0A04020102020204" pitchFamily="34" charset="0"/>
              </a:rPr>
              <a:t/>
            </a:r>
            <a:br>
              <a:rPr lang="ru-RU" dirty="0" smtClean="0">
                <a:latin typeface="Arial Black" panose="020B0A04020102020204" pitchFamily="34" charset="0"/>
              </a:rPr>
            </a:br>
            <a:r>
              <a:rPr lang="ru-RU" dirty="0" smtClean="0">
                <a:latin typeface="Arial Black" panose="020B0A04020102020204" pitchFamily="34" charset="0"/>
              </a:rPr>
              <a:t/>
            </a:r>
            <a:br>
              <a:rPr lang="ru-RU" dirty="0" smtClean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/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 smtClean="0">
                <a:latin typeface="Arial Black" panose="020B0A04020102020204" pitchFamily="34" charset="0"/>
              </a:rPr>
              <a:t/>
            </a:r>
            <a:br>
              <a:rPr lang="ru-RU" dirty="0" smtClean="0">
                <a:latin typeface="Arial Black" panose="020B0A04020102020204" pitchFamily="34" charset="0"/>
              </a:rPr>
            </a:br>
            <a:r>
              <a:rPr lang="ru-RU" dirty="0" smtClean="0">
                <a:latin typeface="Arial Black" panose="020B0A04020102020204" pitchFamily="34" charset="0"/>
              </a:rPr>
              <a:t/>
            </a:r>
            <a:br>
              <a:rPr lang="ru-RU" dirty="0" smtClean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/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 smtClean="0">
                <a:latin typeface="Arial Black" panose="020B0A04020102020204" pitchFamily="34" charset="0"/>
              </a:rPr>
              <a:t/>
            </a:r>
            <a:br>
              <a:rPr lang="ru-RU" dirty="0" smtClean="0">
                <a:latin typeface="Arial Black" panose="020B0A04020102020204" pitchFamily="34" charset="0"/>
              </a:rPr>
            </a:br>
            <a:r>
              <a:rPr lang="ru-RU" dirty="0" smtClean="0">
                <a:latin typeface="Arial Black" panose="020B0A04020102020204" pitchFamily="34" charset="0"/>
              </a:rPr>
              <a:t/>
            </a:r>
            <a:br>
              <a:rPr lang="ru-RU" dirty="0" smtClean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/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 smtClean="0">
                <a:latin typeface="Arial Black" panose="020B0A04020102020204" pitchFamily="34" charset="0"/>
              </a:rPr>
              <a:t/>
            </a:r>
            <a:br>
              <a:rPr lang="ru-RU" dirty="0" smtClean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/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 smtClean="0">
                <a:latin typeface="Arial Black" panose="020B0A04020102020204" pitchFamily="34" charset="0"/>
              </a:rPr>
              <a:t/>
            </a:r>
            <a:br>
              <a:rPr lang="ru-RU" dirty="0" smtClean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/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sz="2200" dirty="0" smtClean="0">
                <a:latin typeface="Arial Black" panose="020B0A04020102020204" pitchFamily="34" charset="0"/>
              </a:rPr>
              <a:t>государственное бюджетное профессиональное образовательное учреждение</a:t>
            </a:r>
            <a:br>
              <a:rPr lang="ru-RU" sz="2200" dirty="0" smtClean="0">
                <a:latin typeface="Arial Black" panose="020B0A04020102020204" pitchFamily="34" charset="0"/>
              </a:rPr>
            </a:br>
            <a:r>
              <a:rPr lang="ru-RU" sz="2200" dirty="0" smtClean="0">
                <a:latin typeface="Arial Black" panose="020B0A04020102020204" pitchFamily="34" charset="0"/>
              </a:rPr>
              <a:t>«Пермский профессионально-педагогический колледж»</a:t>
            </a:r>
            <a:r>
              <a:rPr lang="ru-RU" dirty="0" smtClean="0">
                <a:latin typeface="Arial Black" panose="020B0A04020102020204" pitchFamily="34" charset="0"/>
              </a:rPr>
              <a:t/>
            </a:r>
            <a:br>
              <a:rPr lang="ru-RU" dirty="0" smtClean="0">
                <a:latin typeface="Arial Black" panose="020B0A04020102020204" pitchFamily="34" charset="0"/>
              </a:rPr>
            </a:br>
            <a:r>
              <a:rPr lang="ru-RU" dirty="0" smtClean="0">
                <a:latin typeface="Arial Black" panose="020B0A04020102020204" pitchFamily="34" charset="0"/>
              </a:rPr>
              <a:t/>
            </a:r>
            <a:br>
              <a:rPr lang="ru-RU" dirty="0" smtClean="0">
                <a:latin typeface="Arial Black" panose="020B0A04020102020204" pitchFamily="34" charset="0"/>
              </a:rPr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2772" y="5372101"/>
            <a:ext cx="11473542" cy="136017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Залазаева Галина Борисовна, </a:t>
            </a: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преподаватель русского языка </a:t>
            </a:r>
          </a:p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высшей квалификационной категории</a:t>
            </a:r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856" y="0"/>
            <a:ext cx="6115414" cy="12115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80310" y="2298367"/>
            <a:ext cx="83945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преподавания дисциплин филологического профиля с учетом профессиональной направленности программ среднего профессионального образования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48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2984"/>
            <a:ext cx="10515600" cy="45719"/>
          </a:xfrm>
        </p:spPr>
        <p:txBody>
          <a:bodyPr>
            <a:normAutofit fontScale="90000"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38703"/>
            <a:ext cx="12192000" cy="6719298"/>
          </a:xfrm>
        </p:spPr>
        <p:txBody>
          <a:bodyPr>
            <a:noAutofit/>
          </a:bodyPr>
          <a:lstStyle/>
          <a:p>
            <a:pPr marL="0" lvl="0" indent="0">
              <a:lnSpc>
                <a:spcPct val="160000"/>
              </a:lnSpc>
              <a:buNone/>
            </a:pPr>
            <a:r>
              <a:rPr lang="ru-RU" sz="3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Современные специалисты – профессионалы, способные не только работать в новых условиях, но и</a:t>
            </a:r>
          </a:p>
          <a:p>
            <a:pPr lvl="0">
              <a:lnSpc>
                <a:spcPct val="200000"/>
              </a:lnSpc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Владеющие информационными технологиями</a:t>
            </a:r>
          </a:p>
          <a:p>
            <a:pPr lvl="0">
              <a:lnSpc>
                <a:spcPct val="200000"/>
              </a:lnSpc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Владеющие педагогическими технологиями</a:t>
            </a:r>
          </a:p>
          <a:p>
            <a:pPr lvl="0">
              <a:lnSpc>
                <a:spcPct val="200000"/>
              </a:lnSpc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Мобильные</a:t>
            </a:r>
          </a:p>
          <a:p>
            <a:pPr lvl="0">
              <a:lnSpc>
                <a:spcPct val="200000"/>
              </a:lnSpc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Профессионально-компетентные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570" y="1097280"/>
            <a:ext cx="4084320" cy="555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7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154894"/>
            <a:ext cx="10515600" cy="309788"/>
          </a:xfrm>
        </p:spPr>
        <p:txBody>
          <a:bodyPr>
            <a:normAutofit fontScale="90000"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010" y="0"/>
            <a:ext cx="12111990" cy="6572250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целью достижения требований, предъявляемых Стандартами, педагогами реализуется новое наполнение учебных дисциплин, включая общеобразовательный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цикл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Формируемые компетенции:</a:t>
            </a:r>
            <a:r>
              <a:rPr lang="ru-RU" sz="2000" dirty="0">
                <a:solidFill>
                  <a:srgbClr val="22222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ПК 1.1. Определять цели и задачи, планировать занятия.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ПК 2.5. Вести документацию, обеспечивающую организацию внеурочной деятельности и общения обучающихся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ПК 4.1. Выбирать учебно-методический комплект, разрабатывать учебно-методические материалы (рабочие программы, учебно-тематические планы) на основе федерального государственного образовательного стандарта и примерных основных образовательных программ с учетом типа образовательной организации, особенностей класса/группы и отдельных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обучающихся.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ПК 4.2. Создавать в кабинете предметно-развивающую среду.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ПК 4.3. Систематизировать и оценивать педагогический опыт и образовательные технологии в области специальности на основе изучения профессиональной литературы, самоанализа и анализа деятельности других педагогов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ПК 4.4. Оформлять педагогические разработки в виде отчетов, рефератов, выступлений.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ПК 4.5. Участвовать в исследовательской и проектной деятельности в области своей специальности: начального общего образования; дошкольного образования; дополнительного образования; профессионального образования (по отраслям)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6315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154894"/>
            <a:ext cx="10515600" cy="309788"/>
          </a:xfrm>
        </p:spPr>
        <p:txBody>
          <a:bodyPr>
            <a:normAutofit fontScale="90000"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43000"/>
            <a:ext cx="12192000" cy="5715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целью достижения требований, предъявляемых Стандартами, педагогами реализуется новое наполнение учебных дисциплин, включая общеобразовательный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цикл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2400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профессиональных компетенций организуется в основном за счет подбора практических упражнений для каждой конкретной специальности или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2400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Задания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строятся в основном в рамках анализа текстов, имеющих специфическую профессиональную направленность.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7012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738" y="160020"/>
            <a:ext cx="11781694" cy="133057"/>
          </a:xfrm>
        </p:spPr>
        <p:txBody>
          <a:bodyPr>
            <a:normAutofit fontScale="90000"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0"/>
            <a:ext cx="11166232" cy="6986954"/>
          </a:xfrm>
        </p:spPr>
        <p:txBody>
          <a:bodyPr>
            <a:normAutofit fontScale="47500" lnSpcReduction="20000"/>
          </a:bodyPr>
          <a:lstStyle/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1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Расставить </a:t>
            </a:r>
            <a:r>
              <a:rPr lang="ru-RU" sz="1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пропущенные буквы и объяснить орфограммы – задача, которую можно выполнить на любой статье профессиональной направленности; </a:t>
            </a:r>
            <a:endParaRPr lang="ru-RU" sz="11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1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</a:t>
            </a:r>
            <a:r>
              <a:rPr lang="ru-RU" sz="1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 можно сказать о расстановке знаков препинания и объяснении пунктограмм.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016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740" y="160020"/>
            <a:ext cx="10515600" cy="4411980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на примере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по теме «Морфемика. Морфемный анализ»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прием анализа детских 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произведений с целью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выхода на тему урока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59021" y="2196742"/>
            <a:ext cx="4645299" cy="443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3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" y="0"/>
            <a:ext cx="11132820" cy="716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6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738" y="160020"/>
            <a:ext cx="11781694" cy="165735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статьи Учительской газеты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№46 от 14 ноября 2023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выявление педагогических терминов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4420" y="1908810"/>
            <a:ext cx="10930012" cy="494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41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738" y="160020"/>
            <a:ext cx="11781694" cy="133057"/>
          </a:xfrm>
        </p:spPr>
        <p:txBody>
          <a:bodyPr>
            <a:normAutofit fontScale="90000"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738" y="160020"/>
            <a:ext cx="11687322" cy="669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0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738" y="160020"/>
            <a:ext cx="11781694" cy="133057"/>
          </a:xfrm>
        </p:spPr>
        <p:txBody>
          <a:bodyPr>
            <a:normAutofit fontScale="90000"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0"/>
            <a:ext cx="11166232" cy="698695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160020"/>
            <a:ext cx="11601449" cy="682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54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738" y="160020"/>
            <a:ext cx="11781694" cy="133057"/>
          </a:xfrm>
        </p:spPr>
        <p:txBody>
          <a:bodyPr>
            <a:normAutofit fontScale="90000"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2004432" cy="698695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400" b="1" dirty="0" smtClean="0"/>
          </a:p>
          <a:p>
            <a:pPr marL="0" indent="0">
              <a:buNone/>
            </a:pPr>
            <a:r>
              <a:rPr lang="ru-RU" sz="4400" b="1" dirty="0" smtClean="0"/>
              <a:t>Анализ учебников начальной школы</a:t>
            </a:r>
          </a:p>
          <a:p>
            <a:pPr marL="0" indent="0">
              <a:buNone/>
            </a:pPr>
            <a:endParaRPr lang="ru-RU" sz="4400" b="1" dirty="0" smtClean="0"/>
          </a:p>
          <a:p>
            <a:r>
              <a:rPr lang="ru-RU" sz="4400" b="1" dirty="0" smtClean="0"/>
              <a:t> поиск тем и заданий, </a:t>
            </a:r>
          </a:p>
          <a:p>
            <a:pPr marL="0" indent="0">
              <a:buNone/>
            </a:pPr>
            <a:r>
              <a:rPr lang="ru-RU" sz="4400" b="1" dirty="0" smtClean="0"/>
              <a:t>связанных </a:t>
            </a:r>
          </a:p>
          <a:p>
            <a:pPr marL="0" indent="0">
              <a:buNone/>
            </a:pPr>
            <a:r>
              <a:rPr lang="ru-RU" sz="4400" b="1" dirty="0" smtClean="0"/>
              <a:t>с темой урока</a:t>
            </a:r>
            <a:endParaRPr lang="ru-RU" sz="4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690" y="1405890"/>
            <a:ext cx="5340742" cy="534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6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738" y="160020"/>
            <a:ext cx="11781694" cy="133057"/>
          </a:xfrm>
        </p:spPr>
        <p:txBody>
          <a:bodyPr>
            <a:normAutofit fontScale="90000"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0010" y="0"/>
            <a:ext cx="12412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78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2983"/>
            <a:ext cx="10515600" cy="45130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по теме «имя числительное»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630" y="651510"/>
            <a:ext cx="11029949" cy="602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23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" y="91440"/>
            <a:ext cx="11239500" cy="24688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Выход на цель урока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фразы: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Хочешь понравиться – умей владеть родным языком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80161"/>
            <a:ext cx="12081510" cy="557783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Важно ли нам 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Нравиться людям?</a:t>
            </a:r>
          </a:p>
          <a:p>
            <a:r>
              <a:rPr lang="ru-RU" sz="3200" b="1" dirty="0" smtClean="0">
                <a:solidFill>
                  <a:srgbClr val="002060"/>
                </a:solidFill>
              </a:rPr>
              <a:t>Важно ли это 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rgbClr val="002060"/>
                </a:solidFill>
              </a:rPr>
              <a:t>Педагогам?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320" y="1725930"/>
            <a:ext cx="8488680" cy="523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3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3255" y="76201"/>
            <a:ext cx="9244574" cy="60960"/>
          </a:xfrm>
        </p:spPr>
        <p:txBody>
          <a:bodyPr>
            <a:normAutofit fontScale="90000"/>
          </a:bodyPr>
          <a:lstStyle/>
          <a:p>
            <a:pPr algn="ctr"/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9270" y="1"/>
            <a:ext cx="6602730" cy="6858000"/>
          </a:xfrm>
        </p:spPr>
        <p:txBody>
          <a:bodyPr>
            <a:noAutofit/>
          </a:bodyPr>
          <a:lstStyle/>
          <a:p>
            <a:r>
              <a:rPr lang="ru-RU" sz="3200" dirty="0"/>
              <a:t>Традиция обозначать цифрами прилежание и успехи учеников утвердилась в России ещё в начале XIX века. Тогда в гимназиях употреблялись цифры от 0 до 5. Нуль показывал, что ученик совсем не исполнил своих обязанностей; если он получал два «нуля» подряд, то он подвергался телесному наказанию (до 1864 г.) «Единицу» и «двойку» ставили тогда, когда ученик неудовлетворительно приготовил урок; «тройку» ставили за </a:t>
            </a:r>
            <a:r>
              <a:rPr lang="ru-RU" sz="3200" dirty="0" smtClean="0"/>
              <a:t>посредственное… 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13361"/>
            <a:ext cx="5474970" cy="635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2123"/>
            <a:ext cx="12192000" cy="855901"/>
          </a:xfrm>
        </p:spPr>
        <p:txBody>
          <a:bodyPr>
            <a:noAutofit/>
          </a:bodyPr>
          <a:lstStyle/>
          <a:p>
            <a:pPr indent="449580"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ПРОФЕССИОНАЛЬНОЙ </a:t>
            </a:r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НАПРАВЛЕННОСТИ</a:t>
            </a:r>
            <a:endParaRPr lang="ru-RU" sz="32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348886" y="1325881"/>
            <a:ext cx="11657319" cy="5532119"/>
          </a:xfrm>
        </p:spPr>
        <p:txBody>
          <a:bodyPr>
            <a:normAutofit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4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304926"/>
              </p:ext>
            </p:extLst>
          </p:nvPr>
        </p:nvGraphicFramePr>
        <p:xfrm>
          <a:off x="653255" y="6297929"/>
          <a:ext cx="20828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4436939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079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5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66663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52023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588734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95" y="880110"/>
            <a:ext cx="8492490" cy="562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65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2123"/>
            <a:ext cx="12192000" cy="855901"/>
          </a:xfrm>
        </p:spPr>
        <p:txBody>
          <a:bodyPr>
            <a:noAutofit/>
          </a:bodyPr>
          <a:lstStyle/>
          <a:p>
            <a:pPr indent="449580"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ПРОФЕССИОНАЛЬНОЙ </a:t>
            </a:r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НАПРАВЛЕННОСТИ</a:t>
            </a:r>
            <a:endParaRPr lang="ru-RU" sz="32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348886" y="525780"/>
            <a:ext cx="11657319" cy="6332221"/>
          </a:xfrm>
        </p:spPr>
        <p:txBody>
          <a:bodyPr>
            <a:normAutofit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Анализируют учебник начальной школы и отвечают на вопросы по группам (1 человек от группы)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группа –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55-58;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группа –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59-63;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группа – </a:t>
            </a:r>
            <a:r>
              <a:rPr lang="ru-RU" sz="200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64-70;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группа – 75-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77</a:t>
            </a: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sz="2000" b="1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304926"/>
              </p:ext>
            </p:extLst>
          </p:nvPr>
        </p:nvGraphicFramePr>
        <p:xfrm>
          <a:off x="653255" y="6297929"/>
          <a:ext cx="20828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4436939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079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5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66663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52023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588734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55" y="1234442"/>
            <a:ext cx="6761050" cy="44443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78" y="2503170"/>
            <a:ext cx="6876884" cy="435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35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2123"/>
            <a:ext cx="12192000" cy="855901"/>
          </a:xfrm>
        </p:spPr>
        <p:txBody>
          <a:bodyPr>
            <a:noAutofit/>
          </a:bodyPr>
          <a:lstStyle/>
          <a:p>
            <a:pPr indent="449580" algn="ctr">
              <a:lnSpc>
                <a:spcPct val="107000"/>
              </a:lnSpc>
              <a:spcAft>
                <a:spcPts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«Тренинг начинающего редактора»</a:t>
            </a:r>
            <a:endParaRPr lang="ru-RU" sz="4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348886" y="525780"/>
            <a:ext cx="11657319" cy="6332221"/>
          </a:xfrm>
        </p:spPr>
        <p:txBody>
          <a:bodyPr>
            <a:normAutofit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Домашнее задание: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endParaRPr lang="ru-RU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Проанализировать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выписки </a:t>
            </a:r>
            <a:endParaRPr lang="ru-RU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Режима дня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Исправить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предложения, </a:t>
            </a:r>
            <a:endParaRPr lang="ru-RU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которых числительные </a:t>
            </a:r>
            <a:endParaRPr lang="ru-RU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употреблены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ошибкой и </a:t>
            </a:r>
            <a:endParaRPr lang="ru-RU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записать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их;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Определить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разряд и падеж </a:t>
            </a:r>
            <a:endParaRPr lang="ru-RU" b="1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исправленных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числительных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304926"/>
              </p:ext>
            </p:extLst>
          </p:nvPr>
        </p:nvGraphicFramePr>
        <p:xfrm>
          <a:off x="653255" y="6297929"/>
          <a:ext cx="20828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4436939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079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5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66663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52023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588734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457" y="733778"/>
            <a:ext cx="6901543" cy="612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12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2122"/>
            <a:ext cx="12192000" cy="984272"/>
          </a:xfrm>
        </p:spPr>
        <p:txBody>
          <a:bodyPr>
            <a:noAutofit/>
          </a:bodyPr>
          <a:lstStyle/>
          <a:p>
            <a:pPr indent="449580"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в микрогруппах (ответы на проблемные вопросы)</a:t>
            </a:r>
            <a:endParaRPr lang="ru-RU" sz="32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760" y="862150"/>
            <a:ext cx="11299371" cy="5995850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304926"/>
              </p:ext>
            </p:extLst>
          </p:nvPr>
        </p:nvGraphicFramePr>
        <p:xfrm>
          <a:off x="653255" y="6297929"/>
          <a:ext cx="20828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4436939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079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5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66663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520233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588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797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069" y="1"/>
            <a:ext cx="11772707" cy="870856"/>
          </a:xfrm>
        </p:spPr>
        <p:txBody>
          <a:bodyPr>
            <a:normAutofit/>
          </a:bodyPr>
          <a:lstStyle/>
          <a:p>
            <a:pPr indent="449580" algn="ctr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Каждый урок – это момент жизни ребенка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42" y="1087820"/>
            <a:ext cx="10890954" cy="5770179"/>
          </a:xfrm>
        </p:spPr>
      </p:pic>
    </p:spTree>
    <p:extLst>
      <p:ext uri="{BB962C8B-B14F-4D97-AF65-F5344CB8AC3E}">
        <p14:creationId xmlns:p14="http://schemas.microsoft.com/office/powerpoint/2010/main" val="21369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069" y="0"/>
            <a:ext cx="11772707" cy="930166"/>
          </a:xfrm>
        </p:spPr>
        <p:txBody>
          <a:bodyPr>
            <a:noAutofit/>
          </a:bodyPr>
          <a:lstStyle/>
          <a:p>
            <a:pPr indent="449580"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Бернард Шоу, высказал правильную мысль: </a:t>
            </a:r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«Единственный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путь, ведущий к знанию, – это деятельность</a:t>
            </a:r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!»</a:t>
            </a:r>
            <a:endParaRPr lang="ru-RU" sz="32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5834"/>
            <a:ext cx="7735712" cy="550216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979" y="1797269"/>
            <a:ext cx="6879021" cy="506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74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1508</TotalTime>
  <Words>523</Words>
  <Application>Microsoft Office PowerPoint</Application>
  <PresentationFormat>Широкоэкранный</PresentationFormat>
  <Paragraphs>73</Paragraphs>
  <Slides>21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Times New Roman</vt:lpstr>
      <vt:lpstr>Тема Office</vt:lpstr>
      <vt:lpstr>             государственное бюджетное профессиональное образовательное учреждение «Пермский профессионально-педагогический колледж»  </vt:lpstr>
      <vt:lpstr>Презентация PowerPoint</vt:lpstr>
      <vt:lpstr>Презентация PowerPoint</vt:lpstr>
      <vt:lpstr>Презентация PowerPoint</vt:lpstr>
      <vt:lpstr>Презентация PowerPoint</vt:lpstr>
      <vt:lpstr>Рассмотрим на примере: Урок по теме «Морфемика. Морфемный анализ» - прием анализа детских  произведений с целью выхода на тему урока</vt:lpstr>
      <vt:lpstr>Презентация PowerPoint</vt:lpstr>
      <vt:lpstr>Анализ статьи Учительской газеты: №46 от 14 ноября 2023  - выявление педагогических терминов</vt:lpstr>
      <vt:lpstr>Презентация PowerPoint</vt:lpstr>
      <vt:lpstr>Презентация PowerPoint</vt:lpstr>
      <vt:lpstr>Презентация PowerPoint</vt:lpstr>
      <vt:lpstr>Презентация PowerPoint</vt:lpstr>
      <vt:lpstr>Урок по теме «имя числительное»</vt:lpstr>
      <vt:lpstr>* Выход на цель урока * Анализ фразы:  «Хочешь понравиться – умей владеть родным языком» </vt:lpstr>
      <vt:lpstr>Презентация PowerPoint</vt:lpstr>
      <vt:lpstr>ЗАДАНИЕ ПРОФЕССИОНАЛЬНОЙ НАПРАВЛЕННОСТИ</vt:lpstr>
      <vt:lpstr>ЗАДАНИЕ ПРОФЕССИОНАЛЬНОЙ НАПРАВЛЕННОСТИ</vt:lpstr>
      <vt:lpstr>«Тренинг начинающего редактора»</vt:lpstr>
      <vt:lpstr>Работа в микрогруппах (ответы на проблемные вопросы)</vt:lpstr>
      <vt:lpstr>Каждый урок – это момент жизни ребенка</vt:lpstr>
      <vt:lpstr>Бернард Шоу, высказал правильную мысль: «Единственный путь, ведущий к знанию, – это деятельность!»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Студент</cp:lastModifiedBy>
  <cp:revision>87</cp:revision>
  <dcterms:created xsi:type="dcterms:W3CDTF">2018-10-17T07:13:26Z</dcterms:created>
  <dcterms:modified xsi:type="dcterms:W3CDTF">2024-05-30T10:15:33Z</dcterms:modified>
</cp:coreProperties>
</file>