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5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59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BCEEAA-0D96-4AE9-A81F-226F8EF4B2A8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30BD56E-B72C-4DAF-B826-AAD70FAFDEBD}">
      <dgm:prSet phldrT="[Текст]" custT="1"/>
      <dgm:spPr/>
      <dgm:t>
        <a:bodyPr/>
        <a:lstStyle/>
        <a:p>
          <a:r>
            <a:rPr lang="ru-RU" sz="3200" b="1" dirty="0"/>
            <a:t>Виды рецептурных бланков</a:t>
          </a:r>
        </a:p>
      </dgm:t>
    </dgm:pt>
    <dgm:pt modelId="{F4CE7783-DC97-4C1E-8010-304EA5209889}" type="parTrans" cxnId="{404EE237-31E3-4763-9C1F-994FE1C2384C}">
      <dgm:prSet/>
      <dgm:spPr/>
      <dgm:t>
        <a:bodyPr/>
        <a:lstStyle/>
        <a:p>
          <a:endParaRPr lang="ru-RU"/>
        </a:p>
      </dgm:t>
    </dgm:pt>
    <dgm:pt modelId="{57A150B7-B82F-4B8D-9FE3-F410366910FB}" type="sibTrans" cxnId="{404EE237-31E3-4763-9C1F-994FE1C2384C}">
      <dgm:prSet/>
      <dgm:spPr/>
      <dgm:t>
        <a:bodyPr/>
        <a:lstStyle/>
        <a:p>
          <a:endParaRPr lang="ru-RU"/>
        </a:p>
      </dgm:t>
    </dgm:pt>
    <dgm:pt modelId="{B81A7BF8-6394-4A6D-8F7B-26D943BEE620}">
      <dgm:prSet phldrT="[Текст]" custT="1"/>
      <dgm:spPr/>
      <dgm:t>
        <a:bodyPr/>
        <a:lstStyle/>
        <a:p>
          <a:r>
            <a:rPr lang="ru-RU" sz="2800" b="1" dirty="0"/>
            <a:t>Рецепт на бумажном носителе</a:t>
          </a:r>
        </a:p>
      </dgm:t>
    </dgm:pt>
    <dgm:pt modelId="{C5940DE9-7B4F-4ABC-A330-1CE308955E55}" type="parTrans" cxnId="{132D4003-10E8-4155-AE33-90178EBC79CB}">
      <dgm:prSet/>
      <dgm:spPr/>
      <dgm:t>
        <a:bodyPr/>
        <a:lstStyle/>
        <a:p>
          <a:endParaRPr lang="ru-RU"/>
        </a:p>
      </dgm:t>
    </dgm:pt>
    <dgm:pt modelId="{46F634CF-717B-4864-85B0-20236BBC3864}" type="sibTrans" cxnId="{132D4003-10E8-4155-AE33-90178EBC79CB}">
      <dgm:prSet/>
      <dgm:spPr/>
      <dgm:t>
        <a:bodyPr/>
        <a:lstStyle/>
        <a:p>
          <a:endParaRPr lang="ru-RU"/>
        </a:p>
      </dgm:t>
    </dgm:pt>
    <dgm:pt modelId="{CA218553-BB2C-448C-9C5B-CB47A428A7C3}">
      <dgm:prSet phldrT="[Текст]" custT="1"/>
      <dgm:spPr/>
      <dgm:t>
        <a:bodyPr/>
        <a:lstStyle/>
        <a:p>
          <a:r>
            <a:rPr lang="ru-RU" sz="2400" dirty="0"/>
            <a:t>На  рецептурном бланке. Оформленном на бумажном носителе за подписью медицинского работника </a:t>
          </a:r>
        </a:p>
      </dgm:t>
    </dgm:pt>
    <dgm:pt modelId="{695ED4BB-9AD4-43B2-8EC4-2AC9E34C503D}" type="parTrans" cxnId="{0649B84E-ADDE-429F-850B-3448E77BA50F}">
      <dgm:prSet/>
      <dgm:spPr/>
      <dgm:t>
        <a:bodyPr/>
        <a:lstStyle/>
        <a:p>
          <a:endParaRPr lang="ru-RU"/>
        </a:p>
      </dgm:t>
    </dgm:pt>
    <dgm:pt modelId="{FF87E85C-DFC1-4557-83B7-8DA0C3172E58}" type="sibTrans" cxnId="{0649B84E-ADDE-429F-850B-3448E77BA50F}">
      <dgm:prSet/>
      <dgm:spPr/>
      <dgm:t>
        <a:bodyPr/>
        <a:lstStyle/>
        <a:p>
          <a:endParaRPr lang="ru-RU"/>
        </a:p>
      </dgm:t>
    </dgm:pt>
    <dgm:pt modelId="{105C6E20-E1B2-40F8-91F6-81ACAC0C9C2B}">
      <dgm:prSet phldrT="[Текст]" custT="1"/>
      <dgm:spPr/>
      <dgm:t>
        <a:bodyPr/>
        <a:lstStyle/>
        <a:p>
          <a:r>
            <a:rPr lang="ru-RU" sz="2800" b="1" dirty="0"/>
            <a:t>Рецепт в форме электронного документа</a:t>
          </a:r>
        </a:p>
      </dgm:t>
    </dgm:pt>
    <dgm:pt modelId="{A35E5A4C-737C-451A-AF65-D6EECB93DA47}" type="parTrans" cxnId="{454D903B-3DA4-4BFF-BCA5-E93AA1FF1151}">
      <dgm:prSet/>
      <dgm:spPr/>
      <dgm:t>
        <a:bodyPr/>
        <a:lstStyle/>
        <a:p>
          <a:endParaRPr lang="ru-RU"/>
        </a:p>
      </dgm:t>
    </dgm:pt>
    <dgm:pt modelId="{7BC3C616-4265-4632-86FA-9BE0AE044B8F}" type="sibTrans" cxnId="{454D903B-3DA4-4BFF-BCA5-E93AA1FF1151}">
      <dgm:prSet/>
      <dgm:spPr/>
      <dgm:t>
        <a:bodyPr/>
        <a:lstStyle/>
        <a:p>
          <a:endParaRPr lang="ru-RU"/>
        </a:p>
      </dgm:t>
    </dgm:pt>
    <dgm:pt modelId="{D42E9B24-4140-46A3-9E88-CCEDD8AA7E8B}">
      <dgm:prSet phldrT="[Текст]" custT="1"/>
      <dgm:spPr/>
      <dgm:t>
        <a:bodyPr/>
        <a:lstStyle/>
        <a:p>
          <a:r>
            <a:rPr lang="ru-RU" sz="1800" dirty="0"/>
            <a:t>На рецептурном бланке в форме электронного документа с использованием усиленной квалификационной электронной подписи медицинского работника</a:t>
          </a:r>
        </a:p>
      </dgm:t>
    </dgm:pt>
    <dgm:pt modelId="{26FE50CB-01E8-4498-BFBE-E96A0AD6912F}" type="parTrans" cxnId="{D5EED0AA-94E1-4FBF-999C-88847EB56A6D}">
      <dgm:prSet/>
      <dgm:spPr/>
      <dgm:t>
        <a:bodyPr/>
        <a:lstStyle/>
        <a:p>
          <a:endParaRPr lang="ru-RU"/>
        </a:p>
      </dgm:t>
    </dgm:pt>
    <dgm:pt modelId="{FEB820D3-C1B7-498C-A1AC-C4DE023969FC}" type="sibTrans" cxnId="{D5EED0AA-94E1-4FBF-999C-88847EB56A6D}">
      <dgm:prSet/>
      <dgm:spPr/>
      <dgm:t>
        <a:bodyPr/>
        <a:lstStyle/>
        <a:p>
          <a:endParaRPr lang="ru-RU"/>
        </a:p>
      </dgm:t>
    </dgm:pt>
    <dgm:pt modelId="{3488427D-5DA8-434E-86A7-D8076EF5FAF3}">
      <dgm:prSet custT="1"/>
      <dgm:spPr/>
      <dgm:t>
        <a:bodyPr/>
        <a:lstStyle/>
        <a:p>
          <a:r>
            <a:rPr lang="ru-RU" sz="2000" dirty="0"/>
            <a:t>Формируется с использованием государственной информационной системы субъекта РФ, медицинской информационной системы МО</a:t>
          </a:r>
        </a:p>
      </dgm:t>
    </dgm:pt>
    <dgm:pt modelId="{C9E03F63-8C56-4A54-ACC9-64DA7FC4BE47}" type="parTrans" cxnId="{826ED057-194D-4126-A358-9701878D0E48}">
      <dgm:prSet/>
      <dgm:spPr/>
      <dgm:t>
        <a:bodyPr/>
        <a:lstStyle/>
        <a:p>
          <a:endParaRPr lang="ru-RU"/>
        </a:p>
      </dgm:t>
    </dgm:pt>
    <dgm:pt modelId="{7138AEF7-8519-4240-8645-059BEE6D625E}" type="sibTrans" cxnId="{826ED057-194D-4126-A358-9701878D0E48}">
      <dgm:prSet/>
      <dgm:spPr/>
      <dgm:t>
        <a:bodyPr/>
        <a:lstStyle/>
        <a:p>
          <a:endParaRPr lang="ru-RU"/>
        </a:p>
      </dgm:t>
    </dgm:pt>
    <dgm:pt modelId="{C305FCE1-4C61-42FD-BDCF-68BDB7F66186}">
      <dgm:prSet custT="1"/>
      <dgm:spPr/>
      <dgm:t>
        <a:bodyPr/>
        <a:lstStyle/>
        <a:p>
          <a:r>
            <a:rPr lang="ru-RU" sz="2800" dirty="0"/>
            <a:t>Оформляется с согласия пациента или его законного представителя</a:t>
          </a:r>
        </a:p>
      </dgm:t>
    </dgm:pt>
    <dgm:pt modelId="{E3DBC90D-E229-43CB-91F7-465B52655B15}" type="parTrans" cxnId="{D70D2733-71A3-4ABF-8F68-CE07988558F6}">
      <dgm:prSet/>
      <dgm:spPr/>
      <dgm:t>
        <a:bodyPr/>
        <a:lstStyle/>
        <a:p>
          <a:endParaRPr lang="ru-RU"/>
        </a:p>
      </dgm:t>
    </dgm:pt>
    <dgm:pt modelId="{60FC2A07-A728-45FB-B093-C28DC66CD1B0}" type="sibTrans" cxnId="{D70D2733-71A3-4ABF-8F68-CE07988558F6}">
      <dgm:prSet/>
      <dgm:spPr/>
      <dgm:t>
        <a:bodyPr/>
        <a:lstStyle/>
        <a:p>
          <a:endParaRPr lang="ru-RU"/>
        </a:p>
      </dgm:t>
    </dgm:pt>
    <dgm:pt modelId="{E9ECB135-5C62-4274-B864-951026385051}" type="pres">
      <dgm:prSet presAssocID="{53BCEEAA-0D96-4AE9-A81F-226F8EF4B2A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F4A77A7-FC9D-49EB-B2FB-2AFD90D416E6}" type="pres">
      <dgm:prSet presAssocID="{130BD56E-B72C-4DAF-B826-AAD70FAFDEBD}" presName="hierRoot1" presStyleCnt="0"/>
      <dgm:spPr/>
    </dgm:pt>
    <dgm:pt modelId="{7643A0AE-E71A-4315-AE48-E1236E91A815}" type="pres">
      <dgm:prSet presAssocID="{130BD56E-B72C-4DAF-B826-AAD70FAFDEBD}" presName="composite" presStyleCnt="0"/>
      <dgm:spPr/>
    </dgm:pt>
    <dgm:pt modelId="{D426DDE2-43E8-463E-8584-C2EB501A25D0}" type="pres">
      <dgm:prSet presAssocID="{130BD56E-B72C-4DAF-B826-AAD70FAFDEBD}" presName="background" presStyleLbl="node0" presStyleIdx="0" presStyleCnt="1"/>
      <dgm:spPr/>
    </dgm:pt>
    <dgm:pt modelId="{6C8024B9-DD3E-41BB-A351-B7695C8188FA}" type="pres">
      <dgm:prSet presAssocID="{130BD56E-B72C-4DAF-B826-AAD70FAFDEBD}" presName="text" presStyleLbl="fgAcc0" presStyleIdx="0" presStyleCnt="1" custScaleX="707200" custScaleY="191317" custLinFactNeighborX="85800" custLinFactNeighborY="-372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878252-BDA3-4403-BD6E-6363DA7CB41E}" type="pres">
      <dgm:prSet presAssocID="{130BD56E-B72C-4DAF-B826-AAD70FAFDEBD}" presName="hierChild2" presStyleCnt="0"/>
      <dgm:spPr/>
    </dgm:pt>
    <dgm:pt modelId="{AEACB4C6-D87E-407C-90A4-9E9517F6A8A7}" type="pres">
      <dgm:prSet presAssocID="{C5940DE9-7B4F-4ABC-A330-1CE308955E5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EA1752C4-D141-4200-B408-1A8D8FC590A2}" type="pres">
      <dgm:prSet presAssocID="{B81A7BF8-6394-4A6D-8F7B-26D943BEE620}" presName="hierRoot2" presStyleCnt="0"/>
      <dgm:spPr/>
    </dgm:pt>
    <dgm:pt modelId="{5C7A86A2-9EB7-409D-8F9B-595C9365E0D3}" type="pres">
      <dgm:prSet presAssocID="{B81A7BF8-6394-4A6D-8F7B-26D943BEE620}" presName="composite2" presStyleCnt="0"/>
      <dgm:spPr/>
    </dgm:pt>
    <dgm:pt modelId="{2DA851B2-492D-4268-90D2-88EECFCC522D}" type="pres">
      <dgm:prSet presAssocID="{B81A7BF8-6394-4A6D-8F7B-26D943BEE620}" presName="background2" presStyleLbl="node2" presStyleIdx="0" presStyleCnt="2"/>
      <dgm:spPr/>
    </dgm:pt>
    <dgm:pt modelId="{AF6068B5-81D7-47FC-8900-01D7EF3C3C59}" type="pres">
      <dgm:prSet presAssocID="{B81A7BF8-6394-4A6D-8F7B-26D943BEE620}" presName="text2" presStyleLbl="fgAcc2" presStyleIdx="0" presStyleCnt="2" custScaleX="332150" custScaleY="232893" custLinFactNeighborX="11751" custLinFactNeighborY="-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00FE1C-8963-4BC6-8038-2570CB70BDE2}" type="pres">
      <dgm:prSet presAssocID="{B81A7BF8-6394-4A6D-8F7B-26D943BEE620}" presName="hierChild3" presStyleCnt="0"/>
      <dgm:spPr/>
    </dgm:pt>
    <dgm:pt modelId="{F9AEBC05-1E82-4C0B-8D5D-B5C211F8593C}" type="pres">
      <dgm:prSet presAssocID="{695ED4BB-9AD4-43B2-8EC4-2AC9E34C503D}" presName="Name17" presStyleLbl="parChTrans1D3" presStyleIdx="0" presStyleCnt="2"/>
      <dgm:spPr/>
      <dgm:t>
        <a:bodyPr/>
        <a:lstStyle/>
        <a:p>
          <a:endParaRPr lang="ru-RU"/>
        </a:p>
      </dgm:t>
    </dgm:pt>
    <dgm:pt modelId="{B2C394C8-649E-4F98-9200-C9D9E7E49FAE}" type="pres">
      <dgm:prSet presAssocID="{CA218553-BB2C-448C-9C5B-CB47A428A7C3}" presName="hierRoot3" presStyleCnt="0"/>
      <dgm:spPr/>
    </dgm:pt>
    <dgm:pt modelId="{DA9559A7-4479-48E9-9F04-8B83FE33387E}" type="pres">
      <dgm:prSet presAssocID="{CA218553-BB2C-448C-9C5B-CB47A428A7C3}" presName="composite3" presStyleCnt="0"/>
      <dgm:spPr/>
    </dgm:pt>
    <dgm:pt modelId="{CFEAB8F4-F6A0-4625-9E50-0706AFA51174}" type="pres">
      <dgm:prSet presAssocID="{CA218553-BB2C-448C-9C5B-CB47A428A7C3}" presName="background3" presStyleLbl="node3" presStyleIdx="0" presStyleCnt="2"/>
      <dgm:spPr/>
    </dgm:pt>
    <dgm:pt modelId="{6E5058BC-832B-4416-9C1E-C6EC6BB01097}" type="pres">
      <dgm:prSet presAssocID="{CA218553-BB2C-448C-9C5B-CB47A428A7C3}" presName="text3" presStyleLbl="fgAcc3" presStyleIdx="0" presStyleCnt="2" custScaleX="415134" custScaleY="597057" custLinFactX="-5756" custLinFactY="35787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A632F0-8670-423D-91B7-9D63436A4AD2}" type="pres">
      <dgm:prSet presAssocID="{CA218553-BB2C-448C-9C5B-CB47A428A7C3}" presName="hierChild4" presStyleCnt="0"/>
      <dgm:spPr/>
    </dgm:pt>
    <dgm:pt modelId="{F10F59C5-02F6-42D9-B1AB-89C64D0A1346}" type="pres">
      <dgm:prSet presAssocID="{A35E5A4C-737C-451A-AF65-D6EECB93DA47}" presName="Name10" presStyleLbl="parChTrans1D2" presStyleIdx="1" presStyleCnt="2"/>
      <dgm:spPr/>
      <dgm:t>
        <a:bodyPr/>
        <a:lstStyle/>
        <a:p>
          <a:endParaRPr lang="ru-RU"/>
        </a:p>
      </dgm:t>
    </dgm:pt>
    <dgm:pt modelId="{020D1B91-2CAA-4801-93E7-9531873A6AB2}" type="pres">
      <dgm:prSet presAssocID="{105C6E20-E1B2-40F8-91F6-81ACAC0C9C2B}" presName="hierRoot2" presStyleCnt="0"/>
      <dgm:spPr/>
    </dgm:pt>
    <dgm:pt modelId="{9E9CDDDB-338B-493C-92BC-04CE319DCD49}" type="pres">
      <dgm:prSet presAssocID="{105C6E20-E1B2-40F8-91F6-81ACAC0C9C2B}" presName="composite2" presStyleCnt="0"/>
      <dgm:spPr/>
    </dgm:pt>
    <dgm:pt modelId="{315A6B99-A418-4A64-A021-7A45258EBF99}" type="pres">
      <dgm:prSet presAssocID="{105C6E20-E1B2-40F8-91F6-81ACAC0C9C2B}" presName="background2" presStyleLbl="node2" presStyleIdx="1" presStyleCnt="2"/>
      <dgm:spPr/>
    </dgm:pt>
    <dgm:pt modelId="{0A3CD209-8931-4066-9D3A-7E369E8AC072}" type="pres">
      <dgm:prSet presAssocID="{105C6E20-E1B2-40F8-91F6-81ACAC0C9C2B}" presName="text2" presStyleLbl="fgAcc2" presStyleIdx="1" presStyleCnt="2" custScaleX="441438" custScaleY="308751" custLinFactX="-100000" custLinFactNeighborX="-186270" custLinFactNeighborY="-70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D3BFD2-07F0-41BB-A71F-7179C2486E10}" type="pres">
      <dgm:prSet presAssocID="{105C6E20-E1B2-40F8-91F6-81ACAC0C9C2B}" presName="hierChild3" presStyleCnt="0"/>
      <dgm:spPr/>
    </dgm:pt>
    <dgm:pt modelId="{209A76BA-8676-4502-8D15-80AA86C687A5}" type="pres">
      <dgm:prSet presAssocID="{26FE50CB-01E8-4498-BFBE-E96A0AD6912F}" presName="Name17" presStyleLbl="parChTrans1D3" presStyleIdx="1" presStyleCnt="2"/>
      <dgm:spPr/>
      <dgm:t>
        <a:bodyPr/>
        <a:lstStyle/>
        <a:p>
          <a:endParaRPr lang="ru-RU"/>
        </a:p>
      </dgm:t>
    </dgm:pt>
    <dgm:pt modelId="{FD48B6F1-BE49-433A-B5F4-D4F05C82D186}" type="pres">
      <dgm:prSet presAssocID="{D42E9B24-4140-46A3-9E88-CCEDD8AA7E8B}" presName="hierRoot3" presStyleCnt="0"/>
      <dgm:spPr/>
    </dgm:pt>
    <dgm:pt modelId="{44845DCF-1A5A-4D71-8EBC-1CD69C906652}" type="pres">
      <dgm:prSet presAssocID="{D42E9B24-4140-46A3-9E88-CCEDD8AA7E8B}" presName="composite3" presStyleCnt="0"/>
      <dgm:spPr/>
    </dgm:pt>
    <dgm:pt modelId="{CE9467CF-CBA9-48E2-A3D1-A5A9C74F3223}" type="pres">
      <dgm:prSet presAssocID="{D42E9B24-4140-46A3-9E88-CCEDD8AA7E8B}" presName="background3" presStyleLbl="node3" presStyleIdx="1" presStyleCnt="2"/>
      <dgm:spPr/>
    </dgm:pt>
    <dgm:pt modelId="{424E3A67-F9ED-428D-8E0F-7C0309AE5B83}" type="pres">
      <dgm:prSet presAssocID="{D42E9B24-4140-46A3-9E88-CCEDD8AA7E8B}" presName="text3" presStyleLbl="fgAcc3" presStyleIdx="1" presStyleCnt="2" custScaleX="519675" custScaleY="395514" custLinFactX="106621" custLinFactY="-111440" custLinFactNeighborX="200000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F928A2-07A9-46A3-A2AD-79CA9095E925}" type="pres">
      <dgm:prSet presAssocID="{D42E9B24-4140-46A3-9E88-CCEDD8AA7E8B}" presName="hierChild4" presStyleCnt="0"/>
      <dgm:spPr/>
    </dgm:pt>
    <dgm:pt modelId="{CF64A341-01C4-499A-9A84-25ED6FA68B20}" type="pres">
      <dgm:prSet presAssocID="{C9E03F63-8C56-4A54-ACC9-64DA7FC4BE47}" presName="Name23" presStyleLbl="parChTrans1D4" presStyleIdx="0" presStyleCnt="2"/>
      <dgm:spPr/>
      <dgm:t>
        <a:bodyPr/>
        <a:lstStyle/>
        <a:p>
          <a:endParaRPr lang="ru-RU"/>
        </a:p>
      </dgm:t>
    </dgm:pt>
    <dgm:pt modelId="{E1261D6B-2CD8-46CB-9B8C-0DC882717AD0}" type="pres">
      <dgm:prSet presAssocID="{3488427D-5DA8-434E-86A7-D8076EF5FAF3}" presName="hierRoot4" presStyleCnt="0"/>
      <dgm:spPr/>
    </dgm:pt>
    <dgm:pt modelId="{20F3E6F2-CBA7-4E52-9FD9-0E8814576843}" type="pres">
      <dgm:prSet presAssocID="{3488427D-5DA8-434E-86A7-D8076EF5FAF3}" presName="composite4" presStyleCnt="0"/>
      <dgm:spPr/>
    </dgm:pt>
    <dgm:pt modelId="{CD5D0BB4-9C8B-4FE9-8DA6-0C071A522595}" type="pres">
      <dgm:prSet presAssocID="{3488427D-5DA8-434E-86A7-D8076EF5FAF3}" presName="background4" presStyleLbl="node4" presStyleIdx="0" presStyleCnt="2"/>
      <dgm:spPr/>
    </dgm:pt>
    <dgm:pt modelId="{499143E3-C380-45FF-81E2-619B53FD7D49}" type="pres">
      <dgm:prSet presAssocID="{3488427D-5DA8-434E-86A7-D8076EF5FAF3}" presName="text4" presStyleLbl="fgAcc4" presStyleIdx="0" presStyleCnt="2" custScaleX="598562" custScaleY="276476" custLinFactX="283117" custLinFactY="-100000" custLinFactNeighborX="300000" custLinFactNeighborY="-1362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455D81-71C2-417E-8056-CF40748E83B3}" type="pres">
      <dgm:prSet presAssocID="{3488427D-5DA8-434E-86A7-D8076EF5FAF3}" presName="hierChild5" presStyleCnt="0"/>
      <dgm:spPr/>
    </dgm:pt>
    <dgm:pt modelId="{96B366E0-8394-4477-BA7B-F1D298D1BA07}" type="pres">
      <dgm:prSet presAssocID="{E3DBC90D-E229-43CB-91F7-465B52655B15}" presName="Name23" presStyleLbl="parChTrans1D4" presStyleIdx="1" presStyleCnt="2"/>
      <dgm:spPr/>
      <dgm:t>
        <a:bodyPr/>
        <a:lstStyle/>
        <a:p>
          <a:endParaRPr lang="ru-RU"/>
        </a:p>
      </dgm:t>
    </dgm:pt>
    <dgm:pt modelId="{3E9F7223-485F-439F-A5E7-40684077798E}" type="pres">
      <dgm:prSet presAssocID="{C305FCE1-4C61-42FD-BDCF-68BDB7F66186}" presName="hierRoot4" presStyleCnt="0"/>
      <dgm:spPr/>
    </dgm:pt>
    <dgm:pt modelId="{D7EE9447-865D-4CE7-AEFC-09B719C2224E}" type="pres">
      <dgm:prSet presAssocID="{C305FCE1-4C61-42FD-BDCF-68BDB7F66186}" presName="composite4" presStyleCnt="0"/>
      <dgm:spPr/>
    </dgm:pt>
    <dgm:pt modelId="{A99650F1-04D5-4DCA-9EDE-C14156A2108F}" type="pres">
      <dgm:prSet presAssocID="{C305FCE1-4C61-42FD-BDCF-68BDB7F66186}" presName="background4" presStyleLbl="node4" presStyleIdx="1" presStyleCnt="2"/>
      <dgm:spPr/>
    </dgm:pt>
    <dgm:pt modelId="{F8936519-743E-4D4B-B5E5-7356A47B75BC}" type="pres">
      <dgm:prSet presAssocID="{C305FCE1-4C61-42FD-BDCF-68BDB7F66186}" presName="text4" presStyleLbl="fgAcc4" presStyleIdx="1" presStyleCnt="2" custScaleX="599392" custScaleY="268267" custLinFactNeighborX="-33838" custLinFactNeighborY="927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13CB1C-F189-4F64-AEA0-C9AAFCD5798B}" type="pres">
      <dgm:prSet presAssocID="{C305FCE1-4C61-42FD-BDCF-68BDB7F66186}" presName="hierChild5" presStyleCnt="0"/>
      <dgm:spPr/>
    </dgm:pt>
  </dgm:ptLst>
  <dgm:cxnLst>
    <dgm:cxn modelId="{7798D6C5-7E7D-40FC-A245-3BF493C43B7F}" type="presOf" srcId="{130BD56E-B72C-4DAF-B826-AAD70FAFDEBD}" destId="{6C8024B9-DD3E-41BB-A351-B7695C8188FA}" srcOrd="0" destOrd="0" presId="urn:microsoft.com/office/officeart/2005/8/layout/hierarchy1"/>
    <dgm:cxn modelId="{826ED057-194D-4126-A358-9701878D0E48}" srcId="{D42E9B24-4140-46A3-9E88-CCEDD8AA7E8B}" destId="{3488427D-5DA8-434E-86A7-D8076EF5FAF3}" srcOrd="0" destOrd="0" parTransId="{C9E03F63-8C56-4A54-ACC9-64DA7FC4BE47}" sibTransId="{7138AEF7-8519-4240-8645-059BEE6D625E}"/>
    <dgm:cxn modelId="{404EE237-31E3-4763-9C1F-994FE1C2384C}" srcId="{53BCEEAA-0D96-4AE9-A81F-226F8EF4B2A8}" destId="{130BD56E-B72C-4DAF-B826-AAD70FAFDEBD}" srcOrd="0" destOrd="0" parTransId="{F4CE7783-DC97-4C1E-8010-304EA5209889}" sibTransId="{57A150B7-B82F-4B8D-9FE3-F410366910FB}"/>
    <dgm:cxn modelId="{132D4003-10E8-4155-AE33-90178EBC79CB}" srcId="{130BD56E-B72C-4DAF-B826-AAD70FAFDEBD}" destId="{B81A7BF8-6394-4A6D-8F7B-26D943BEE620}" srcOrd="0" destOrd="0" parTransId="{C5940DE9-7B4F-4ABC-A330-1CE308955E55}" sibTransId="{46F634CF-717B-4864-85B0-20236BBC3864}"/>
    <dgm:cxn modelId="{4AB1AB7F-98DC-4DF1-A210-CA95BAD2ACFF}" type="presOf" srcId="{CA218553-BB2C-448C-9C5B-CB47A428A7C3}" destId="{6E5058BC-832B-4416-9C1E-C6EC6BB01097}" srcOrd="0" destOrd="0" presId="urn:microsoft.com/office/officeart/2005/8/layout/hierarchy1"/>
    <dgm:cxn modelId="{100775DA-DF19-44C8-8D6E-9F5A4E56A1A0}" type="presOf" srcId="{53BCEEAA-0D96-4AE9-A81F-226F8EF4B2A8}" destId="{E9ECB135-5C62-4274-B864-951026385051}" srcOrd="0" destOrd="0" presId="urn:microsoft.com/office/officeart/2005/8/layout/hierarchy1"/>
    <dgm:cxn modelId="{27B661D6-1965-4251-B981-97AB3DE5C4B8}" type="presOf" srcId="{26FE50CB-01E8-4498-BFBE-E96A0AD6912F}" destId="{209A76BA-8676-4502-8D15-80AA86C687A5}" srcOrd="0" destOrd="0" presId="urn:microsoft.com/office/officeart/2005/8/layout/hierarchy1"/>
    <dgm:cxn modelId="{D5EED0AA-94E1-4FBF-999C-88847EB56A6D}" srcId="{105C6E20-E1B2-40F8-91F6-81ACAC0C9C2B}" destId="{D42E9B24-4140-46A3-9E88-CCEDD8AA7E8B}" srcOrd="0" destOrd="0" parTransId="{26FE50CB-01E8-4498-BFBE-E96A0AD6912F}" sibTransId="{FEB820D3-C1B7-498C-A1AC-C4DE023969FC}"/>
    <dgm:cxn modelId="{6A0B1530-851D-41E6-B283-EB62A700F8FA}" type="presOf" srcId="{105C6E20-E1B2-40F8-91F6-81ACAC0C9C2B}" destId="{0A3CD209-8931-4066-9D3A-7E369E8AC072}" srcOrd="0" destOrd="0" presId="urn:microsoft.com/office/officeart/2005/8/layout/hierarchy1"/>
    <dgm:cxn modelId="{645EBDEC-616C-4644-9CC2-6AE8EF6C58CC}" type="presOf" srcId="{B81A7BF8-6394-4A6D-8F7B-26D943BEE620}" destId="{AF6068B5-81D7-47FC-8900-01D7EF3C3C59}" srcOrd="0" destOrd="0" presId="urn:microsoft.com/office/officeart/2005/8/layout/hierarchy1"/>
    <dgm:cxn modelId="{8192DBA5-CCF4-4D59-B8CA-2D1C25CEA28B}" type="presOf" srcId="{C305FCE1-4C61-42FD-BDCF-68BDB7F66186}" destId="{F8936519-743E-4D4B-B5E5-7356A47B75BC}" srcOrd="0" destOrd="0" presId="urn:microsoft.com/office/officeart/2005/8/layout/hierarchy1"/>
    <dgm:cxn modelId="{D70D2733-71A3-4ABF-8F68-CE07988558F6}" srcId="{D42E9B24-4140-46A3-9E88-CCEDD8AA7E8B}" destId="{C305FCE1-4C61-42FD-BDCF-68BDB7F66186}" srcOrd="1" destOrd="0" parTransId="{E3DBC90D-E229-43CB-91F7-465B52655B15}" sibTransId="{60FC2A07-A728-45FB-B093-C28DC66CD1B0}"/>
    <dgm:cxn modelId="{0649B84E-ADDE-429F-850B-3448E77BA50F}" srcId="{B81A7BF8-6394-4A6D-8F7B-26D943BEE620}" destId="{CA218553-BB2C-448C-9C5B-CB47A428A7C3}" srcOrd="0" destOrd="0" parTransId="{695ED4BB-9AD4-43B2-8EC4-2AC9E34C503D}" sibTransId="{FF87E85C-DFC1-4557-83B7-8DA0C3172E58}"/>
    <dgm:cxn modelId="{74098085-4B29-4D8C-A7F8-C5A1D5946F5F}" type="presOf" srcId="{A35E5A4C-737C-451A-AF65-D6EECB93DA47}" destId="{F10F59C5-02F6-42D9-B1AB-89C64D0A1346}" srcOrd="0" destOrd="0" presId="urn:microsoft.com/office/officeart/2005/8/layout/hierarchy1"/>
    <dgm:cxn modelId="{E53501BE-4731-401F-9A6C-85CD92051C81}" type="presOf" srcId="{695ED4BB-9AD4-43B2-8EC4-2AC9E34C503D}" destId="{F9AEBC05-1E82-4C0B-8D5D-B5C211F8593C}" srcOrd="0" destOrd="0" presId="urn:microsoft.com/office/officeart/2005/8/layout/hierarchy1"/>
    <dgm:cxn modelId="{DE629277-346F-4D6A-82DB-2151D5974229}" type="presOf" srcId="{E3DBC90D-E229-43CB-91F7-465B52655B15}" destId="{96B366E0-8394-4477-BA7B-F1D298D1BA07}" srcOrd="0" destOrd="0" presId="urn:microsoft.com/office/officeart/2005/8/layout/hierarchy1"/>
    <dgm:cxn modelId="{454D903B-3DA4-4BFF-BCA5-E93AA1FF1151}" srcId="{130BD56E-B72C-4DAF-B826-AAD70FAFDEBD}" destId="{105C6E20-E1B2-40F8-91F6-81ACAC0C9C2B}" srcOrd="1" destOrd="0" parTransId="{A35E5A4C-737C-451A-AF65-D6EECB93DA47}" sibTransId="{7BC3C616-4265-4632-86FA-9BE0AE044B8F}"/>
    <dgm:cxn modelId="{62FBD663-E2E8-4DB0-B5A3-E8A0076C0848}" type="presOf" srcId="{C5940DE9-7B4F-4ABC-A330-1CE308955E55}" destId="{AEACB4C6-D87E-407C-90A4-9E9517F6A8A7}" srcOrd="0" destOrd="0" presId="urn:microsoft.com/office/officeart/2005/8/layout/hierarchy1"/>
    <dgm:cxn modelId="{DF8A2E84-4B3F-4909-B88C-9DD36B025218}" type="presOf" srcId="{D42E9B24-4140-46A3-9E88-CCEDD8AA7E8B}" destId="{424E3A67-F9ED-428D-8E0F-7C0309AE5B83}" srcOrd="0" destOrd="0" presId="urn:microsoft.com/office/officeart/2005/8/layout/hierarchy1"/>
    <dgm:cxn modelId="{616D0B56-C749-47B5-AA81-AD7AFFAA9B96}" type="presOf" srcId="{C9E03F63-8C56-4A54-ACC9-64DA7FC4BE47}" destId="{CF64A341-01C4-499A-9A84-25ED6FA68B20}" srcOrd="0" destOrd="0" presId="urn:microsoft.com/office/officeart/2005/8/layout/hierarchy1"/>
    <dgm:cxn modelId="{182D020B-9996-4D6B-8AAD-CDD1B399C546}" type="presOf" srcId="{3488427D-5DA8-434E-86A7-D8076EF5FAF3}" destId="{499143E3-C380-45FF-81E2-619B53FD7D49}" srcOrd="0" destOrd="0" presId="urn:microsoft.com/office/officeart/2005/8/layout/hierarchy1"/>
    <dgm:cxn modelId="{6829AC4A-5A14-47B1-81A0-EA39E4BBBDCB}" type="presParOf" srcId="{E9ECB135-5C62-4274-B864-951026385051}" destId="{1F4A77A7-FC9D-49EB-B2FB-2AFD90D416E6}" srcOrd="0" destOrd="0" presId="urn:microsoft.com/office/officeart/2005/8/layout/hierarchy1"/>
    <dgm:cxn modelId="{DF941F7B-3808-45DB-8967-BE185B415E07}" type="presParOf" srcId="{1F4A77A7-FC9D-49EB-B2FB-2AFD90D416E6}" destId="{7643A0AE-E71A-4315-AE48-E1236E91A815}" srcOrd="0" destOrd="0" presId="urn:microsoft.com/office/officeart/2005/8/layout/hierarchy1"/>
    <dgm:cxn modelId="{21994F65-3496-4829-B6A5-83103759BAC4}" type="presParOf" srcId="{7643A0AE-E71A-4315-AE48-E1236E91A815}" destId="{D426DDE2-43E8-463E-8584-C2EB501A25D0}" srcOrd="0" destOrd="0" presId="urn:microsoft.com/office/officeart/2005/8/layout/hierarchy1"/>
    <dgm:cxn modelId="{1CC31D30-D3D1-4784-88E3-455951134940}" type="presParOf" srcId="{7643A0AE-E71A-4315-AE48-E1236E91A815}" destId="{6C8024B9-DD3E-41BB-A351-B7695C8188FA}" srcOrd="1" destOrd="0" presId="urn:microsoft.com/office/officeart/2005/8/layout/hierarchy1"/>
    <dgm:cxn modelId="{8A8DC71D-6675-4C38-9052-B625A36948ED}" type="presParOf" srcId="{1F4A77A7-FC9D-49EB-B2FB-2AFD90D416E6}" destId="{EB878252-BDA3-4403-BD6E-6363DA7CB41E}" srcOrd="1" destOrd="0" presId="urn:microsoft.com/office/officeart/2005/8/layout/hierarchy1"/>
    <dgm:cxn modelId="{50310F4A-B2DF-4713-9814-17AD43AE4992}" type="presParOf" srcId="{EB878252-BDA3-4403-BD6E-6363DA7CB41E}" destId="{AEACB4C6-D87E-407C-90A4-9E9517F6A8A7}" srcOrd="0" destOrd="0" presId="urn:microsoft.com/office/officeart/2005/8/layout/hierarchy1"/>
    <dgm:cxn modelId="{C40B5142-5323-4BA2-B0EA-E5D1B769B140}" type="presParOf" srcId="{EB878252-BDA3-4403-BD6E-6363DA7CB41E}" destId="{EA1752C4-D141-4200-B408-1A8D8FC590A2}" srcOrd="1" destOrd="0" presId="urn:microsoft.com/office/officeart/2005/8/layout/hierarchy1"/>
    <dgm:cxn modelId="{30FCA0AA-1437-4DB4-9524-617C87C943AA}" type="presParOf" srcId="{EA1752C4-D141-4200-B408-1A8D8FC590A2}" destId="{5C7A86A2-9EB7-409D-8F9B-595C9365E0D3}" srcOrd="0" destOrd="0" presId="urn:microsoft.com/office/officeart/2005/8/layout/hierarchy1"/>
    <dgm:cxn modelId="{B52DEE9B-5357-4B6E-97BF-46D201C49AF4}" type="presParOf" srcId="{5C7A86A2-9EB7-409D-8F9B-595C9365E0D3}" destId="{2DA851B2-492D-4268-90D2-88EECFCC522D}" srcOrd="0" destOrd="0" presId="urn:microsoft.com/office/officeart/2005/8/layout/hierarchy1"/>
    <dgm:cxn modelId="{7E9FD0AF-6670-444C-9C87-68C9F2918BD8}" type="presParOf" srcId="{5C7A86A2-9EB7-409D-8F9B-595C9365E0D3}" destId="{AF6068B5-81D7-47FC-8900-01D7EF3C3C59}" srcOrd="1" destOrd="0" presId="urn:microsoft.com/office/officeart/2005/8/layout/hierarchy1"/>
    <dgm:cxn modelId="{014B953E-7044-46DE-9421-FBE2D18161A5}" type="presParOf" srcId="{EA1752C4-D141-4200-B408-1A8D8FC590A2}" destId="{A500FE1C-8963-4BC6-8038-2570CB70BDE2}" srcOrd="1" destOrd="0" presId="urn:microsoft.com/office/officeart/2005/8/layout/hierarchy1"/>
    <dgm:cxn modelId="{8B7ED097-5C11-4C1C-AE77-00E80D5918DD}" type="presParOf" srcId="{A500FE1C-8963-4BC6-8038-2570CB70BDE2}" destId="{F9AEBC05-1E82-4C0B-8D5D-B5C211F8593C}" srcOrd="0" destOrd="0" presId="urn:microsoft.com/office/officeart/2005/8/layout/hierarchy1"/>
    <dgm:cxn modelId="{738037FC-9340-4135-BA36-40A84BA5AABB}" type="presParOf" srcId="{A500FE1C-8963-4BC6-8038-2570CB70BDE2}" destId="{B2C394C8-649E-4F98-9200-C9D9E7E49FAE}" srcOrd="1" destOrd="0" presId="urn:microsoft.com/office/officeart/2005/8/layout/hierarchy1"/>
    <dgm:cxn modelId="{050C0C4C-D7AE-411F-82CC-88E2E613365C}" type="presParOf" srcId="{B2C394C8-649E-4F98-9200-C9D9E7E49FAE}" destId="{DA9559A7-4479-48E9-9F04-8B83FE33387E}" srcOrd="0" destOrd="0" presId="urn:microsoft.com/office/officeart/2005/8/layout/hierarchy1"/>
    <dgm:cxn modelId="{30F07FA9-F2A8-4D7D-BD01-9870E6353468}" type="presParOf" srcId="{DA9559A7-4479-48E9-9F04-8B83FE33387E}" destId="{CFEAB8F4-F6A0-4625-9E50-0706AFA51174}" srcOrd="0" destOrd="0" presId="urn:microsoft.com/office/officeart/2005/8/layout/hierarchy1"/>
    <dgm:cxn modelId="{F552F013-8749-4E33-B2C7-01B08914F996}" type="presParOf" srcId="{DA9559A7-4479-48E9-9F04-8B83FE33387E}" destId="{6E5058BC-832B-4416-9C1E-C6EC6BB01097}" srcOrd="1" destOrd="0" presId="urn:microsoft.com/office/officeart/2005/8/layout/hierarchy1"/>
    <dgm:cxn modelId="{B3AFF9B4-CE56-44AD-8ED5-8980DEA6FD1C}" type="presParOf" srcId="{B2C394C8-649E-4F98-9200-C9D9E7E49FAE}" destId="{D5A632F0-8670-423D-91B7-9D63436A4AD2}" srcOrd="1" destOrd="0" presId="urn:microsoft.com/office/officeart/2005/8/layout/hierarchy1"/>
    <dgm:cxn modelId="{E0F6D683-7913-46EE-8178-E03025C033C6}" type="presParOf" srcId="{EB878252-BDA3-4403-BD6E-6363DA7CB41E}" destId="{F10F59C5-02F6-42D9-B1AB-89C64D0A1346}" srcOrd="2" destOrd="0" presId="urn:microsoft.com/office/officeart/2005/8/layout/hierarchy1"/>
    <dgm:cxn modelId="{4DC93438-D973-475D-9B8D-C9694FD8D4E2}" type="presParOf" srcId="{EB878252-BDA3-4403-BD6E-6363DA7CB41E}" destId="{020D1B91-2CAA-4801-93E7-9531873A6AB2}" srcOrd="3" destOrd="0" presId="urn:microsoft.com/office/officeart/2005/8/layout/hierarchy1"/>
    <dgm:cxn modelId="{B30425BD-DD8E-446B-9B76-573FB1DC0653}" type="presParOf" srcId="{020D1B91-2CAA-4801-93E7-9531873A6AB2}" destId="{9E9CDDDB-338B-493C-92BC-04CE319DCD49}" srcOrd="0" destOrd="0" presId="urn:microsoft.com/office/officeart/2005/8/layout/hierarchy1"/>
    <dgm:cxn modelId="{EE69E5B7-03B0-4BC4-A294-B571B7AA0A90}" type="presParOf" srcId="{9E9CDDDB-338B-493C-92BC-04CE319DCD49}" destId="{315A6B99-A418-4A64-A021-7A45258EBF99}" srcOrd="0" destOrd="0" presId="urn:microsoft.com/office/officeart/2005/8/layout/hierarchy1"/>
    <dgm:cxn modelId="{B72CD5C6-866A-44E1-BF0E-46E38CEEC19E}" type="presParOf" srcId="{9E9CDDDB-338B-493C-92BC-04CE319DCD49}" destId="{0A3CD209-8931-4066-9D3A-7E369E8AC072}" srcOrd="1" destOrd="0" presId="urn:microsoft.com/office/officeart/2005/8/layout/hierarchy1"/>
    <dgm:cxn modelId="{C3077B0B-00B7-46E5-BEF1-8E429D70B5FD}" type="presParOf" srcId="{020D1B91-2CAA-4801-93E7-9531873A6AB2}" destId="{5CD3BFD2-07F0-41BB-A71F-7179C2486E10}" srcOrd="1" destOrd="0" presId="urn:microsoft.com/office/officeart/2005/8/layout/hierarchy1"/>
    <dgm:cxn modelId="{7AD925CD-9C51-40A4-8E20-1447CD439FB8}" type="presParOf" srcId="{5CD3BFD2-07F0-41BB-A71F-7179C2486E10}" destId="{209A76BA-8676-4502-8D15-80AA86C687A5}" srcOrd="0" destOrd="0" presId="urn:microsoft.com/office/officeart/2005/8/layout/hierarchy1"/>
    <dgm:cxn modelId="{5EB0B5D9-ABAD-4F44-A86B-4CC669450ACD}" type="presParOf" srcId="{5CD3BFD2-07F0-41BB-A71F-7179C2486E10}" destId="{FD48B6F1-BE49-433A-B5F4-D4F05C82D186}" srcOrd="1" destOrd="0" presId="urn:microsoft.com/office/officeart/2005/8/layout/hierarchy1"/>
    <dgm:cxn modelId="{38B6AFDA-111D-46F8-9E3D-A424F056E021}" type="presParOf" srcId="{FD48B6F1-BE49-433A-B5F4-D4F05C82D186}" destId="{44845DCF-1A5A-4D71-8EBC-1CD69C906652}" srcOrd="0" destOrd="0" presId="urn:microsoft.com/office/officeart/2005/8/layout/hierarchy1"/>
    <dgm:cxn modelId="{DB08DE5B-771A-4422-9FB7-0932A2E6C64B}" type="presParOf" srcId="{44845DCF-1A5A-4D71-8EBC-1CD69C906652}" destId="{CE9467CF-CBA9-48E2-A3D1-A5A9C74F3223}" srcOrd="0" destOrd="0" presId="urn:microsoft.com/office/officeart/2005/8/layout/hierarchy1"/>
    <dgm:cxn modelId="{52DBE41D-2AB7-4B8E-8D9E-1F96826450D1}" type="presParOf" srcId="{44845DCF-1A5A-4D71-8EBC-1CD69C906652}" destId="{424E3A67-F9ED-428D-8E0F-7C0309AE5B83}" srcOrd="1" destOrd="0" presId="urn:microsoft.com/office/officeart/2005/8/layout/hierarchy1"/>
    <dgm:cxn modelId="{E6BE0C76-8C7F-47C9-BE0A-FEACCAC948F6}" type="presParOf" srcId="{FD48B6F1-BE49-433A-B5F4-D4F05C82D186}" destId="{D4F928A2-07A9-46A3-A2AD-79CA9095E925}" srcOrd="1" destOrd="0" presId="urn:microsoft.com/office/officeart/2005/8/layout/hierarchy1"/>
    <dgm:cxn modelId="{72B75958-9A18-438C-87C6-30A7E0A2F019}" type="presParOf" srcId="{D4F928A2-07A9-46A3-A2AD-79CA9095E925}" destId="{CF64A341-01C4-499A-9A84-25ED6FA68B20}" srcOrd="0" destOrd="0" presId="urn:microsoft.com/office/officeart/2005/8/layout/hierarchy1"/>
    <dgm:cxn modelId="{EF8C25DB-B8D9-4497-9E8A-E6DDD62C6CBD}" type="presParOf" srcId="{D4F928A2-07A9-46A3-A2AD-79CA9095E925}" destId="{E1261D6B-2CD8-46CB-9B8C-0DC882717AD0}" srcOrd="1" destOrd="0" presId="urn:microsoft.com/office/officeart/2005/8/layout/hierarchy1"/>
    <dgm:cxn modelId="{D63AA117-69EC-452E-B492-73D885AE8865}" type="presParOf" srcId="{E1261D6B-2CD8-46CB-9B8C-0DC882717AD0}" destId="{20F3E6F2-CBA7-4E52-9FD9-0E8814576843}" srcOrd="0" destOrd="0" presId="urn:microsoft.com/office/officeart/2005/8/layout/hierarchy1"/>
    <dgm:cxn modelId="{72AC5E8E-CEC5-4BA8-9490-7AD37C86082F}" type="presParOf" srcId="{20F3E6F2-CBA7-4E52-9FD9-0E8814576843}" destId="{CD5D0BB4-9C8B-4FE9-8DA6-0C071A522595}" srcOrd="0" destOrd="0" presId="urn:microsoft.com/office/officeart/2005/8/layout/hierarchy1"/>
    <dgm:cxn modelId="{89190287-F29E-4E65-A7CC-D5010725A038}" type="presParOf" srcId="{20F3E6F2-CBA7-4E52-9FD9-0E8814576843}" destId="{499143E3-C380-45FF-81E2-619B53FD7D49}" srcOrd="1" destOrd="0" presId="urn:microsoft.com/office/officeart/2005/8/layout/hierarchy1"/>
    <dgm:cxn modelId="{F94B1F6D-309D-4E21-BA10-53C6D49CD974}" type="presParOf" srcId="{E1261D6B-2CD8-46CB-9B8C-0DC882717AD0}" destId="{B3455D81-71C2-417E-8056-CF40748E83B3}" srcOrd="1" destOrd="0" presId="urn:microsoft.com/office/officeart/2005/8/layout/hierarchy1"/>
    <dgm:cxn modelId="{95182E06-B1B2-4232-8D9E-D9D524DE767D}" type="presParOf" srcId="{D4F928A2-07A9-46A3-A2AD-79CA9095E925}" destId="{96B366E0-8394-4477-BA7B-F1D298D1BA07}" srcOrd="2" destOrd="0" presId="urn:microsoft.com/office/officeart/2005/8/layout/hierarchy1"/>
    <dgm:cxn modelId="{C11D7564-3832-4CB3-8DD8-FEC12F33218F}" type="presParOf" srcId="{D4F928A2-07A9-46A3-A2AD-79CA9095E925}" destId="{3E9F7223-485F-439F-A5E7-40684077798E}" srcOrd="3" destOrd="0" presId="urn:microsoft.com/office/officeart/2005/8/layout/hierarchy1"/>
    <dgm:cxn modelId="{34703459-671A-4F26-B451-0F592D2D1ED0}" type="presParOf" srcId="{3E9F7223-485F-439F-A5E7-40684077798E}" destId="{D7EE9447-865D-4CE7-AEFC-09B719C2224E}" srcOrd="0" destOrd="0" presId="urn:microsoft.com/office/officeart/2005/8/layout/hierarchy1"/>
    <dgm:cxn modelId="{629875D2-8F87-4BEA-8D07-4CD4CBC2B6A6}" type="presParOf" srcId="{D7EE9447-865D-4CE7-AEFC-09B719C2224E}" destId="{A99650F1-04D5-4DCA-9EDE-C14156A2108F}" srcOrd="0" destOrd="0" presId="urn:microsoft.com/office/officeart/2005/8/layout/hierarchy1"/>
    <dgm:cxn modelId="{9B51470C-6BE1-4823-9AF8-B71E58311FF8}" type="presParOf" srcId="{D7EE9447-865D-4CE7-AEFC-09B719C2224E}" destId="{F8936519-743E-4D4B-B5E5-7356A47B75BC}" srcOrd="1" destOrd="0" presId="urn:microsoft.com/office/officeart/2005/8/layout/hierarchy1"/>
    <dgm:cxn modelId="{ACB1C318-0AE8-4ED1-BDDE-465F3CEAB0AE}" type="presParOf" srcId="{3E9F7223-485F-439F-A5E7-40684077798E}" destId="{D913CB1C-F189-4F64-AEA0-C9AAFCD5798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B366E0-8394-4477-BA7B-F1D298D1BA07}">
      <dsp:nvSpPr>
        <dsp:cNvPr id="0" name=""/>
        <dsp:cNvSpPr/>
      </dsp:nvSpPr>
      <dsp:spPr>
        <a:xfrm>
          <a:off x="9164229" y="3062679"/>
          <a:ext cx="207994" cy="1699632"/>
        </a:xfrm>
        <a:custGeom>
          <a:avLst/>
          <a:gdLst/>
          <a:ahLst/>
          <a:cxnLst/>
          <a:rect l="0" t="0" r="0" b="0"/>
          <a:pathLst>
            <a:path>
              <a:moveTo>
                <a:pt x="207994" y="0"/>
              </a:moveTo>
              <a:lnTo>
                <a:pt x="207994" y="1635546"/>
              </a:lnTo>
              <a:lnTo>
                <a:pt x="0" y="1635546"/>
              </a:lnTo>
              <a:lnTo>
                <a:pt x="0" y="169963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4A341-01C4-499A-9A84-25ED6FA68B20}">
      <dsp:nvSpPr>
        <dsp:cNvPr id="0" name=""/>
        <dsp:cNvSpPr/>
      </dsp:nvSpPr>
      <dsp:spPr>
        <a:xfrm>
          <a:off x="9134869" y="3062679"/>
          <a:ext cx="237355" cy="531478"/>
        </a:xfrm>
        <a:custGeom>
          <a:avLst/>
          <a:gdLst/>
          <a:ahLst/>
          <a:cxnLst/>
          <a:rect l="0" t="0" r="0" b="0"/>
          <a:pathLst>
            <a:path>
              <a:moveTo>
                <a:pt x="237355" y="0"/>
              </a:moveTo>
              <a:lnTo>
                <a:pt x="237355" y="467393"/>
              </a:lnTo>
              <a:lnTo>
                <a:pt x="0" y="467393"/>
              </a:lnTo>
              <a:lnTo>
                <a:pt x="0" y="53147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9A76BA-8676-4502-8D15-80AA86C687A5}">
      <dsp:nvSpPr>
        <dsp:cNvPr id="0" name=""/>
        <dsp:cNvSpPr/>
      </dsp:nvSpPr>
      <dsp:spPr>
        <a:xfrm>
          <a:off x="5270757" y="1325278"/>
          <a:ext cx="4101467" cy="1136054"/>
        </a:xfrm>
        <a:custGeom>
          <a:avLst/>
          <a:gdLst/>
          <a:ahLst/>
          <a:cxnLst/>
          <a:rect l="0" t="0" r="0" b="0"/>
          <a:pathLst>
            <a:path>
              <a:moveTo>
                <a:pt x="0" y="1136054"/>
              </a:moveTo>
              <a:lnTo>
                <a:pt x="4101467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F59C5-02F6-42D9-B1AB-89C64D0A1346}">
      <dsp:nvSpPr>
        <dsp:cNvPr id="0" name=""/>
        <dsp:cNvSpPr/>
      </dsp:nvSpPr>
      <dsp:spPr>
        <a:xfrm>
          <a:off x="5128621" y="771003"/>
          <a:ext cx="142136" cy="334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973"/>
              </a:lnTo>
              <a:lnTo>
                <a:pt x="142136" y="269973"/>
              </a:lnTo>
              <a:lnTo>
                <a:pt x="142136" y="33405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AEBC05-1E82-4C0B-8D5D-B5C211F8593C}">
      <dsp:nvSpPr>
        <dsp:cNvPr id="0" name=""/>
        <dsp:cNvSpPr/>
      </dsp:nvSpPr>
      <dsp:spPr>
        <a:xfrm>
          <a:off x="1359031" y="2158895"/>
          <a:ext cx="163304" cy="797719"/>
        </a:xfrm>
        <a:custGeom>
          <a:avLst/>
          <a:gdLst/>
          <a:ahLst/>
          <a:cxnLst/>
          <a:rect l="0" t="0" r="0" b="0"/>
          <a:pathLst>
            <a:path>
              <a:moveTo>
                <a:pt x="163304" y="0"/>
              </a:moveTo>
              <a:lnTo>
                <a:pt x="163304" y="733634"/>
              </a:lnTo>
              <a:lnTo>
                <a:pt x="0" y="733634"/>
              </a:lnTo>
              <a:lnTo>
                <a:pt x="0" y="79771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ACB4C6-D87E-407C-90A4-9E9517F6A8A7}">
      <dsp:nvSpPr>
        <dsp:cNvPr id="0" name=""/>
        <dsp:cNvSpPr/>
      </dsp:nvSpPr>
      <dsp:spPr>
        <a:xfrm>
          <a:off x="1522335" y="771003"/>
          <a:ext cx="3606285" cy="364847"/>
        </a:xfrm>
        <a:custGeom>
          <a:avLst/>
          <a:gdLst/>
          <a:ahLst/>
          <a:cxnLst/>
          <a:rect l="0" t="0" r="0" b="0"/>
          <a:pathLst>
            <a:path>
              <a:moveTo>
                <a:pt x="3606285" y="0"/>
              </a:moveTo>
              <a:lnTo>
                <a:pt x="3606285" y="300762"/>
              </a:lnTo>
              <a:lnTo>
                <a:pt x="0" y="300762"/>
              </a:lnTo>
              <a:lnTo>
                <a:pt x="0" y="36484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6DDE2-43E8-463E-8584-C2EB501A25D0}">
      <dsp:nvSpPr>
        <dsp:cNvPr id="0" name=""/>
        <dsp:cNvSpPr/>
      </dsp:nvSpPr>
      <dsp:spPr>
        <a:xfrm>
          <a:off x="2682507" y="-69407"/>
          <a:ext cx="4892227" cy="8404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8024B9-DD3E-41BB-A351-B7695C8188FA}">
      <dsp:nvSpPr>
        <dsp:cNvPr id="0" name=""/>
        <dsp:cNvSpPr/>
      </dsp:nvSpPr>
      <dsp:spPr>
        <a:xfrm>
          <a:off x="2759371" y="3613"/>
          <a:ext cx="4892227" cy="84041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/>
            <a:t>Виды рецептурных бланков</a:t>
          </a:r>
        </a:p>
      </dsp:txBody>
      <dsp:txXfrm>
        <a:off x="2783986" y="28228"/>
        <a:ext cx="4842997" cy="791180"/>
      </dsp:txXfrm>
    </dsp:sp>
    <dsp:sp modelId="{2DA851B2-492D-4268-90D2-88EECFCC522D}">
      <dsp:nvSpPr>
        <dsp:cNvPr id="0" name=""/>
        <dsp:cNvSpPr/>
      </dsp:nvSpPr>
      <dsp:spPr>
        <a:xfrm>
          <a:off x="373471" y="1135851"/>
          <a:ext cx="2297728" cy="102304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068B5-81D7-47FC-8900-01D7EF3C3C59}">
      <dsp:nvSpPr>
        <dsp:cNvPr id="0" name=""/>
        <dsp:cNvSpPr/>
      </dsp:nvSpPr>
      <dsp:spPr>
        <a:xfrm>
          <a:off x="450335" y="1208871"/>
          <a:ext cx="2297728" cy="10230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Рецепт на бумажном носителе</a:t>
          </a:r>
        </a:p>
      </dsp:txBody>
      <dsp:txXfrm>
        <a:off x="480299" y="1238835"/>
        <a:ext cx="2237800" cy="963116"/>
      </dsp:txXfrm>
    </dsp:sp>
    <dsp:sp modelId="{CFEAB8F4-F6A0-4625-9E50-0706AFA51174}">
      <dsp:nvSpPr>
        <dsp:cNvPr id="0" name=""/>
        <dsp:cNvSpPr/>
      </dsp:nvSpPr>
      <dsp:spPr>
        <a:xfrm>
          <a:off x="-76863" y="2956615"/>
          <a:ext cx="2871789" cy="262273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5058BC-832B-4416-9C1E-C6EC6BB01097}">
      <dsp:nvSpPr>
        <dsp:cNvPr id="0" name=""/>
        <dsp:cNvSpPr/>
      </dsp:nvSpPr>
      <dsp:spPr>
        <a:xfrm>
          <a:off x="0" y="3029636"/>
          <a:ext cx="2871789" cy="26227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На  рецептурном бланке. Оформленном на бумажном носителе за подписью медицинского работника </a:t>
          </a:r>
        </a:p>
      </dsp:txBody>
      <dsp:txXfrm>
        <a:off x="76817" y="3106453"/>
        <a:ext cx="2718155" cy="2469097"/>
      </dsp:txXfrm>
    </dsp:sp>
    <dsp:sp modelId="{315A6B99-A418-4A64-A021-7A45258EBF99}">
      <dsp:nvSpPr>
        <dsp:cNvPr id="0" name=""/>
        <dsp:cNvSpPr/>
      </dsp:nvSpPr>
      <dsp:spPr>
        <a:xfrm>
          <a:off x="3743880" y="1105062"/>
          <a:ext cx="3053754" cy="13562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CD209-8931-4066-9D3A-7E369E8AC072}">
      <dsp:nvSpPr>
        <dsp:cNvPr id="0" name=""/>
        <dsp:cNvSpPr/>
      </dsp:nvSpPr>
      <dsp:spPr>
        <a:xfrm>
          <a:off x="3820744" y="1178083"/>
          <a:ext cx="3053754" cy="13562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Рецепт в форме электронного документа</a:t>
          </a:r>
        </a:p>
      </dsp:txBody>
      <dsp:txXfrm>
        <a:off x="3860468" y="1217807"/>
        <a:ext cx="2974306" cy="1276822"/>
      </dsp:txXfrm>
    </dsp:sp>
    <dsp:sp modelId="{CE9467CF-CBA9-48E2-A3D1-A5A9C74F3223}">
      <dsp:nvSpPr>
        <dsp:cNvPr id="0" name=""/>
        <dsp:cNvSpPr/>
      </dsp:nvSpPr>
      <dsp:spPr>
        <a:xfrm>
          <a:off x="7574736" y="1325278"/>
          <a:ext cx="3594977" cy="173740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4E3A67-F9ED-428D-8E0F-7C0309AE5B83}">
      <dsp:nvSpPr>
        <dsp:cNvPr id="0" name=""/>
        <dsp:cNvSpPr/>
      </dsp:nvSpPr>
      <dsp:spPr>
        <a:xfrm>
          <a:off x="7651599" y="1398299"/>
          <a:ext cx="3594977" cy="1737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На рецептурном бланке в форме электронного документа с использованием усиленной квалификационной электронной подписи медицинского работника</a:t>
          </a:r>
        </a:p>
      </dsp:txBody>
      <dsp:txXfrm>
        <a:off x="7702486" y="1449186"/>
        <a:ext cx="3493203" cy="1635626"/>
      </dsp:txXfrm>
    </dsp:sp>
    <dsp:sp modelId="{CD5D0BB4-9C8B-4FE9-8DA6-0C071A522595}">
      <dsp:nvSpPr>
        <dsp:cNvPr id="0" name=""/>
        <dsp:cNvSpPr/>
      </dsp:nvSpPr>
      <dsp:spPr>
        <a:xfrm>
          <a:off x="7064520" y="3594157"/>
          <a:ext cx="4140697" cy="121449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9143E3-C380-45FF-81E2-619B53FD7D49}">
      <dsp:nvSpPr>
        <dsp:cNvPr id="0" name=""/>
        <dsp:cNvSpPr/>
      </dsp:nvSpPr>
      <dsp:spPr>
        <a:xfrm>
          <a:off x="7141384" y="3667178"/>
          <a:ext cx="4140697" cy="121449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Формируется с использованием государственной информационной системы субъекта РФ, медицинской информационной системы МО</a:t>
          </a:r>
        </a:p>
      </dsp:txBody>
      <dsp:txXfrm>
        <a:off x="7176955" y="3702749"/>
        <a:ext cx="4069555" cy="1143352"/>
      </dsp:txXfrm>
    </dsp:sp>
    <dsp:sp modelId="{A99650F1-04D5-4DCA-9EDE-C14156A2108F}">
      <dsp:nvSpPr>
        <dsp:cNvPr id="0" name=""/>
        <dsp:cNvSpPr/>
      </dsp:nvSpPr>
      <dsp:spPr>
        <a:xfrm>
          <a:off x="7091010" y="4762311"/>
          <a:ext cx="4146439" cy="117843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36519-743E-4D4B-B5E5-7356A47B75BC}">
      <dsp:nvSpPr>
        <dsp:cNvPr id="0" name=""/>
        <dsp:cNvSpPr/>
      </dsp:nvSpPr>
      <dsp:spPr>
        <a:xfrm>
          <a:off x="7167874" y="4835331"/>
          <a:ext cx="4146439" cy="11784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Оформляется с согласия пациента или его законного представителя</a:t>
          </a:r>
        </a:p>
      </dsp:txBody>
      <dsp:txXfrm>
        <a:off x="7202389" y="4869846"/>
        <a:ext cx="4077409" cy="1109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9E8CE-DEE3-46AA-BFCE-F36DD7045B37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6DBFE-8943-4F8F-8349-43F7C44A3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633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" indent="-6350" algn="just">
              <a:lnSpc>
                <a:spcPct val="98000"/>
              </a:lnSpc>
              <a:spcAft>
                <a:spcPts val="15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 За исключением случаев оформления рецепта, при которых бланк является дополнительным к № 107/</a:t>
            </a:r>
            <a:r>
              <a:rPr lang="ru-RU" sz="18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уНП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№ 148-1/у-88 и № 107–1/у на комбинированные лекарственные препараты (тогда он действителен в течение 15 дней со дня оформления).</a:t>
            </a:r>
          </a:p>
          <a:p>
            <a:pPr marL="1270" indent="-6350" algn="just">
              <a:lnSpc>
                <a:spcPct val="98000"/>
              </a:lnSpc>
              <a:spcAft>
                <a:spcPts val="15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** Для лечения хронических заболеваний указанным категориям граждан ЛП с оформлением рецептов могут назначаться на курс лечения до 180 дней (кроме указанных выше исключений, когда бланк действителен 15 дней).</a:t>
            </a:r>
          </a:p>
          <a:p>
            <a:pPr marL="1270" indent="-6350" algn="just">
              <a:lnSpc>
                <a:spcPct val="98000"/>
              </a:lnSpc>
              <a:spcAft>
                <a:spcPts val="15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*** Проставляется отметка "</a:t>
            </a:r>
            <a: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 специальному назначению", 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обозначается срок действия рецепта и периодичность отпуска ЛП из аптечной организации (еженедельно, ежемесячно и иные периоды). Дополнительно заверяется </a:t>
            </a:r>
            <a: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подписью 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медицинского работника, а также </a:t>
            </a:r>
            <a: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печатью МО "Для рецептов" 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(для рецепта на бумажном носителе) или усиленной квалифицированной </a:t>
            </a:r>
            <a: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электронной подписью 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медицинского работника и уполномоченного лица МО (для рецепта в форме электронного документа).</a:t>
            </a:r>
          </a:p>
          <a:p>
            <a:pPr marL="752475" indent="-6350">
              <a:lnSpc>
                <a:spcPct val="107000"/>
              </a:lnSpc>
              <a:spcAft>
                <a:spcPts val="15"/>
              </a:spcAft>
            </a:pPr>
            <a:r>
              <a:rPr lang="ru-RU" sz="1800" b="1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ru-R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6DBFE-8943-4F8F-8349-43F7C44A3A1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20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5CE6B3-0B33-4528-9F31-C202B451C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E37D7B1-4AE6-411D-930C-FCF96DA8B2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9214E7-FED0-4FFE-8C50-F548E52EE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84E73F6-E3BD-4218-99CB-7A5ED725E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DCDA771-B25B-4331-8BE8-630D20AC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92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4B39A80-5BF2-4392-95DA-847A26901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828F615-5090-485C-B3FA-99013CB3F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8D3862-0982-4DA8-857A-AEAAA487C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D7AFF0C-E6F9-4FB3-B749-B8DB8906B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E88F45-449E-4060-BE71-DB9916E68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8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DB8F20-3D38-40B5-87A4-C8441DB61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B8521F-698E-484E-9342-4D62B4942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D2BA0FF-6BB3-4A85-AA46-CF558C8C2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67DCA2-CE8E-4688-AABB-F8659281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CA36C63-56E2-4149-8EAE-0B7B20A1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3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A8F1E0-AC0B-4211-8A69-32B652E8C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43ABECE-601A-4160-895F-EB7850292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16DF9F9-3EC8-4896-9079-1F7DC2C2C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145F004-7D61-4785-A9B1-2C794F35B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701A207-7998-4CC9-992C-493F3223E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6DD32DD-0742-4731-AD15-89BA4DBC3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16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FFB2E7-182C-4BA7-9A9C-A4A9FC297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C1909C9-C0D3-4CA6-8A1F-AC316DE6E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FFB3900-EF88-44F1-997C-CBD86D84F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13DA248-71A0-439A-B5C6-97EED9670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C77B865-E444-4D1A-B6F4-FC8E9427E8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12FAAD4-DC56-48A9-9AE9-E85E5447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54C90EC-550B-4F4E-A890-D8DFE4989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9912176-C5E0-4D93-BD87-93D71A88E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64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27E890-0AA8-4B54-89A4-D25ADB742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EE0FE07C-C809-4930-9F37-BD2A6C9D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7061D6E-5273-4B09-9FDB-D5F964666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00CAC64-FBBB-4336-AF6E-EED086808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16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1AAD391-0F71-44A9-B66D-0907A9826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43F3B03-1580-431E-B9F6-E1AB6735D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5FB7D7E-5C19-4C35-8C98-A233C0833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775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6A2DC6-BF05-417B-824D-1E46EB7C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8C3DA5-0BE4-4CCF-B880-AC78740BD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84FDF0E-53C2-4BFF-9017-E1E565770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62C10F5-B781-48CC-87A1-96FFE3956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1E45822-5404-4F6D-8B35-4F168442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2BD6243-E4C4-449A-BE18-F625A624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4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9DB4A4-C7DA-4D3A-A076-00EFACC83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41D3F11-734F-44F7-99CB-57E07E6874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3556FC4-301E-4FEC-A4FC-699AE918B1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872E171-731C-4A0E-811A-06479E4E5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DDFCD93-7F14-4FAF-9702-721061E25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A4DEE32-8516-43E7-A66D-7741F2B31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528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67659E-D49E-413A-8B7A-FD6BB168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A78CCCB-D69F-4262-8A8D-A96D9057E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CAD451-DB96-48E7-8E98-5407CFF47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68BA4BD-2C43-42F3-8ED3-BFB69C0C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A41897-F711-462C-8F18-354730D89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08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2208CC8-D3F5-429D-AC8C-8C8AF4C86A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E46AC2F-DAF2-41C6-983F-0A61FC1B4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CF7DB5-8B8D-4AF2-9977-9F7271ADC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DB25B6F-CEB5-4451-A484-5D24EB5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C9D56F5-5A47-4E87-9917-96288994F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04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139F90-EA83-42D2-9E14-9707A048B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CF18B28-C5A5-4BEF-8884-3AEE08762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E513E65-2533-4693-A6B1-6988BB136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26DFF-FA36-440D-BB75-CC4405B184C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E493334-E2B3-4283-AF7A-D43738F68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BE4F98-35CF-40BE-A9A9-EE563E972D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00A78-0E9F-45BD-9A29-16F8880007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43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C3AC8F2-A1BF-402E-A213-E7FB4F233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7" y="3810000"/>
            <a:ext cx="3975618" cy="304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77C280-4612-42C3-9FC2-752D8B24BF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261" y="974036"/>
            <a:ext cx="11251096" cy="4750904"/>
          </a:xfrm>
        </p:spPr>
        <p:txBody>
          <a:bodyPr>
            <a:normAutofit fontScale="90000"/>
          </a:bodyPr>
          <a:lstStyle/>
          <a:p>
            <a:pPr marL="830580" marR="904875">
              <a:lnSpc>
                <a:spcPct val="90000"/>
              </a:lnSpc>
              <a:spcAft>
                <a:spcPts val="535"/>
              </a:spcAft>
            </a:pPr>
            <a:r>
              <a:rPr lang="ru-RU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Законодательное регулирование порядка назначения, оформления и отпуска лекарственных препаратов в РФ.</a:t>
            </a:r>
            <a:br>
              <a:rPr lang="ru-RU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36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Порядок  назначения лекарственных препаратов для медицинского применения  и оформления рецептурных бланков на лекарственные препараты, их учета и хранения. Фармацевтическая экспертиза рецептов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EFE551-E294-41EF-9F02-C6A8E14CCCD4}"/>
              </a:ext>
            </a:extLst>
          </p:cNvPr>
          <p:cNvSpPr txBox="1"/>
          <p:nvPr/>
        </p:nvSpPr>
        <p:spPr>
          <a:xfrm>
            <a:off x="745435" y="199033"/>
            <a:ext cx="102273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Государственное автономное профессиональное образовательное учреждение Мурманской области «Мурманский медицинский колледж»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BF1041F-7620-40D9-99FD-8CC45FF87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007" y="5000711"/>
            <a:ext cx="9144793" cy="16582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C35C84A-3500-46B9-B0F3-717C1EC69933}"/>
              </a:ext>
            </a:extLst>
          </p:cNvPr>
          <p:cNvSpPr txBox="1"/>
          <p:nvPr/>
        </p:nvSpPr>
        <p:spPr>
          <a:xfrm>
            <a:off x="5859117" y="535560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Преподаватель: Клепцова Виктория Александровна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4543B53-6993-4325-9F1A-33B37E22F55E}"/>
              </a:ext>
            </a:extLst>
          </p:cNvPr>
          <p:cNvSpPr txBox="1"/>
          <p:nvPr/>
        </p:nvSpPr>
        <p:spPr>
          <a:xfrm>
            <a:off x="4051024" y="830929"/>
            <a:ext cx="6097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отпуск лекарственных препаратов</a:t>
            </a:r>
          </a:p>
        </p:txBody>
      </p:sp>
    </p:spTree>
    <p:extLst>
      <p:ext uri="{BB962C8B-B14F-4D97-AF65-F5344CB8AC3E}">
        <p14:creationId xmlns:p14="http://schemas.microsoft.com/office/powerpoint/2010/main" val="2046483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E9E25-08B3-43C9-994A-D221DCDBA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План лекции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FFABCB9-443D-4FE8-906A-83A82F111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1)Законодательное регулирование порядка назначения, оформления и отпуска лекарственных препаратов в РФ</a:t>
            </a:r>
          </a:p>
          <a:p>
            <a:pPr marL="0" indent="0">
              <a:buNone/>
            </a:pPr>
            <a:r>
              <a:rPr lang="ru-RU" dirty="0"/>
              <a:t>2)Порядок назначения лекарственных препаратов для медицинского применения</a:t>
            </a:r>
          </a:p>
          <a:p>
            <a:pPr marL="0" indent="0">
              <a:buNone/>
            </a:pPr>
            <a:r>
              <a:rPr lang="ru-RU" dirty="0"/>
              <a:t>3)Порядок оформления рецептурных бланков на лекарственные препараты</a:t>
            </a:r>
          </a:p>
          <a:p>
            <a:pPr marL="0" indent="0">
              <a:buNone/>
            </a:pPr>
            <a:r>
              <a:rPr lang="ru-RU" dirty="0"/>
              <a:t>4)Учет и хранение рецептурных бланков</a:t>
            </a:r>
          </a:p>
        </p:txBody>
      </p:sp>
    </p:spTree>
    <p:extLst>
      <p:ext uri="{BB962C8B-B14F-4D97-AF65-F5344CB8AC3E}">
        <p14:creationId xmlns:p14="http://schemas.microsoft.com/office/powerpoint/2010/main" val="3701946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E214D8E-A436-4DFD-9EA9-6776C5F71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890" y="173421"/>
            <a:ext cx="11887199" cy="6526924"/>
          </a:xfrm>
        </p:spPr>
        <p:txBody>
          <a:bodyPr>
            <a:normAutofit/>
          </a:bodyPr>
          <a:lstStyle/>
          <a:p>
            <a:pPr marL="454025" indent="0" algn="ctr">
              <a:lnSpc>
                <a:spcPct val="107000"/>
              </a:lnSpc>
              <a:spcAft>
                <a:spcPts val="1555"/>
              </a:spcAft>
              <a:buNone/>
            </a:pPr>
            <a:r>
              <a:rPr lang="ru-RU" sz="3600" b="1" kern="0" dirty="0">
                <a:solidFill>
                  <a:srgbClr val="04202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З</a:t>
            </a:r>
            <a:r>
              <a:rPr lang="ru-RU" sz="36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аконодательное регулирование порядка назначения, оформления и отпуска лекарственных препаратов в РФ</a:t>
            </a:r>
          </a:p>
          <a:p>
            <a:pPr marL="250190" marR="187325" indent="-6350" algn="just">
              <a:lnSpc>
                <a:spcPct val="103000"/>
              </a:lnSpc>
              <a:spcAft>
                <a:spcPts val="615"/>
              </a:spcAft>
            </a:pPr>
            <a:r>
              <a:rPr lang="ru-RU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Федеральный закон РФ от 21.11.2011 №323-ФЗ 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основах охраны здоровья граждан в Российской Федерации», ст. 73</a:t>
            </a:r>
          </a:p>
          <a:p>
            <a:pPr marL="250190" marR="187325" indent="-6350" algn="just">
              <a:lnSpc>
                <a:spcPct val="103000"/>
              </a:lnSpc>
              <a:spcAft>
                <a:spcPts val="580"/>
              </a:spcAft>
            </a:pPr>
            <a:r>
              <a:rPr lang="ru-RU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Федеральный закон РФ от 12.04.2010 №61-ФЗ 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обращении лекарственных средств»</a:t>
            </a:r>
          </a:p>
          <a:p>
            <a:pPr marL="250190" marR="187325" indent="-6350" algn="just">
              <a:lnSpc>
                <a:spcPct val="103000"/>
              </a:lnSpc>
              <a:spcAft>
                <a:spcPts val="640"/>
              </a:spcAft>
            </a:pPr>
            <a:r>
              <a:rPr lang="ru-RU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Федеральный закон РФ от 8.01.1998 г. №3-ФЗ 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 наркотических средствах и психотропных веществах»</a:t>
            </a:r>
          </a:p>
          <a:p>
            <a:pPr marL="250190" marR="306070" indent="-6350" algn="just">
              <a:lnSpc>
                <a:spcPct val="103000"/>
              </a:lnSpc>
              <a:spcAft>
                <a:spcPts val="600"/>
              </a:spcAft>
            </a:pPr>
            <a:r>
              <a:rPr lang="ru-RU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Постановление Правительства РФ от 30.06.1998 г. №681 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утверждении перечня наркотических средств, психотропных веществ и их прекурсоров, подлежащих контролю в Российской Федерации»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205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429B1C-4B72-4E0A-B105-874A7C26B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9001"/>
            <a:ext cx="12192000" cy="99070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Законодательное регулирование порядка назначения, оформления и отпуска лекарственных препаратов в РФ</a:t>
            </a:r>
            <a:r>
              <a:rPr lang="ru-RU" sz="44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44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92B835-A7E5-4A39-9951-EDCE4CDFA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59" y="914400"/>
            <a:ext cx="11902965" cy="5704599"/>
          </a:xfrm>
        </p:spPr>
        <p:txBody>
          <a:bodyPr>
            <a:normAutofit fontScale="92500" lnSpcReduction="10000"/>
          </a:bodyPr>
          <a:lstStyle/>
          <a:p>
            <a:pPr marL="259715" marR="318770" indent="-6350" algn="just">
              <a:lnSpc>
                <a:spcPct val="98000"/>
              </a:lnSpc>
              <a:spcAft>
                <a:spcPts val="15"/>
              </a:spcAft>
            </a:pP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Постановление Правительства РФ от 29.12.2007 г. №964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утверждении списков сильнодействующих и ядовитых веществ для целей статьи 234 и других статей Уголовного кодекса Российской Федерации, а также крупного размера сильнодействующих веществ для целей статьи 234 Уголовного кодекса Российской Федерации»</a:t>
            </a:r>
          </a:p>
          <a:p>
            <a:pPr marL="259715" marR="318770" indent="-6350" algn="just">
              <a:lnSpc>
                <a:spcPct val="98000"/>
              </a:lnSpc>
              <a:spcAft>
                <a:spcPts val="15"/>
              </a:spcAft>
            </a:pPr>
            <a:endParaRPr lang="ru-RU" sz="3000" u="sng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59715" marR="318770" indent="-6350" algn="just">
              <a:lnSpc>
                <a:spcPct val="98000"/>
              </a:lnSpc>
              <a:spcAft>
                <a:spcPts val="15"/>
              </a:spcAft>
            </a:pP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Приказ МЗ РФ от 24.11.2021 г. №1094н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утверждении Порядка назначения лекарственных препаратов, форм рецептурных бланков на лекарственные препараты, Порядка оформления указанных бланков, их учета и хранения, форм бланков рецептов, содержащих назначение наркотических средств или психотропных веществ, Порядка их изготовления, распределения, регистрации, учета и хранения, а также Правил оформления бланков рецептов, в том числе в форме электронных документов» (действует с 01.03.2022 г.)</a:t>
            </a:r>
          </a:p>
          <a:p>
            <a:pPr marL="797560" marR="631825" indent="-6350" algn="ctr">
              <a:lnSpc>
                <a:spcPct val="107000"/>
              </a:lnSpc>
              <a:spcAft>
                <a:spcPts val="15"/>
              </a:spcAft>
            </a:pPr>
            <a:endParaRPr lang="ru-RU" sz="2800" b="1" kern="0" dirty="0">
              <a:solidFill>
                <a:srgbClr val="04202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44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4F3565-8170-4781-AB54-9EB80481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10" y="365125"/>
            <a:ext cx="11571890" cy="9434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Законодательное регулирование порядка назначения, оформления и отпуска лекарственных препаратов в РФ</a:t>
            </a:r>
            <a:r>
              <a:rPr lang="ru-RU" sz="44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44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FC4DD3-1A22-412B-89CA-5FF919F4E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55" y="1024758"/>
            <a:ext cx="11887199" cy="5691351"/>
          </a:xfrm>
        </p:spPr>
        <p:txBody>
          <a:bodyPr>
            <a:normAutofit fontScale="92500" lnSpcReduction="10000"/>
          </a:bodyPr>
          <a:lstStyle/>
          <a:p>
            <a:pPr marL="259715" marR="316865" indent="-6350" algn="just">
              <a:lnSpc>
                <a:spcPct val="98000"/>
              </a:lnSpc>
              <a:spcAft>
                <a:spcPts val="15"/>
              </a:spcAft>
            </a:pPr>
            <a:r>
              <a:rPr lang="ru-RU" sz="28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Приказ Министерства здравоохранения РФ от 24.11.2021 г. №1093н </a:t>
            </a: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утверждении Правил отпуска лекарственных препаратов для медицинского применения аптечными организациями, индивидуальными предпринимателями, имеющими лицензию на осуществление фармацевтической деятельности, медицинскими организациями, имеющими лицензию на осуществление фармацевтической деятельности, и их обособленными подразделениями (амбулаториями, фельдшерскими и фельдшерско-акушерскими пунктами, центрами (отделениями) общей врачебной (семейной) практики), расположенными в сельских поселениях, в которых отсутствуют аптечные организации, а также Правил отпуска наркотических средств и психотропных веществ, зарегистрированных в качестве лекарственных препаратов для медицинского применения, лекарственных препаратов для медицинского применения, содержащих наркотические средства и психотропные вещества в том числе Порядка отпуска аптечными организациями иммунобиологических лекарственных препаратов» (действует с 01.03.2022 г.)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040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FCCF22-CEBD-4C48-B850-B1D11867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24" y="18255"/>
            <a:ext cx="11634952" cy="1325563"/>
          </a:xfrm>
        </p:spPr>
        <p:txBody>
          <a:bodyPr>
            <a:normAutofit/>
          </a:bodyPr>
          <a:lstStyle/>
          <a:p>
            <a:r>
              <a:rPr lang="ru-RU" sz="32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Законодательное регулирование порядка назначения, оформления и отпуска лекарственных препаратов в РФ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9912AA-06C1-4159-A698-C907FC91D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3818"/>
            <a:ext cx="11913476" cy="5309230"/>
          </a:xfrm>
        </p:spPr>
        <p:txBody>
          <a:bodyPr>
            <a:normAutofit lnSpcReduction="10000"/>
          </a:bodyPr>
          <a:lstStyle/>
          <a:p>
            <a:pPr marL="250190" marR="187325" indent="-6350" algn="just">
              <a:lnSpc>
                <a:spcPct val="103000"/>
              </a:lnSpc>
              <a:spcAft>
                <a:spcPts val="630"/>
              </a:spcAft>
            </a:pPr>
            <a:r>
              <a:rPr lang="ru-RU" sz="28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Приказ МЗСР РФ от 12.02.2007 №110 </a:t>
            </a: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 порядке назначения и выписывания лекарственных препаратов, изделий медицинского назначения и специализированных продуктов лечебного питания»</a:t>
            </a:r>
          </a:p>
          <a:p>
            <a:pPr marL="250190" marR="187325" indent="-6350" algn="just">
              <a:lnSpc>
                <a:spcPct val="103000"/>
              </a:lnSpc>
              <a:spcAft>
                <a:spcPts val="600"/>
              </a:spcAft>
            </a:pPr>
            <a:r>
              <a:rPr lang="ru-RU" sz="28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Приказ МЗСР РФ от 22.04.2014 №183н </a:t>
            </a: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утверждении перечня лекарственных средств для медицинского применения, подлежащих предметно-количественному учету»</a:t>
            </a:r>
          </a:p>
          <a:p>
            <a:pPr marL="250190" marR="187325" indent="-6350" algn="just">
              <a:lnSpc>
                <a:spcPct val="103000"/>
              </a:lnSpc>
              <a:spcAft>
                <a:spcPts val="120"/>
              </a:spcAft>
            </a:pPr>
            <a:r>
              <a:rPr lang="ru-RU" sz="28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Приказ МЗ РФ от 26.11.2021 г. №1102н </a:t>
            </a: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«Об утверждении предельно допустимого количества наркотических средств, психотропных веществ и их прекурсоров, содержащихся в препаратах, в отношении которых могут исключаться некоторые меры контроля» </a:t>
            </a:r>
          </a:p>
          <a:p>
            <a:pPr marL="243840" marR="187325" indent="0" algn="just">
              <a:lnSpc>
                <a:spcPct val="103000"/>
              </a:lnSpc>
              <a:spcAft>
                <a:spcPts val="120"/>
              </a:spcAft>
              <a:buNone/>
            </a:pP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(действует с 01.03.2022 г.)</a:t>
            </a:r>
          </a:p>
          <a:p>
            <a:pPr marL="797560" marR="631825" indent="-6350" algn="ctr">
              <a:lnSpc>
                <a:spcPct val="107000"/>
              </a:lnSpc>
              <a:spcAft>
                <a:spcPts val="15"/>
              </a:spcAft>
            </a:pPr>
            <a:endParaRPr lang="ru-RU" sz="2800" b="1" kern="0" dirty="0">
              <a:solidFill>
                <a:srgbClr val="04202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166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758476-E1BC-4833-B4EF-1B722934A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24" y="286426"/>
            <a:ext cx="10922875" cy="302433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Порядок назначения лекарственных препаратов для медицинского применения</a:t>
            </a:r>
            <a:r>
              <a:rPr lang="ru-RU" sz="36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36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36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36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3600" b="1" kern="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Назначение  ЛП осуществляется медицинским работником:</a:t>
            </a:r>
            <a: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5" name="Блок-схема: процесс 4">
            <a:extLst>
              <a:ext uri="{FF2B5EF4-FFF2-40B4-BE49-F238E27FC236}">
                <a16:creationId xmlns:a16="http://schemas.microsoft.com/office/drawing/2014/main" xmlns="" id="{E288B60E-BCC4-4458-9FF1-6CB3AABAB436}"/>
              </a:ext>
            </a:extLst>
          </p:cNvPr>
          <p:cNvSpPr/>
          <p:nvPr/>
        </p:nvSpPr>
        <p:spPr>
          <a:xfrm>
            <a:off x="321879" y="3704897"/>
            <a:ext cx="2664372" cy="82769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Лечащим врачом</a:t>
            </a:r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:a16="http://schemas.microsoft.com/office/drawing/2014/main" xmlns="" id="{9572619F-57C9-46AF-9821-71C79B19ECF1}"/>
              </a:ext>
            </a:extLst>
          </p:cNvPr>
          <p:cNvSpPr/>
          <p:nvPr/>
        </p:nvSpPr>
        <p:spPr>
          <a:xfrm>
            <a:off x="3760075" y="3842179"/>
            <a:ext cx="4051738" cy="1912236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Фельдшером, акушеркой в случае возложения на них полномочий лечащего врача</a:t>
            </a:r>
          </a:p>
        </p:txBody>
      </p:sp>
      <p:sp>
        <p:nvSpPr>
          <p:cNvPr id="7" name="Блок-схема: процесс 6">
            <a:extLst>
              <a:ext uri="{FF2B5EF4-FFF2-40B4-BE49-F238E27FC236}">
                <a16:creationId xmlns:a16="http://schemas.microsoft.com/office/drawing/2014/main" xmlns="" id="{DD9D1349-8704-4DE6-A161-432A4D399790}"/>
              </a:ext>
            </a:extLst>
          </p:cNvPr>
          <p:cNvSpPr/>
          <p:nvPr/>
        </p:nvSpPr>
        <p:spPr>
          <a:xfrm>
            <a:off x="8339959" y="3429000"/>
            <a:ext cx="3852041" cy="2159876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Индивидуальным предпринимателем, осуществляющим медицинскую деятельность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89170383-7C1F-4233-BC7A-3E91F0C7831D}"/>
              </a:ext>
            </a:extLst>
          </p:cNvPr>
          <p:cNvCxnSpPr/>
          <p:nvPr/>
        </p:nvCxnSpPr>
        <p:spPr>
          <a:xfrm flipH="1">
            <a:off x="2396359" y="2446302"/>
            <a:ext cx="3279227" cy="56951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xmlns="" id="{347A7050-9856-4472-8DFA-7B3594E8615C}"/>
              </a:ext>
            </a:extLst>
          </p:cNvPr>
          <p:cNvCxnSpPr/>
          <p:nvPr/>
        </p:nvCxnSpPr>
        <p:spPr>
          <a:xfrm>
            <a:off x="6096000" y="2483069"/>
            <a:ext cx="0" cy="670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xmlns="" id="{2B27AFF4-3B2A-46FC-91D8-627E78B43A1F}"/>
              </a:ext>
            </a:extLst>
          </p:cNvPr>
          <p:cNvCxnSpPr/>
          <p:nvPr/>
        </p:nvCxnSpPr>
        <p:spPr>
          <a:xfrm>
            <a:off x="6479628" y="2446302"/>
            <a:ext cx="3168869" cy="7225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97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88EA18-FCD2-422E-BBF1-B653ED854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7" y="520262"/>
            <a:ext cx="11461531" cy="6085490"/>
          </a:xfrm>
        </p:spPr>
        <p:txBody>
          <a:bodyPr>
            <a:normAutofit fontScale="92500" lnSpcReduction="20000"/>
          </a:bodyPr>
          <a:lstStyle/>
          <a:p>
            <a:pPr marL="868045" indent="0" algn="just">
              <a:lnSpc>
                <a:spcPct val="105000"/>
              </a:lnSpc>
              <a:spcAft>
                <a:spcPts val="50"/>
              </a:spcAft>
              <a:buNone/>
            </a:pPr>
            <a:r>
              <a:rPr lang="ru-RU" sz="40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 медицинскую документацию пациента вносятся сведения о назначенном ЛП:</a:t>
            </a:r>
          </a:p>
          <a:p>
            <a:pPr marL="868045" indent="0" algn="just">
              <a:lnSpc>
                <a:spcPct val="105000"/>
              </a:lnSpc>
              <a:spcAft>
                <a:spcPts val="50"/>
              </a:spcAft>
              <a:buNone/>
            </a:pPr>
            <a:endParaRPr lang="ru-RU" sz="40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5000"/>
              </a:lnSpc>
              <a:spcAft>
                <a:spcPts val="5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✔"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наименование ЛП, </a:t>
            </a:r>
          </a:p>
          <a:p>
            <a:pPr marL="342900" lvl="0" indent="-342900" algn="just" fontAlgn="base">
              <a:lnSpc>
                <a:spcPct val="105000"/>
              </a:lnSpc>
              <a:spcAft>
                <a:spcPts val="5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✔"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дозировка, </a:t>
            </a:r>
          </a:p>
          <a:p>
            <a:pPr marL="342900" lvl="0" indent="-342900" algn="just" fontAlgn="base">
              <a:lnSpc>
                <a:spcPct val="105000"/>
              </a:lnSpc>
              <a:spcAft>
                <a:spcPts val="5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✔"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способ введения и применения, </a:t>
            </a:r>
          </a:p>
          <a:p>
            <a:pPr marL="342900" lvl="0" indent="-342900" algn="just" fontAlgn="base">
              <a:lnSpc>
                <a:spcPct val="94000"/>
              </a:lnSpc>
              <a:spcAft>
                <a:spcPts val="3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✔"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режим дозирования, </a:t>
            </a:r>
          </a:p>
          <a:p>
            <a:pPr marL="342900" lvl="0" indent="-342900" algn="just" fontAlgn="base">
              <a:lnSpc>
                <a:spcPct val="94000"/>
              </a:lnSpc>
              <a:spcAft>
                <a:spcPts val="3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✔"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 продолжительность лечения</a:t>
            </a:r>
          </a:p>
          <a:p>
            <a:pPr marL="342900" lvl="0" indent="-342900" algn="just" fontAlgn="base">
              <a:lnSpc>
                <a:spcPct val="94000"/>
              </a:lnSpc>
              <a:spcAft>
                <a:spcPts val="3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✔"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  обоснование назначения ЛП.</a:t>
            </a:r>
          </a:p>
          <a:p>
            <a:pPr marL="0" indent="0" algn="r">
              <a:lnSpc>
                <a:spcPct val="107000"/>
              </a:lnSpc>
              <a:spcAft>
                <a:spcPts val="175"/>
              </a:spcAft>
              <a:buNone/>
            </a:pPr>
            <a:endParaRPr lang="ru-RU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 algn="r">
              <a:lnSpc>
                <a:spcPct val="107000"/>
              </a:lnSpc>
              <a:spcAft>
                <a:spcPts val="175"/>
              </a:spcAft>
              <a:buNone/>
            </a:pPr>
            <a:r>
              <a:rPr lang="ru-RU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Приказ Министерства здравоохранения РФ от 24 ноября 2021 г. N 1094н "Об утверждении Порядка назначения лекарственных препаратов…»</a:t>
            </a:r>
            <a:endParaRPr lang="ru-RU" sz="2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46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4C5C5B-4775-42D7-87D3-344BA18D1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46841" y="315310"/>
            <a:ext cx="12375931" cy="6385035"/>
          </a:xfrm>
        </p:spPr>
        <p:txBody>
          <a:bodyPr>
            <a:normAutofit fontScale="92500" lnSpcReduction="20000"/>
          </a:bodyPr>
          <a:lstStyle/>
          <a:p>
            <a:pPr marL="794385" indent="0" algn="ctr">
              <a:lnSpc>
                <a:spcPct val="107000"/>
              </a:lnSpc>
              <a:spcAft>
                <a:spcPts val="350"/>
              </a:spcAft>
              <a:buNone/>
            </a:pPr>
            <a:r>
              <a:rPr lang="ru-RU" sz="4300" b="1" kern="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Рецепт на ЛП</a:t>
            </a:r>
          </a:p>
          <a:p>
            <a:pPr marL="1251585" indent="-457200">
              <a:lnSpc>
                <a:spcPct val="107000"/>
              </a:lnSpc>
              <a:spcAft>
                <a:spcPts val="35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медицинский документ установленной формы, содержащий </a:t>
            </a:r>
            <a:r>
              <a:rPr lang="ru-RU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назначение ЛП для медицинского применения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выданный медицинским работником в целях отпуска или его изготовления и отпуска </a:t>
            </a:r>
            <a:r>
              <a:rPr lang="ru-RU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на бумажном носителе 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или с согласия пациента или его законного представителя </a:t>
            </a:r>
            <a:r>
              <a:rPr lang="ru-RU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в форме электронного документа</a:t>
            </a: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подписанного с использованием усиленной квалифицированной электронной подписи медицинского работника;</a:t>
            </a:r>
          </a:p>
          <a:p>
            <a:pPr marL="1516380" marR="727075" indent="-457200" algn="just">
              <a:lnSpc>
                <a:spcPct val="103000"/>
              </a:lnSpc>
              <a:spcAft>
                <a:spcPts val="2735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либо документ установленной формы, содержащий назначение ЛП для ветеринарного применения, выданный специалистом в области ветеринарии в целях отпуска лекарственного препарата или его изготовления и отпуска на бумажном носителе.</a:t>
            </a:r>
          </a:p>
          <a:p>
            <a:pPr marL="744855" marR="367030" indent="0" algn="just">
              <a:lnSpc>
                <a:spcPct val="103000"/>
              </a:lnSpc>
              <a:spcAft>
                <a:spcPts val="1475"/>
              </a:spcAft>
              <a:buNone/>
            </a:pPr>
            <a:r>
              <a:rPr lang="ru-RU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Медицинский работник, оформивший рецепт с нарушением, или руководитель медицинской организации (МО) обеспечивают своевременное переоформление требуемого для пациента рецепта</a:t>
            </a:r>
            <a:r>
              <a:rPr lang="ru-RU" sz="18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70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 descr="по ">
            <a:extLst>
              <a:ext uri="{FF2B5EF4-FFF2-40B4-BE49-F238E27FC236}">
                <a16:creationId xmlns:a16="http://schemas.microsoft.com/office/drawing/2014/main" xmlns="" id="{281CA051-9F76-496F-8852-002A13D5D3C5}"/>
              </a:ext>
            </a:extLst>
          </p:cNvPr>
          <p:cNvSpPr/>
          <p:nvPr/>
        </p:nvSpPr>
        <p:spPr>
          <a:xfrm>
            <a:off x="475593" y="2433732"/>
            <a:ext cx="3166241" cy="2721591"/>
          </a:xfrm>
          <a:prstGeom prst="flowChartProcess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 международному непатентованному наименованию (МНН)</a:t>
            </a:r>
            <a:endParaRPr lang="ru-RU" sz="2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FBF244-D472-4F03-BFE3-CB202FF9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Порядок назначения ЛП</a:t>
            </a:r>
            <a: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4B119C-0493-4A66-AA37-87F5CBD16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422" y="1286582"/>
            <a:ext cx="8799786" cy="3539386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Назначение и выписывание ЛП осуществляется: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9A770B3-2B0B-4090-BCAC-AADDF34D8775}"/>
              </a:ext>
            </a:extLst>
          </p:cNvPr>
          <p:cNvSpPr/>
          <p:nvPr/>
        </p:nvSpPr>
        <p:spPr>
          <a:xfrm>
            <a:off x="4013639" y="2433731"/>
            <a:ext cx="3767958" cy="2721591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06045"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группировочному или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химическому наименованию (при </a:t>
            </a:r>
          </a:p>
          <a:p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отсутствии МНН)</a:t>
            </a:r>
            <a:endParaRPr lang="ru-RU" sz="2800" dirty="0"/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:a16="http://schemas.microsoft.com/office/drawing/2014/main" xmlns="" id="{7DECE12D-EB45-4BEC-968B-966661826CC0}"/>
              </a:ext>
            </a:extLst>
          </p:cNvPr>
          <p:cNvSpPr/>
          <p:nvPr/>
        </p:nvSpPr>
        <p:spPr>
          <a:xfrm>
            <a:off x="7948448" y="2433732"/>
            <a:ext cx="3922985" cy="2721590"/>
          </a:xfrm>
          <a:prstGeom prst="flowChartProcess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240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 торговому наименованию (при  отсутствии МНН, группировочного или химического наименования)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4946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72099A-6375-42DF-929B-93BB3C95A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80" y="570077"/>
            <a:ext cx="11776840" cy="1857813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rgbClr val="7030A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При наличии медицинских показаний </a:t>
            </a:r>
            <a:r>
              <a:rPr lang="ru-RU" sz="4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4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(индивидуальная непереносимость, по жизненным показаниям) </a:t>
            </a:r>
            <a:r>
              <a:rPr lang="ru-RU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 решению врачебной комиссии МО </a:t>
            </a:r>
            <a:r>
              <a:rPr lang="ru-RU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осуществляется назначение и оформление назначения ЛП</a:t>
            </a:r>
            <a:r>
              <a:rPr lang="ru-RU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:</a:t>
            </a:r>
            <a:br>
              <a:rPr lang="ru-RU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ABEB9B-FAF2-461C-B879-53F79531E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580" y="2427890"/>
            <a:ext cx="11776840" cy="4666593"/>
          </a:xfrm>
        </p:spPr>
        <p:txBody>
          <a:bodyPr>
            <a:normAutofit fontScale="32500" lnSpcReduction="20000"/>
          </a:bodyPr>
          <a:lstStyle/>
          <a:p>
            <a:pPr lvl="0" algn="just" fontAlgn="base">
              <a:lnSpc>
                <a:spcPct val="105000"/>
              </a:lnSpc>
              <a:spcAft>
                <a:spcPts val="530"/>
              </a:spcAft>
              <a:buClr>
                <a:srgbClr val="000000"/>
              </a:buClr>
              <a:buSzPts val="2400"/>
              <a:buFont typeface="Wingdings" panose="05000000000000000000" pitchFamily="2" charset="2"/>
              <a:buChar char="Ø"/>
            </a:pPr>
            <a:r>
              <a:rPr lang="ru-RU" sz="8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не входящих в стандарты медицинской помощи, </a:t>
            </a:r>
          </a:p>
          <a:p>
            <a:pPr lvl="0" algn="just" fontAlgn="base">
              <a:lnSpc>
                <a:spcPct val="105000"/>
              </a:lnSpc>
              <a:spcAft>
                <a:spcPts val="530"/>
              </a:spcAft>
              <a:buClr>
                <a:srgbClr val="000000"/>
              </a:buClr>
              <a:buSzPts val="2400"/>
              <a:buFont typeface="Wingdings" panose="05000000000000000000" pitchFamily="2" charset="2"/>
              <a:buChar char="Ø"/>
            </a:pPr>
            <a:r>
              <a:rPr lang="ru-RU" sz="8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не предусмотренных соответствующей клинической рекомендацией,</a:t>
            </a:r>
          </a:p>
          <a:p>
            <a:pPr lvl="0" algn="just" fontAlgn="base">
              <a:lnSpc>
                <a:spcPct val="105000"/>
              </a:lnSpc>
              <a:spcAft>
                <a:spcPts val="530"/>
              </a:spcAft>
              <a:buClr>
                <a:srgbClr val="000000"/>
              </a:buClr>
              <a:buSzPts val="2400"/>
              <a:buFont typeface="Wingdings" panose="05000000000000000000" pitchFamily="2" charset="2"/>
              <a:buChar char="Ø"/>
            </a:pPr>
            <a:r>
              <a:rPr lang="ru-RU" sz="86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 торговым наименованиям. </a:t>
            </a:r>
          </a:p>
          <a:p>
            <a:pPr marL="582295" indent="0" algn="just">
              <a:lnSpc>
                <a:spcPct val="105000"/>
              </a:lnSpc>
              <a:spcAft>
                <a:spcPts val="50"/>
              </a:spcAft>
              <a:buNone/>
            </a:pPr>
            <a:r>
              <a:rPr lang="ru-RU" sz="8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Решение	врачебной	комиссии	медицинской	организации	фиксируется	в медицинской документации пациента и в журнале врачебной комиссии.</a:t>
            </a:r>
          </a:p>
          <a:p>
            <a:pPr marL="306070" indent="0" algn="r">
              <a:lnSpc>
                <a:spcPct val="103000"/>
              </a:lnSpc>
              <a:spcAft>
                <a:spcPts val="60"/>
              </a:spcAft>
              <a:buNone/>
            </a:pPr>
            <a:endParaRPr lang="ru-RU" sz="59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06070" indent="0" algn="r">
              <a:lnSpc>
                <a:spcPct val="103000"/>
              </a:lnSpc>
              <a:spcAft>
                <a:spcPts val="60"/>
              </a:spcAft>
              <a:buNone/>
            </a:pPr>
            <a:r>
              <a:rPr lang="ru-RU" sz="4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Приказ Министерства здравоохранения РФ от 24 ноября 2021 г. N 1094н "Об утверждении Порядка назначения лекарственных препаратов…»</a:t>
            </a:r>
          </a:p>
          <a:p>
            <a:pPr marR="12101195">
              <a:lnSpc>
                <a:spcPct val="107000"/>
              </a:lnSpc>
              <a:spcAft>
                <a:spcPts val="800"/>
              </a:spcAft>
            </a:pPr>
            <a: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3032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1F8069-9E1A-446A-B580-0657B4AC7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408"/>
            <a:ext cx="10515600" cy="1325563"/>
          </a:xfrm>
        </p:spPr>
        <p:txBody>
          <a:bodyPr/>
          <a:lstStyle/>
          <a:p>
            <a:pPr algn="ctr"/>
            <a:r>
              <a:rPr lang="ru-RU" sz="40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Порядок назначения ЛП</a:t>
            </a:r>
            <a: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A60DA7-88E7-4FD3-967E-BF4986B53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61698"/>
            <a:ext cx="12192000" cy="5751894"/>
          </a:xfrm>
        </p:spPr>
        <p:txBody>
          <a:bodyPr>
            <a:normAutofit fontScale="25000" lnSpcReduction="20000"/>
          </a:bodyPr>
          <a:lstStyle/>
          <a:p>
            <a:pPr marL="365125" marR="1004570" indent="266700">
              <a:lnSpc>
                <a:spcPct val="105000"/>
              </a:lnSpc>
              <a:spcAft>
                <a:spcPts val="50"/>
              </a:spcAft>
              <a:buNone/>
            </a:pPr>
            <a:r>
              <a:rPr lang="ru-RU" sz="1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При выписке пациента из МО, в которой ему оказывалась медицинская помощь в стационарных условиях, при необходимости продолжения приема ЛП в амбулаторных условиях данному пациенту </a:t>
            </a:r>
            <a:r>
              <a:rPr lang="ru-RU" sz="112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по решению руководителя МО </a:t>
            </a:r>
            <a:r>
              <a:rPr lang="ru-RU" sz="1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назначаются:</a:t>
            </a:r>
          </a:p>
          <a:p>
            <a:pPr marL="531813" marR="502285" lvl="0" indent="-265113" fontAlgn="base">
              <a:lnSpc>
                <a:spcPct val="107000"/>
              </a:lnSpc>
              <a:spcAft>
                <a:spcPts val="15"/>
              </a:spcAft>
              <a:buClr>
                <a:srgbClr val="000000"/>
              </a:buClr>
              <a:buSzPts val="2400"/>
              <a:buFont typeface="Wingdings" panose="05000000000000000000" pitchFamily="2" charset="2"/>
              <a:buChar char="Ø"/>
            </a:pPr>
            <a:r>
              <a:rPr lang="ru-RU" sz="112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 оформлением рецепта</a:t>
            </a:r>
            <a:endParaRPr lang="ru-RU" sz="112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531813" marR="502285" lvl="0" indent="-265113" fontAlgn="base">
              <a:lnSpc>
                <a:spcPct val="105000"/>
              </a:lnSpc>
              <a:spcAft>
                <a:spcPts val="7655"/>
              </a:spcAft>
              <a:buClr>
                <a:srgbClr val="000000"/>
              </a:buClr>
              <a:buSzPts val="2400"/>
              <a:buFont typeface="Wingdings" panose="05000000000000000000" pitchFamily="2" charset="2"/>
              <a:buChar char="Ø"/>
            </a:pPr>
            <a:r>
              <a:rPr lang="ru-RU" sz="112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либо выдаются </a:t>
            </a:r>
            <a:r>
              <a:rPr lang="ru-RU" sz="112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одновременно с выпиской из истории болезни </a:t>
            </a:r>
            <a:r>
              <a:rPr lang="ru-RU" sz="112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ЛП</a:t>
            </a:r>
            <a:r>
              <a:rPr lang="ru-RU" sz="112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в том числе наркотические и психотропные лекарственные препараты, внесенные в списки II и III перечня наркотических средств, психотропных веществ и их прекурсоров, подлежащих контролю в РФ (списки II и III), сильнодействующие ЛП, </a:t>
            </a:r>
            <a:r>
              <a:rPr lang="ru-RU" sz="112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 срок приема пациентом </a:t>
            </a:r>
            <a:r>
              <a:rPr lang="ru-RU" sz="11200" b="1" u="none" strike="noStrike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до 5 дней</a:t>
            </a:r>
            <a:r>
              <a:rPr lang="ru-RU" sz="112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502285" lvl="0" indent="0" fontAlgn="base">
              <a:lnSpc>
                <a:spcPct val="105000"/>
              </a:lnSpc>
              <a:spcAft>
                <a:spcPts val="7655"/>
              </a:spcAft>
              <a:buClr>
                <a:srgbClr val="000000"/>
              </a:buClr>
              <a:buSzPts val="2400"/>
              <a:buNone/>
            </a:pPr>
            <a:r>
              <a:rPr lang="ru-RU" sz="5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Приказ Министерства здравоохранения РФ от 24 ноября 2021 г. N 1094н "Об утверждении Порядка назначения лекарственных препаратов…»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82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2640A4-A012-4C27-8326-7FEE66F92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47885"/>
            <a:ext cx="10515600" cy="532650"/>
          </a:xfrm>
        </p:spPr>
        <p:txBody>
          <a:bodyPr>
            <a:normAutofit fontScale="90000"/>
          </a:bodyPr>
          <a:lstStyle/>
          <a:p>
            <a:pPr algn="r"/>
            <a:r>
              <a:rPr lang="ru-RU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Порядок назначения ЛП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ADB7679A-9318-4880-9B7B-3DEA01B1F9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569647"/>
              </p:ext>
            </p:extLst>
          </p:nvPr>
        </p:nvGraphicFramePr>
        <p:xfrm>
          <a:off x="383350" y="596349"/>
          <a:ext cx="11553546" cy="6013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7AE7A48-E63B-4417-995E-B1AE6BB46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9287" y="5704366"/>
            <a:ext cx="472481" cy="3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7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26DDE2-43E8-463E-8584-C2EB501A2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>
                                            <p:graphicEl>
                                              <a:dgm id="{D426DDE2-43E8-463E-8584-C2EB501A25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>
                                            <p:graphicEl>
                                              <a:dgm id="{D426DDE2-43E8-463E-8584-C2EB501A2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>
                                            <p:graphicEl>
                                              <a:dgm id="{D426DDE2-43E8-463E-8584-C2EB501A25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8024B9-DD3E-41BB-A351-B7695C818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>
                                            <p:graphicEl>
                                              <a:dgm id="{6C8024B9-DD3E-41BB-A351-B7695C8188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>
                                            <p:graphicEl>
                                              <a:dgm id="{6C8024B9-DD3E-41BB-A351-B7695C818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graphicEl>
                                              <a:dgm id="{6C8024B9-DD3E-41BB-A351-B7695C818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ACB4C6-D87E-407C-90A4-9E9517F6A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">
                                            <p:graphicEl>
                                              <a:dgm id="{AEACB4C6-D87E-407C-90A4-9E9517F6A8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>
                                            <p:graphicEl>
                                              <a:dgm id="{AEACB4C6-D87E-407C-90A4-9E9517F6A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>
                                            <p:graphicEl>
                                              <a:dgm id="{AEACB4C6-D87E-407C-90A4-9E9517F6A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DA851B2-492D-4268-90D2-88EECFCC5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4">
                                            <p:graphicEl>
                                              <a:dgm id="{2DA851B2-492D-4268-90D2-88EECFCC52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graphicEl>
                                              <a:dgm id="{2DA851B2-492D-4268-90D2-88EECFCC5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graphicEl>
                                              <a:dgm id="{2DA851B2-492D-4268-90D2-88EECFCC52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6068B5-81D7-47FC-8900-01D7EF3C3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4">
                                            <p:graphicEl>
                                              <a:dgm id="{AF6068B5-81D7-47FC-8900-01D7EF3C3C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4">
                                            <p:graphicEl>
                                              <a:dgm id="{AF6068B5-81D7-47FC-8900-01D7EF3C3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">
                                            <p:graphicEl>
                                              <a:dgm id="{AF6068B5-81D7-47FC-8900-01D7EF3C3C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0F59C5-02F6-42D9-B1AB-89C64D0A1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4">
                                            <p:graphicEl>
                                              <a:dgm id="{F10F59C5-02F6-42D9-B1AB-89C64D0A13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4">
                                            <p:graphicEl>
                                              <a:dgm id="{F10F59C5-02F6-42D9-B1AB-89C64D0A1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4">
                                            <p:graphicEl>
                                              <a:dgm id="{F10F59C5-02F6-42D9-B1AB-89C64D0A1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5A6B99-A418-4A64-A021-7A45258EB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4">
                                            <p:graphicEl>
                                              <a:dgm id="{315A6B99-A418-4A64-A021-7A45258EBF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4">
                                            <p:graphicEl>
                                              <a:dgm id="{315A6B99-A418-4A64-A021-7A45258EB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4">
                                            <p:graphicEl>
                                              <a:dgm id="{315A6B99-A418-4A64-A021-7A45258EB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A3CD209-8931-4066-9D3A-7E369E8AC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4">
                                            <p:graphicEl>
                                              <a:dgm id="{0A3CD209-8931-4066-9D3A-7E369E8AC0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4">
                                            <p:graphicEl>
                                              <a:dgm id="{0A3CD209-8931-4066-9D3A-7E369E8AC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4">
                                            <p:graphicEl>
                                              <a:dgm id="{0A3CD209-8931-4066-9D3A-7E369E8AC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AEBC05-1E82-4C0B-8D5D-B5C211F85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4">
                                            <p:graphicEl>
                                              <a:dgm id="{F9AEBC05-1E82-4C0B-8D5D-B5C211F859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4">
                                            <p:graphicEl>
                                              <a:dgm id="{F9AEBC05-1E82-4C0B-8D5D-B5C211F85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4">
                                            <p:graphicEl>
                                              <a:dgm id="{F9AEBC05-1E82-4C0B-8D5D-B5C211F859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EAB8F4-F6A0-4625-9E50-0706AFA51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4">
                                            <p:graphicEl>
                                              <a:dgm id="{CFEAB8F4-F6A0-4625-9E50-0706AFA511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4">
                                            <p:graphicEl>
                                              <a:dgm id="{CFEAB8F4-F6A0-4625-9E50-0706AFA51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4">
                                            <p:graphicEl>
                                              <a:dgm id="{CFEAB8F4-F6A0-4625-9E50-0706AFA51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5058BC-832B-4416-9C1E-C6EC6BB01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4">
                                            <p:graphicEl>
                                              <a:dgm id="{6E5058BC-832B-4416-9C1E-C6EC6BB010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4">
                                            <p:graphicEl>
                                              <a:dgm id="{6E5058BC-832B-4416-9C1E-C6EC6BB01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4">
                                            <p:graphicEl>
                                              <a:dgm id="{6E5058BC-832B-4416-9C1E-C6EC6BB01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09A76BA-8676-4502-8D15-80AA86C68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4">
                                            <p:graphicEl>
                                              <a:dgm id="{209A76BA-8676-4502-8D15-80AA86C687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4">
                                            <p:graphicEl>
                                              <a:dgm id="{209A76BA-8676-4502-8D15-80AA86C68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4">
                                            <p:graphicEl>
                                              <a:dgm id="{209A76BA-8676-4502-8D15-80AA86C687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9467CF-CBA9-48E2-A3D1-A5A9C74F3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4">
                                            <p:graphicEl>
                                              <a:dgm id="{CE9467CF-CBA9-48E2-A3D1-A5A9C74F32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4">
                                            <p:graphicEl>
                                              <a:dgm id="{CE9467CF-CBA9-48E2-A3D1-A5A9C74F3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4">
                                            <p:graphicEl>
                                              <a:dgm id="{CE9467CF-CBA9-48E2-A3D1-A5A9C74F32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4E3A67-F9ED-428D-8E0F-7C0309AE5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0"/>
                                        <p:tgtEl>
                                          <p:spTgt spid="4">
                                            <p:graphicEl>
                                              <a:dgm id="{424E3A67-F9ED-428D-8E0F-7C0309AE5B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0" fill="hold"/>
                                        <p:tgtEl>
                                          <p:spTgt spid="4">
                                            <p:graphicEl>
                                              <a:dgm id="{424E3A67-F9ED-428D-8E0F-7C0309AE5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4">
                                            <p:graphicEl>
                                              <a:dgm id="{424E3A67-F9ED-428D-8E0F-7C0309AE5B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64A341-01C4-499A-9A84-25ED6FA68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4">
                                            <p:graphicEl>
                                              <a:dgm id="{CF64A341-01C4-499A-9A84-25ED6FA68B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4">
                                            <p:graphicEl>
                                              <a:dgm id="{CF64A341-01C4-499A-9A84-25ED6FA68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4">
                                            <p:graphicEl>
                                              <a:dgm id="{CF64A341-01C4-499A-9A84-25ED6FA68B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5D0BB4-9C8B-4FE9-8DA6-0C071A522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4">
                                            <p:graphicEl>
                                              <a:dgm id="{CD5D0BB4-9C8B-4FE9-8DA6-0C071A5225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4">
                                            <p:graphicEl>
                                              <a:dgm id="{CD5D0BB4-9C8B-4FE9-8DA6-0C071A522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0" fill="hold"/>
                                        <p:tgtEl>
                                          <p:spTgt spid="4">
                                            <p:graphicEl>
                                              <a:dgm id="{CD5D0BB4-9C8B-4FE9-8DA6-0C071A522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9143E3-C380-45FF-81E2-619B53FD7D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0"/>
                                        <p:tgtEl>
                                          <p:spTgt spid="4">
                                            <p:graphicEl>
                                              <a:dgm id="{499143E3-C380-45FF-81E2-619B53FD7D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4">
                                            <p:graphicEl>
                                              <a:dgm id="{499143E3-C380-45FF-81E2-619B53FD7D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0" fill="hold"/>
                                        <p:tgtEl>
                                          <p:spTgt spid="4">
                                            <p:graphicEl>
                                              <a:dgm id="{499143E3-C380-45FF-81E2-619B53FD7D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B366E0-8394-4477-BA7B-F1D298D1B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4">
                                            <p:graphicEl>
                                              <a:dgm id="{96B366E0-8394-4477-BA7B-F1D298D1B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4">
                                            <p:graphicEl>
                                              <a:dgm id="{96B366E0-8394-4477-BA7B-F1D298D1B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4">
                                            <p:graphicEl>
                                              <a:dgm id="{96B366E0-8394-4477-BA7B-F1D298D1B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9650F1-04D5-4DCA-9EDE-C14156A21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0"/>
                                        <p:tgtEl>
                                          <p:spTgt spid="4">
                                            <p:graphicEl>
                                              <a:dgm id="{A99650F1-04D5-4DCA-9EDE-C14156A210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4">
                                            <p:graphicEl>
                                              <a:dgm id="{A99650F1-04D5-4DCA-9EDE-C14156A21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4">
                                            <p:graphicEl>
                                              <a:dgm id="{A99650F1-04D5-4DCA-9EDE-C14156A21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936519-743E-4D4B-B5E5-7356A47B75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3000"/>
                                        <p:tgtEl>
                                          <p:spTgt spid="4">
                                            <p:graphicEl>
                                              <a:dgm id="{F8936519-743E-4D4B-B5E5-7356A47B75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4">
                                            <p:graphicEl>
                                              <a:dgm id="{F8936519-743E-4D4B-B5E5-7356A47B75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4">
                                            <p:graphicEl>
                                              <a:dgm id="{F8936519-743E-4D4B-B5E5-7356A47B75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7E3F78-3E2E-458D-867F-1C2829B95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Запрещается оформлять рецепты: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19C145-8F62-4939-B3F6-21B6EF3473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⮚ при отсутствии у пациента медицинских показаний;</a:t>
            </a:r>
          </a:p>
          <a:p>
            <a:pPr marL="0" indent="0">
              <a:buNone/>
            </a:pPr>
            <a:r>
              <a:rPr lang="ru-RU" dirty="0"/>
              <a:t>⮚ на незарегистрированные ЛП; </a:t>
            </a:r>
          </a:p>
          <a:p>
            <a:pPr marL="0" indent="0">
              <a:buNone/>
            </a:pPr>
            <a:r>
              <a:rPr lang="ru-RU" dirty="0"/>
              <a:t>⮚ на ЛП, которые в соответствии с инструкцией по медицинскому применению предназначены для применения только в МО; </a:t>
            </a:r>
          </a:p>
          <a:p>
            <a:pPr marL="0" indent="0">
              <a:buNone/>
            </a:pPr>
            <a:r>
              <a:rPr lang="ru-RU" dirty="0"/>
              <a:t>⮚ на наркотические средства и психотропные вещества (НС и ПВ), внесенные в список II, зарегистрированные в качестве лекарственных препаратов, в целях применения для лечения наркомании;</a:t>
            </a:r>
          </a:p>
          <a:p>
            <a:pPr marL="0" indent="0">
              <a:buNone/>
            </a:pPr>
            <a:r>
              <a:rPr lang="ru-RU" dirty="0"/>
              <a:t>⮚ индивидуальным предпринимателям, осуществляющим медицинскую деятельность, запрещается оформлять рецепты на НС и ПВ, внесенные в списки II и III.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869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37F22D-90DF-4669-AB57-960B63DE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Особенности оформления рецептурных бланков. </a:t>
            </a:r>
            <a:br>
              <a:rPr lang="ru-RU" sz="4000" b="1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4000" b="1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Общие принципы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0B226A-C48F-432A-9F9E-98A655553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429789"/>
            <a:ext cx="11421688" cy="5063086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7030A0"/>
                </a:solidFill>
              </a:rPr>
              <a:t>Оформляются на имя пациента, для которого предназначен ЛП</a:t>
            </a:r>
          </a:p>
          <a:p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Может быть получен пациентом, его законным представителем или лицом, имеющим доверенность на право получения такого рецепта (уполномоченное лицо)</a:t>
            </a:r>
          </a:p>
          <a:p>
            <a:r>
              <a:rPr lang="ru-RU" sz="3600" b="1" dirty="0">
                <a:solidFill>
                  <a:srgbClr val="00B0F0"/>
                </a:solidFill>
              </a:rPr>
              <a:t>Факт выдачи рецепта на ЛП законному представителю или уполномоченному лицу фиксируется в медицинской документации пациента</a:t>
            </a:r>
          </a:p>
        </p:txBody>
      </p:sp>
    </p:spTree>
    <p:extLst>
      <p:ext uri="{BB962C8B-B14F-4D97-AF65-F5344CB8AC3E}">
        <p14:creationId xmlns:p14="http://schemas.microsoft.com/office/powerpoint/2010/main" val="3777560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24DA0C-C468-4EDB-AB7E-F20B64FCB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5305" y="153194"/>
            <a:ext cx="7496695" cy="1160218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Выбор формы рецептурного бланка</a:t>
            </a:r>
            <a: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DFE3ED2-84F8-402B-AAD6-C0783EC5E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733303"/>
            <a:ext cx="10515600" cy="7500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№ 148-1/у-88</a:t>
            </a:r>
          </a:p>
          <a:p>
            <a:pPr marL="0" indent="0">
              <a:buNone/>
            </a:pPr>
            <a:endParaRPr lang="ru-RU" sz="4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u-RU" sz="40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6FFA4BEF-2DFD-4269-8789-EE1696AB5D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331587"/>
              </p:ext>
            </p:extLst>
          </p:nvPr>
        </p:nvGraphicFramePr>
        <p:xfrm>
          <a:off x="382384" y="1546167"/>
          <a:ext cx="11621193" cy="5200015"/>
        </p:xfrm>
        <a:graphic>
          <a:graphicData uri="http://schemas.openxmlformats.org/drawingml/2006/table">
            <a:tbl>
              <a:tblPr/>
              <a:tblGrid>
                <a:gridCol w="11621193">
                  <a:extLst>
                    <a:ext uri="{9D8B030D-6E8A-4147-A177-3AD203B41FA5}">
                      <a16:colId xmlns:a16="http://schemas.microsoft.com/office/drawing/2014/main" xmlns="" val="1823673653"/>
                    </a:ext>
                  </a:extLst>
                </a:gridCol>
              </a:tblGrid>
              <a:tr h="4551002">
                <a:tc>
                  <a:txBody>
                    <a:bodyPr/>
                    <a:lstStyle/>
                    <a:p>
                      <a:pPr marL="0" lvl="0" indent="0" algn="l" fontAlgn="base">
                        <a:lnSpc>
                          <a:spcPct val="90000"/>
                        </a:lnSpc>
                        <a:spcAft>
                          <a:spcPts val="560"/>
                        </a:spcAft>
                        <a:buClr>
                          <a:srgbClr val="000000"/>
                        </a:buClr>
                        <a:buSzPts val="1400"/>
                        <a:buFont typeface="+mj-lt"/>
                        <a:buNone/>
                      </a:pPr>
                      <a:r>
                        <a:rPr lang="ru-RU" sz="2800" u="none" strike="noStrike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1)НС и ПВ списка II в виде </a:t>
                      </a:r>
                      <a:r>
                        <a:rPr lang="ru-RU" sz="2800" u="none" strike="noStrike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трансдермальных</a:t>
                      </a:r>
                      <a:r>
                        <a:rPr lang="ru-RU" sz="2800" u="none" strike="noStrike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терапевтических систем (ТТС), НС списка II (содержащих НС + антагонист опиоидных рецепторов), ПВ списка III;</a:t>
                      </a:r>
                    </a:p>
                    <a:p>
                      <a:pPr marL="0" lvl="0" indent="0" algn="l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Clr>
                          <a:srgbClr val="000000"/>
                        </a:buClr>
                        <a:buSzPts val="1400"/>
                        <a:buFont typeface="+mj-lt"/>
                        <a:buNone/>
                      </a:pPr>
                      <a:r>
                        <a:rPr lang="ru-RU" sz="2800" u="none" strike="noStrike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2)комбинированных ЛП, содержащих:</a:t>
                      </a:r>
                    </a:p>
                    <a:p>
                      <a:pPr marL="365125" indent="0" algn="l">
                        <a:lnSpc>
                          <a:spcPct val="100000"/>
                        </a:lnSpc>
                        <a:spcAft>
                          <a:spcPts val="65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а) 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кодеин или его соли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 пересчете на чистое вещество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до 20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включительно (на 1 дозу твердой ЛФ (ЛФ)) или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до 200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включительно (на 100 мл/100 г жидкой ЛФ для внутреннего применения);</a:t>
                      </a:r>
                    </a:p>
                    <a:p>
                      <a:pPr marL="365125" indent="0" algn="l">
                        <a:lnSpc>
                          <a:spcPct val="97000"/>
                        </a:lnSpc>
                        <a:spcAft>
                          <a:spcPts val="13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б) 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псевдоэфедрина гидрохлорид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более 30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и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до 60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включительно (на 1 дозу твердой ЛФ);</a:t>
                      </a:r>
                    </a:p>
                    <a:p>
                      <a:pPr marL="365125" marR="66675" indent="0" algn="l">
                        <a:lnSpc>
                          <a:spcPct val="100000"/>
                        </a:lnSpc>
                        <a:spcAft>
                          <a:spcPts val="65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в) 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псевдоэфедрина гидрохлорид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более 30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и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до 60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включительно с </a:t>
                      </a:r>
                      <a:r>
                        <a:rPr lang="ru-RU" sz="28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декстрометорфаном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гидробромидом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более 10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и 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до 30 мг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включительно (на 1 дозу твердой ЛФ);</a:t>
                      </a:r>
                    </a:p>
                  </a:txBody>
                  <a:tcPr marL="102874" marR="10287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912874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5521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885C1F-6A21-4A44-97F9-7F50597E2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3606" y="148994"/>
            <a:ext cx="6997931" cy="931661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№ 148-1/у-88</a:t>
            </a:r>
            <a:br>
              <a:rPr lang="ru-RU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8C780C9-58E0-4C4F-8928-E9BD5A172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006" y="731520"/>
            <a:ext cx="11754197" cy="5977486"/>
          </a:xfrm>
        </p:spPr>
        <p:txBody>
          <a:bodyPr>
            <a:normAutofit fontScale="32500" lnSpcReduction="20000"/>
          </a:bodyPr>
          <a:lstStyle/>
          <a:p>
            <a:pPr marL="182563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г) </a:t>
            </a:r>
            <a:r>
              <a:rPr lang="ru-RU" sz="86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декстрометорфана</a:t>
            </a:r>
            <a:r>
              <a:rPr lang="ru-RU" sz="8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гидробромид </a:t>
            </a:r>
            <a:r>
              <a:rPr lang="ru-RU" sz="86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до 200 мг 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(на 100 мл/100 г жидкой  ЛФ для внутреннего применения);</a:t>
            </a:r>
          </a:p>
          <a:p>
            <a:pPr marL="182563" indent="0" algn="l">
              <a:lnSpc>
                <a:spcPct val="97000"/>
              </a:lnSpc>
              <a:spcAft>
                <a:spcPts val="135"/>
              </a:spcAft>
              <a:buNone/>
              <a:tabLst>
                <a:tab pos="365125" algn="l"/>
              </a:tabLst>
            </a:pP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д) </a:t>
            </a:r>
            <a:r>
              <a:rPr lang="ru-RU" sz="8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эфедрина гидрохлорид </a:t>
            </a:r>
            <a:r>
              <a:rPr lang="ru-RU" sz="86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более 100 мг 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и </a:t>
            </a:r>
            <a:r>
              <a:rPr lang="ru-RU" sz="86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до 300 мг 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(на 100 мл/100 г жидкой ЛФ для внутреннего применения);</a:t>
            </a:r>
          </a:p>
          <a:p>
            <a:pPr marL="182563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е) </a:t>
            </a:r>
            <a:r>
              <a:rPr lang="ru-RU" sz="8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эфедрина гидрохлорид </a:t>
            </a:r>
            <a:r>
              <a:rPr lang="ru-RU" sz="86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до 50 мг 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(на 1 дозу твердой ЛФ);</a:t>
            </a:r>
          </a:p>
          <a:p>
            <a:pPr marL="182563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ж)</a:t>
            </a:r>
            <a:r>
              <a:rPr lang="ru-RU" sz="86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фенилпропаноламин</a:t>
            </a:r>
            <a:r>
              <a:rPr lang="ru-RU" sz="8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86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до 75 мг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включительно (на одну дозу твердой лекарственной формы) и </a:t>
            </a:r>
            <a:r>
              <a:rPr lang="ru-RU" sz="86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до 300 мг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включительно на 100мл/100г жидкой лекарственной формы для внутреннего применения</a:t>
            </a:r>
          </a:p>
          <a:p>
            <a:pPr marL="182563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з)</a:t>
            </a:r>
            <a:r>
              <a:rPr lang="ru-RU" sz="8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фенобарбитал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86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  до 20 мг</a:t>
            </a:r>
            <a:r>
              <a:rPr lang="ru-RU" sz="8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включительно в сочетании с кодеином /его солями независимо от количества (на 1 дозу твердой ЛФ)</a:t>
            </a:r>
          </a:p>
          <a:p>
            <a:pPr marL="182563" indent="0">
              <a:lnSpc>
                <a:spcPct val="107000"/>
              </a:lnSpc>
              <a:spcAft>
                <a:spcPts val="800"/>
              </a:spcAft>
              <a:buNone/>
            </a:pPr>
            <a:r>
              <a:rPr kumimoji="0" lang="ru-RU" altLang="ru-RU" sz="86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к)</a:t>
            </a:r>
            <a:r>
              <a:rPr kumimoji="0" lang="ru-RU" altLang="ru-RU" sz="8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хлордиазепоксид</a:t>
            </a:r>
            <a:r>
              <a:rPr kumimoji="0" lang="ru-RU" altLang="ru-RU" sz="86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более 10 мг и до 20 мг </a:t>
            </a:r>
            <a:r>
              <a:rPr kumimoji="0" lang="ru-RU" altLang="ru-RU" sz="8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включительно (на 1 дозу твердой лекарственной формы)</a:t>
            </a:r>
            <a:r>
              <a:rPr kumimoji="0" lang="ru-RU" altLang="ru-RU" sz="8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631190" algn="l"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3149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DC67AC-F901-4A42-AA08-5BFE81A55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1413"/>
          </a:xfrm>
        </p:spPr>
        <p:txBody>
          <a:bodyPr/>
          <a:lstStyle/>
          <a:p>
            <a:r>
              <a:rPr lang="ru-RU" sz="4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№ 148-1/у-88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5C5C94-1E82-4475-B447-FF2B69946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509" y="1396538"/>
            <a:ext cx="11021291" cy="4780425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632460" algn="l"/>
              </a:tabLst>
            </a:pPr>
            <a:r>
              <a:rPr lang="ru-RU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3)ЛП индивидуального изготовления, содержащих НС и ПВ списка </a:t>
            </a:r>
            <a:r>
              <a:rPr lang="en-US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II</a:t>
            </a:r>
            <a:r>
              <a:rPr lang="ru-RU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и другие фармакологически активные вещества в дозе не превышающей высшую разовую дозу и при условии, что этот комбинированный ЛП не является наркотическим или психотропным списка </a:t>
            </a:r>
            <a:r>
              <a:rPr lang="en-US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II</a:t>
            </a:r>
            <a:endParaRPr lang="ru-RU" sz="3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  <a:tabLst>
                <a:tab pos="632460" algn="l"/>
              </a:tabLst>
            </a:pPr>
            <a:r>
              <a:rPr lang="ru-RU" sz="3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4) ЛП, подлежащие ПКУ , за исключением ЛП отпускаемым без рецепта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2833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67FCA3-A9FB-4912-8394-FEBD160AB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5032" y="18255"/>
            <a:ext cx="7946968" cy="132556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Выбор формы рецептурного бланка</a:t>
            </a:r>
            <a:r>
              <a:rPr lang="ru-R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D0C6A5-A24E-41A3-BD0E-780150DE8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64" y="881148"/>
            <a:ext cx="11155680" cy="5636029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№ 148-1/у-04 (л)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ru-RU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ЛП гражданам, имеющим право на бесплатное получение ЛП или получение ЛП со скидкой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№ 107/у-НП</a:t>
            </a:r>
          </a:p>
          <a:p>
            <a:pPr marL="0" indent="0" algn="ctr">
              <a:buNone/>
            </a:pPr>
            <a:r>
              <a:rPr lang="ru-RU" sz="4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НС и ПВ списка II, за исключением ЛП в виде ТТС и ЛП, содержащих НС в сочетании с антагонистом опиоидных рецепторов.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330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BDD449-EDC5-47FE-BCA9-85601C018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391" y="148994"/>
            <a:ext cx="6799811" cy="915035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Выбор формы рецептурного бланка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83CE77-6A6B-4747-B9E8-229A8F28A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58" y="914400"/>
            <a:ext cx="11593484" cy="5669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№ 107-1/у</a:t>
            </a:r>
          </a:p>
          <a:p>
            <a:pPr marL="0" indent="0">
              <a:buNone/>
            </a:pPr>
            <a:endParaRPr lang="ru-RU" sz="36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sz="36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842F596-96CE-4BE5-947D-73E4BF358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63387"/>
              </p:ext>
            </p:extLst>
          </p:nvPr>
        </p:nvGraphicFramePr>
        <p:xfrm>
          <a:off x="299258" y="1612669"/>
          <a:ext cx="11720944" cy="5152581"/>
        </p:xfrm>
        <a:graphic>
          <a:graphicData uri="http://schemas.openxmlformats.org/drawingml/2006/table">
            <a:tbl>
              <a:tblPr/>
              <a:tblGrid>
                <a:gridCol w="11720944">
                  <a:extLst>
                    <a:ext uri="{9D8B030D-6E8A-4147-A177-3AD203B41FA5}">
                      <a16:colId xmlns:a16="http://schemas.microsoft.com/office/drawing/2014/main" xmlns="" val="4221532574"/>
                    </a:ext>
                  </a:extLst>
                </a:gridCol>
              </a:tblGrid>
              <a:tr h="5096337">
                <a:tc>
                  <a:txBody>
                    <a:bodyPr/>
                    <a:lstStyle/>
                    <a:p>
                      <a:pPr marL="91440" marR="1621790" algn="l">
                        <a:lnSpc>
                          <a:spcPct val="98000"/>
                        </a:lnSpc>
                        <a:spcAft>
                          <a:spcPts val="13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ЛП, не указанных для выписывания на бланках № 148-1/у-88 и № 107/у-НП; 2) комбинированных ЛП, содержащих:</a:t>
                      </a:r>
                    </a:p>
                    <a:p>
                      <a:pPr marL="365125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а) </a:t>
                      </a:r>
                      <a:r>
                        <a:rPr lang="ru-RU" sz="3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эрготамина </a:t>
                      </a:r>
                      <a:r>
                        <a:rPr lang="ru-RU" sz="36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гидротартрат</a:t>
                      </a:r>
                      <a:r>
                        <a:rPr lang="ru-RU" sz="3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ru-RU" sz="3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до 5 мг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включительно (на 1 дозу твердой ЛФ);</a:t>
                      </a:r>
                    </a:p>
                    <a:p>
                      <a:pPr marL="365125" indent="0" algn="l">
                        <a:lnSpc>
                          <a:spcPct val="97000"/>
                        </a:lnSpc>
                        <a:spcAft>
                          <a:spcPts val="135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б) </a:t>
                      </a:r>
                      <a:r>
                        <a:rPr lang="ru-RU" sz="3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эфедрина гидрохлорид </a:t>
                      </a:r>
                      <a:r>
                        <a:rPr lang="ru-RU" sz="3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до 100 мг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включительно (на 100 мл /100 г жидкой ЛФ для внутреннего применения);</a:t>
                      </a:r>
                    </a:p>
                    <a:p>
                      <a:pPr marL="365125" indent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в) </a:t>
                      </a:r>
                      <a:r>
                        <a:rPr lang="ru-RU" sz="3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псевдоэфедрина гидрохлорид </a:t>
                      </a:r>
                      <a:r>
                        <a:rPr lang="ru-RU" sz="3600" u="sng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не более 30 мг </a:t>
                      </a:r>
                      <a:r>
                        <a:rPr lang="ru-RU" sz="3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(на 1 дозу твердой ЛФ);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65622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498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699E42-70E7-42C8-B7C3-2F722B59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614" y="365125"/>
            <a:ext cx="7164185" cy="1325563"/>
          </a:xfrm>
        </p:spPr>
        <p:txBody>
          <a:bodyPr/>
          <a:lstStyle/>
          <a:p>
            <a:r>
              <a:rPr lang="ru-RU" sz="4400" b="1" dirty="0">
                <a:solidFill>
                  <a:srgbClr val="FF0000"/>
                </a:solidFill>
              </a:rPr>
              <a:t>№ 107-1/у</a:t>
            </a:r>
            <a:br>
              <a:rPr lang="ru-RU" sz="4400" b="1" dirty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CF5204B-EC1F-42FA-9385-4C649079A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7906"/>
            <a:ext cx="12036829" cy="5830094"/>
          </a:xfrm>
        </p:spPr>
        <p:txBody>
          <a:bodyPr>
            <a:normAutofit/>
          </a:bodyPr>
          <a:lstStyle/>
          <a:p>
            <a:pPr marL="365125" indent="0" algn="just">
              <a:lnSpc>
                <a:spcPct val="103000"/>
              </a:lnSpc>
              <a:spcAft>
                <a:spcPts val="800"/>
              </a:spcAft>
              <a:buNone/>
            </a:pP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г) 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псевдоэфедрина гидрохлорид </a:t>
            </a: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не более 30 мг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 сочетании с </a:t>
            </a:r>
            <a:r>
              <a:rPr lang="ru-RU" sz="3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декстрометорфаном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гидробромидом </a:t>
            </a: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более 10 мг и до 30 мг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(на 1 дозу твердой ЛФ);</a:t>
            </a:r>
          </a:p>
          <a:p>
            <a:pPr marL="365125" indent="0" algn="just">
              <a:lnSpc>
                <a:spcPct val="97000"/>
              </a:lnSpc>
              <a:spcAft>
                <a:spcPts val="135"/>
              </a:spcAft>
              <a:buNone/>
            </a:pP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д) </a:t>
            </a:r>
            <a:r>
              <a:rPr lang="ru-RU" sz="3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декстрометорфана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гидробромид </a:t>
            </a: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более 10 мг и до 30 мг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(на 1 дозу твердой ЛФ);</a:t>
            </a:r>
          </a:p>
          <a:p>
            <a:pPr marL="365125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е) 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фенобарбитал </a:t>
            </a: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более 20 мг и до 50 мг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(на 1 дозу твердой ЛФ);</a:t>
            </a:r>
          </a:p>
          <a:p>
            <a:pPr marL="365125" indent="0" algn="l">
              <a:lnSpc>
                <a:spcPct val="97000"/>
              </a:lnSpc>
              <a:spcAft>
                <a:spcPts val="135"/>
              </a:spcAft>
              <a:buNone/>
            </a:pP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ж) 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фенобарбитал </a:t>
            </a: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до 20 мг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в сочетании 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с эрготамином </a:t>
            </a:r>
            <a:r>
              <a:rPr lang="ru-RU" sz="3000" b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гидротартратом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независимо от количества (на 1 дозу твердой ЛФ);</a:t>
            </a:r>
          </a:p>
          <a:p>
            <a:pPr marL="365125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з) </a:t>
            </a:r>
            <a:r>
              <a:rPr lang="ru-RU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хлордиазепоксид </a:t>
            </a:r>
            <a:r>
              <a:rPr lang="ru-RU" sz="3000" u="sng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</a:rPr>
              <a:t>до 10 мг </a:t>
            </a:r>
            <a:r>
              <a:rPr lang="ru-RU" sz="3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включительно (на 1 дозу твердой ЛФ)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96766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CF1C55-71B0-49DF-A2FC-D610234B9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131" y="232756"/>
            <a:ext cx="11853949" cy="6334299"/>
          </a:xfrm>
        </p:spPr>
        <p:txBody>
          <a:bodyPr>
            <a:normAutofit fontScale="92500" lnSpcReduction="20000"/>
          </a:bodyPr>
          <a:lstStyle/>
          <a:p>
            <a:pPr marL="612775" indent="0" algn="ctr">
              <a:lnSpc>
                <a:spcPct val="107000"/>
              </a:lnSpc>
              <a:spcAft>
                <a:spcPts val="15"/>
              </a:spcAft>
              <a:buNone/>
            </a:pPr>
            <a:r>
              <a:rPr lang="ru-RU" sz="39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Особенности оформления рецептов</a:t>
            </a:r>
          </a:p>
          <a:p>
            <a:pPr marL="0" marR="761365" lvl="0" indent="0" algn="just" fontAlgn="base">
              <a:lnSpc>
                <a:spcPct val="94000"/>
              </a:lnSpc>
              <a:spcAft>
                <a:spcPts val="1000"/>
              </a:spcAft>
              <a:buClr>
                <a:srgbClr val="000000"/>
              </a:buClr>
              <a:buSzPts val="2200"/>
              <a:buNone/>
              <a:tabLst>
                <a:tab pos="10490200" algn="l"/>
              </a:tabLst>
            </a:pP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При назначении ЛП индивидуального изготовления в рецепте </a:t>
            </a:r>
            <a:r>
              <a:rPr lang="ru-RU" sz="24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наименования ЛП, подлежащих ПКУ, указываются в начале рецепта</a:t>
            </a: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затем - все остальные ингредиенты.</a:t>
            </a:r>
          </a:p>
          <a:p>
            <a:pPr marL="0" marR="761365" lvl="0" indent="0" algn="just" fontAlgn="base">
              <a:lnSpc>
                <a:spcPct val="103000"/>
              </a:lnSpc>
              <a:spcAft>
                <a:spcPts val="795"/>
              </a:spcAft>
              <a:buClr>
                <a:srgbClr val="000000"/>
              </a:buClr>
              <a:buSzPts val="2200"/>
              <a:buNone/>
              <a:tabLst>
                <a:tab pos="11571288" algn="l"/>
              </a:tabLst>
            </a:pP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При назначении ЛП, включенных в перечень ПКУ, доза которых превышает высший однократный прием, медицинский работник обозначает дозу этого ЛП в рецепте на бумажном носителе </a:t>
            </a:r>
            <a:r>
              <a:rPr lang="ru-RU" sz="24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прописью с проставлением восклицательного знака </a:t>
            </a: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и (или) проставляет </a:t>
            </a:r>
            <a:r>
              <a:rPr lang="ru-RU" sz="24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восклицательный знак </a:t>
            </a: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при оформлении рецепта в форме электронного документа.</a:t>
            </a:r>
          </a:p>
          <a:p>
            <a:pPr marL="0" marR="761365" lvl="0" indent="0" algn="just" fontAlgn="base">
              <a:lnSpc>
                <a:spcPct val="103000"/>
              </a:lnSpc>
              <a:spcAft>
                <a:spcPts val="805"/>
              </a:spcAft>
              <a:buClr>
                <a:srgbClr val="000000"/>
              </a:buClr>
              <a:buSzPts val="2200"/>
              <a:buNone/>
              <a:tabLst>
                <a:tab pos="10490200" algn="l"/>
              </a:tabLst>
            </a:pP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Состав ЛП, лекарственная форма и обращение медицинского работника к фармацевтическому работнику об отпуске ЛП </a:t>
            </a:r>
            <a:r>
              <a:rPr lang="ru-RU" sz="2400" u="sng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 бумажном носителе </a:t>
            </a: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оформляются </a:t>
            </a:r>
            <a:r>
              <a:rPr lang="ru-RU" sz="24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 латинском или </a:t>
            </a:r>
            <a:r>
              <a:rPr lang="ru-RU" sz="2400" b="1" u="none" strike="noStrike" dirty="0">
                <a:solidFill>
                  <a:srgbClr val="FF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русском </a:t>
            </a:r>
            <a:r>
              <a:rPr lang="ru-RU" sz="24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языке в родительном падеже</a:t>
            </a: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за исключением оформления рецептов </a:t>
            </a:r>
            <a:r>
              <a:rPr lang="ru-RU" sz="2400" u="sng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 форме электронного документа</a:t>
            </a: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осуществляемого </a:t>
            </a:r>
            <a:r>
              <a:rPr lang="ru-RU" sz="2400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 русском языке.</a:t>
            </a:r>
            <a:endParaRPr lang="ru-RU" sz="24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marR="761365" lvl="0" indent="0" algn="just" fontAlgn="base">
              <a:lnSpc>
                <a:spcPct val="103000"/>
              </a:lnSpc>
              <a:spcAft>
                <a:spcPts val="815"/>
              </a:spcAft>
              <a:buClr>
                <a:srgbClr val="000000"/>
              </a:buClr>
              <a:buSzPts val="2200"/>
              <a:buNone/>
              <a:tabLst>
                <a:tab pos="10490200" algn="l"/>
              </a:tabLst>
            </a:pPr>
            <a:r>
              <a:rPr lang="ru-RU" sz="24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При оформлении рецептурных бланков допускается использование установленных сокращений.</a:t>
            </a:r>
          </a:p>
          <a:p>
            <a:pPr marL="348615" marR="187325" indent="0" algn="just">
              <a:lnSpc>
                <a:spcPct val="103000"/>
              </a:lnSpc>
              <a:spcAft>
                <a:spcPts val="120"/>
              </a:spcAft>
              <a:buNone/>
              <a:tabLst>
                <a:tab pos="10490200" algn="l"/>
              </a:tabLst>
            </a:pPr>
            <a:r>
              <a:rPr lang="ru-RU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NB! </a:t>
            </a:r>
            <a:r>
              <a:rPr lang="ru-RU" sz="2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Не допускается сокращение наименований ингредиентов, составляющих ЛП, не позволяющих установить, какой именно ЛП назначен.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4408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7395CBD6-F652-4197-AA6D-BF8D3F3E1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4064236"/>
              </p:ext>
            </p:extLst>
          </p:nvPr>
        </p:nvGraphicFramePr>
        <p:xfrm>
          <a:off x="192157" y="1155766"/>
          <a:ext cx="11807685" cy="6396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6634">
                  <a:extLst>
                    <a:ext uri="{9D8B030D-6E8A-4147-A177-3AD203B41FA5}">
                      <a16:colId xmlns:a16="http://schemas.microsoft.com/office/drawing/2014/main" xmlns="" val="2869325194"/>
                    </a:ext>
                  </a:extLst>
                </a:gridCol>
                <a:gridCol w="3152435">
                  <a:extLst>
                    <a:ext uri="{9D8B030D-6E8A-4147-A177-3AD203B41FA5}">
                      <a16:colId xmlns:a16="http://schemas.microsoft.com/office/drawing/2014/main" xmlns="" val="2519618106"/>
                    </a:ext>
                  </a:extLst>
                </a:gridCol>
                <a:gridCol w="2822713">
                  <a:extLst>
                    <a:ext uri="{9D8B030D-6E8A-4147-A177-3AD203B41FA5}">
                      <a16:colId xmlns:a16="http://schemas.microsoft.com/office/drawing/2014/main" xmlns="" val="2516910931"/>
                    </a:ext>
                  </a:extLst>
                </a:gridCol>
                <a:gridCol w="2845903">
                  <a:extLst>
                    <a:ext uri="{9D8B030D-6E8A-4147-A177-3AD203B41FA5}">
                      <a16:colId xmlns:a16="http://schemas.microsoft.com/office/drawing/2014/main" xmlns="" val="3863721358"/>
                    </a:ext>
                  </a:extLst>
                </a:gridCol>
              </a:tblGrid>
              <a:tr h="229813">
                <a:tc rowSpan="2"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ЛП, цель превышения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Увеличенная норма выписывания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 anchor="ctr"/>
                </a:tc>
                <a:tc gridSpan="2">
                  <a:txBody>
                    <a:bodyPr/>
                    <a:lstStyle/>
                    <a:p>
                      <a:pPr marL="1333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Особенности оформления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46876023"/>
                  </a:ext>
                </a:extLst>
              </a:tr>
              <a:tr h="2298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Рецепт на бумажном носителе 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Электронный рецепт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 anchor="ctr"/>
                </a:tc>
                <a:extLst>
                  <a:ext uri="{0D108BD9-81ED-4DB2-BD59-A6C34878D82A}">
                    <a16:rowId xmlns:a16="http://schemas.microsoft.com/office/drawing/2014/main" xmlns="" val="1695583245"/>
                  </a:ext>
                </a:extLst>
              </a:tr>
              <a:tr h="43912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ЛП, включенные в перечень ПКУ и содержащие установленное количество НС и ПВ, которое может быть выписано в одном рецепте, при оказании пациентам, </a:t>
                      </a:r>
                      <a:r>
                        <a:rPr lang="ru-RU" sz="1800" u="sng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нуждающимся в длительном лечении, первичной медико-санитарной помощи и паллиативной медицинской помощи </a:t>
                      </a:r>
                      <a:endParaRPr lang="ru-RU" sz="1800" u="sng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algn="l">
                        <a:lnSpc>
                          <a:spcPct val="90000"/>
                        </a:lnSpc>
                        <a:spcAft>
                          <a:spcPts val="80"/>
                        </a:spcAft>
                      </a:pPr>
                      <a:r>
                        <a:rPr lang="ru-RU" sz="2400" dirty="0">
                          <a:effectLst/>
                        </a:rPr>
                        <a:t>Количество на один рецепт может быть увеличено с учетом клинических рекомендаций не более  чем в 2 раза по сравнению с установленным, которое может быть выписано в одном рецепте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marR="52070" algn="just"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Надпись "По специальному назначению", заверяется </a:t>
                      </a:r>
                      <a:r>
                        <a:rPr lang="ru-RU" sz="28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подписью </a:t>
                      </a:r>
                      <a:r>
                        <a:rPr lang="ru-RU" sz="2800" dirty="0">
                          <a:effectLst/>
                        </a:rPr>
                        <a:t>медицинского работника и </a:t>
                      </a:r>
                      <a:r>
                        <a:rPr lang="ru-RU" sz="28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печатью МО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</a:p>
                    <a:p>
                      <a:pPr marL="63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"Для рецептов"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1270" marR="1225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Отметка "По специальному назначению" с проставлением усиленной квалифицированной </a:t>
                      </a:r>
                      <a:r>
                        <a:rPr lang="ru-RU" sz="28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электронной подписи</a:t>
                      </a:r>
                      <a:r>
                        <a:rPr lang="ru-RU" sz="2800" dirty="0">
                          <a:effectLst/>
                        </a:rPr>
                        <a:t> </a:t>
                      </a:r>
                      <a:r>
                        <a:rPr lang="ru-RU" sz="28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медицинского работника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extLst>
                  <a:ext uri="{0D108BD9-81ED-4DB2-BD59-A6C34878D82A}">
                    <a16:rowId xmlns:a16="http://schemas.microsoft.com/office/drawing/2014/main" xmlns="" val="1423258279"/>
                  </a:ext>
                </a:extLst>
              </a:tr>
              <a:tr h="23515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algn="l"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algn="l"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127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extLst>
                  <a:ext uri="{0D108BD9-81ED-4DB2-BD59-A6C34878D82A}">
                    <a16:rowId xmlns:a16="http://schemas.microsoft.com/office/drawing/2014/main" xmlns="" val="329543204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2F150BAC-6758-43E7-B4C8-F62D07B5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07505" y="0"/>
            <a:ext cx="12527043" cy="1155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730020" tIns="45720" rIns="91440" bIns="158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04202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                        Особенности оформления рецептов</a:t>
            </a:r>
            <a:endParaRPr kumimoji="0" lang="ru-RU" altLang="ru-RU" sz="3600" b="1" i="0" u="none" strike="noStrike" cap="none" normalizeH="0" baseline="0" dirty="0">
              <a:ln>
                <a:noFill/>
              </a:ln>
              <a:solidFill>
                <a:srgbClr val="04202F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При назначении ЛП в рецепте 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запрещается превышать 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установленное количество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НС и ПВ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kumimoji="0" lang="ru-RU" altLang="ru-RU" sz="2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которое может быть выписано в одном рецепте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за исключением случаев:</a:t>
            </a:r>
            <a:r>
              <a:rPr kumimoji="0" lang="ru-RU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871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2BA64E-F923-4BFA-8CB5-636BE024C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00" y="81996"/>
            <a:ext cx="12192000" cy="1346756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AA1DA44-0BEE-430B-8825-17F6BE4BB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3">
            <a:extLst>
              <a:ext uri="{FF2B5EF4-FFF2-40B4-BE49-F238E27FC236}">
                <a16:creationId xmlns:a16="http://schemas.microsoft.com/office/drawing/2014/main" xmlns="" id="{AAEBC233-65A9-4063-8B06-DF0FB1BE43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89114"/>
              </p:ext>
            </p:extLst>
          </p:nvPr>
        </p:nvGraphicFramePr>
        <p:xfrm>
          <a:off x="228599" y="1302026"/>
          <a:ext cx="11767929" cy="53950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0442">
                  <a:extLst>
                    <a:ext uri="{9D8B030D-6E8A-4147-A177-3AD203B41FA5}">
                      <a16:colId xmlns:a16="http://schemas.microsoft.com/office/drawing/2014/main" xmlns="" val="2869325194"/>
                    </a:ext>
                  </a:extLst>
                </a:gridCol>
                <a:gridCol w="1978576">
                  <a:extLst>
                    <a:ext uri="{9D8B030D-6E8A-4147-A177-3AD203B41FA5}">
                      <a16:colId xmlns:a16="http://schemas.microsoft.com/office/drawing/2014/main" xmlns="" val="2519618106"/>
                    </a:ext>
                  </a:extLst>
                </a:gridCol>
                <a:gridCol w="3031435">
                  <a:extLst>
                    <a:ext uri="{9D8B030D-6E8A-4147-A177-3AD203B41FA5}">
                      <a16:colId xmlns:a16="http://schemas.microsoft.com/office/drawing/2014/main" xmlns="" val="2516910931"/>
                    </a:ext>
                  </a:extLst>
                </a:gridCol>
                <a:gridCol w="3677476">
                  <a:extLst>
                    <a:ext uri="{9D8B030D-6E8A-4147-A177-3AD203B41FA5}">
                      <a16:colId xmlns:a16="http://schemas.microsoft.com/office/drawing/2014/main" xmlns="" val="3863721358"/>
                    </a:ext>
                  </a:extLst>
                </a:gridCol>
              </a:tblGrid>
              <a:tr h="602691">
                <a:tc rowSpan="2">
                  <a:txBody>
                    <a:bodyPr/>
                    <a:lstStyle/>
                    <a:p>
                      <a:pPr marL="952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ЛП, цель превышения</a:t>
                      </a:r>
                      <a:endParaRPr lang="ru-RU" sz="2400" b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Увеличенная норма выписывания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 anchor="ctr"/>
                </a:tc>
                <a:tc gridSpan="2">
                  <a:txBody>
                    <a:bodyPr/>
                    <a:lstStyle/>
                    <a:p>
                      <a:pPr marL="1333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</a:rPr>
                        <a:t>Особенности оформления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46876023"/>
                  </a:ext>
                </a:extLst>
              </a:tr>
              <a:tr h="872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Рецепт на бумажном носителе 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139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Электронный рецепт</a:t>
                      </a:r>
                    </a:p>
                    <a:p>
                      <a:pPr marL="1397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 anchor="ctr"/>
                </a:tc>
                <a:extLst>
                  <a:ext uri="{0D108BD9-81ED-4DB2-BD59-A6C34878D82A}">
                    <a16:rowId xmlns:a16="http://schemas.microsoft.com/office/drawing/2014/main" xmlns="" val="1695583245"/>
                  </a:ext>
                </a:extLst>
              </a:tr>
              <a:tr h="18457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algn="l">
                        <a:lnSpc>
                          <a:spcPct val="90000"/>
                        </a:lnSpc>
                        <a:spcAft>
                          <a:spcPts val="8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marR="52070" algn="just"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1270" marR="12255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extLst>
                  <a:ext uri="{0D108BD9-81ED-4DB2-BD59-A6C34878D82A}">
                    <a16:rowId xmlns:a16="http://schemas.microsoft.com/office/drawing/2014/main" xmlns="" val="1423258279"/>
                  </a:ext>
                </a:extLst>
              </a:tr>
              <a:tr h="307267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000" dirty="0">
                          <a:effectLst/>
                        </a:rPr>
                        <a:t>ЛП, включенные в перечень ПКУ для лечения пациентов с хроническими заболеваниями</a:t>
                      </a:r>
                      <a:endParaRPr lang="ru-RU" sz="3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algn="l"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В рецепте может быть выписано количество ЛП </a:t>
                      </a:r>
                    </a:p>
                    <a:p>
                      <a:pPr marL="635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на курс лечения до 60 дней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635" algn="l"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Если курс лечения составляет </a:t>
                      </a:r>
                      <a:r>
                        <a:rPr lang="ru-RU" sz="24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более 30 дней:</a:t>
                      </a:r>
                      <a:r>
                        <a:rPr lang="ru-RU" sz="2400" dirty="0">
                          <a:effectLst/>
                        </a:rPr>
                        <a:t> надпись "По специальному назначению", заверенная </a:t>
                      </a:r>
                      <a:r>
                        <a:rPr lang="ru-RU" sz="24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подписью </a:t>
                      </a:r>
                      <a:r>
                        <a:rPr lang="ru-RU" sz="2400" dirty="0">
                          <a:effectLst/>
                        </a:rPr>
                        <a:t>медицинского работника и </a:t>
                      </a:r>
                      <a:r>
                        <a:rPr lang="ru-RU" sz="24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печатью МО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"Для рецептов"</a:t>
                      </a:r>
                      <a:endParaRPr lang="ru-RU" sz="2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tc>
                  <a:txBody>
                    <a:bodyPr/>
                    <a:lstStyle/>
                    <a:p>
                      <a:pPr marL="127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300" dirty="0">
                          <a:effectLst/>
                        </a:rPr>
                        <a:t>Отметка "По специальному назначению", с проставлением усиленной квалифицированной </a:t>
                      </a:r>
                      <a:r>
                        <a:rPr lang="ru-RU" sz="23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электронной подписи</a:t>
                      </a:r>
                      <a:r>
                        <a:rPr lang="ru-RU" sz="2300" dirty="0">
                          <a:effectLst/>
                        </a:rPr>
                        <a:t> </a:t>
                      </a:r>
                      <a:r>
                        <a:rPr lang="ru-RU" sz="2300" u="sng" dirty="0"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медицинского работника и лица, </a:t>
                      </a:r>
                      <a:r>
                        <a:rPr lang="ru-RU" sz="2300" dirty="0">
                          <a:effectLst/>
                        </a:rPr>
                        <a:t>уполномоченного заверять документы от имени МО</a:t>
                      </a:r>
                      <a:endParaRPr lang="ru-RU" sz="23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1271" marR="91430" marT="53616" marB="0"/>
                </a:tc>
                <a:extLst>
                  <a:ext uri="{0D108BD9-81ED-4DB2-BD59-A6C34878D82A}">
                    <a16:rowId xmlns:a16="http://schemas.microsoft.com/office/drawing/2014/main" xmlns="" val="3295432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5645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A67D0E-DFD0-4EC4-BD6A-6E2E0B39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469" y="146465"/>
            <a:ext cx="10515600" cy="1325563"/>
          </a:xfrm>
        </p:spPr>
        <p:txBody>
          <a:bodyPr/>
          <a:lstStyle/>
          <a:p>
            <a:r>
              <a:rPr lang="ru-RU" sz="44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Особенности оформления рецептов</a:t>
            </a:r>
            <a:br>
              <a:rPr lang="ru-RU" sz="44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180A6D-7C65-4117-83AC-A05B9C365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3974"/>
            <a:ext cx="11797748" cy="5727561"/>
          </a:xfrm>
        </p:spPr>
        <p:txBody>
          <a:bodyPr>
            <a:noAutofit/>
          </a:bodyPr>
          <a:lstStyle/>
          <a:p>
            <a:pPr marR="568325" lvl="0" fontAlgn="base">
              <a:lnSpc>
                <a:spcPct val="94000"/>
              </a:lnSpc>
              <a:spcAft>
                <a:spcPts val="2375"/>
              </a:spcAft>
              <a:buClr>
                <a:srgbClr val="000000"/>
              </a:buClr>
              <a:buSzPts val="2200"/>
              <a:buFont typeface="Wingdings" panose="05000000000000000000" pitchFamily="2" charset="2"/>
              <a:buChar char="Ø"/>
            </a:pP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Способ применения  ЛП обозначается с указанием </a:t>
            </a:r>
            <a:r>
              <a:rPr lang="ru-RU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пути введения</a:t>
            </a: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, дозы, частоты, времени приема относительно сна (утром, на ночь) и его длительности, а для ЛП, взаимодействующих с пищей, - времени их употребления относительно приема пищи (до еды, во время еды, после еды).</a:t>
            </a:r>
          </a:p>
          <a:p>
            <a:pPr marR="568325" lvl="0" fontAlgn="base">
              <a:lnSpc>
                <a:spcPct val="94000"/>
              </a:lnSpc>
              <a:spcAft>
                <a:spcPts val="2375"/>
              </a:spcAft>
              <a:buClr>
                <a:srgbClr val="000000"/>
              </a:buClr>
              <a:buSzPts val="2200"/>
              <a:buFont typeface="Wingdings" panose="05000000000000000000" pitchFamily="2" charset="2"/>
              <a:buChar char="Ø"/>
            </a:pP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При необходимости немедленного или срочного (в течение двух рабочих дней) отпуска ЛП пациенту в верхней части рецепта на бумажном носителе проставляются обозначения "</a:t>
            </a:r>
            <a:r>
              <a:rPr lang="ru-RU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cito</a:t>
            </a: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" (срочно) или "</a:t>
            </a:r>
            <a:r>
              <a:rPr lang="ru-RU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statim</a:t>
            </a: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" (немедленно). Аналогичные обозначения проставляются при оформлении рецепта в форме электронного документа.</a:t>
            </a:r>
          </a:p>
          <a:p>
            <a:pPr marL="0" marR="568325" lvl="0" indent="0" fontAlgn="base">
              <a:lnSpc>
                <a:spcPct val="94000"/>
              </a:lnSpc>
              <a:spcAft>
                <a:spcPts val="10"/>
              </a:spcAft>
              <a:buClr>
                <a:srgbClr val="000000"/>
              </a:buClr>
              <a:buSzPts val="2200"/>
              <a:buNone/>
            </a:pPr>
            <a:endParaRPr lang="ru-RU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697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8ECCF7-CE70-4AA8-8C81-B565DFA1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413" y="0"/>
            <a:ext cx="6775174" cy="1075049"/>
          </a:xfrm>
        </p:spPr>
        <p:txBody>
          <a:bodyPr>
            <a:normAutofit/>
          </a:bodyPr>
          <a:lstStyle/>
          <a:p>
            <a:r>
              <a:rPr lang="ru-RU" sz="32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Особенности оформления рецептов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599D035-7A89-4D23-8D4F-628A8FB29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721" y="874642"/>
            <a:ext cx="11738113" cy="5754757"/>
          </a:xfrm>
        </p:spPr>
        <p:txBody>
          <a:bodyPr>
            <a:normAutofit lnSpcReduction="10000"/>
          </a:bodyPr>
          <a:lstStyle/>
          <a:p>
            <a:pPr marR="187325" lvl="0" algn="just" fontAlgn="base">
              <a:lnSpc>
                <a:spcPct val="94000"/>
              </a:lnSpc>
              <a:spcAft>
                <a:spcPts val="1410"/>
              </a:spcAft>
              <a:buClr>
                <a:srgbClr val="000000"/>
              </a:buClr>
              <a:buSzPts val="2200"/>
              <a:buFont typeface="Wingdings" panose="05000000000000000000" pitchFamily="2" charset="2"/>
              <a:buChar char="Ø"/>
            </a:pP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При оформлении назначения готового ЛП в рецепте количество действующих веществ указывается в соответствии с инструкцией по медицинскому применению. Допустимо указывать дозировку ЛП системного действия (для резорбтивного приема) </a:t>
            </a:r>
            <a:r>
              <a:rPr lang="ru-RU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в твердых ЛФ </a:t>
            </a: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- как содержание 1 или нескольких действующих веществ в единицах массы (в граммах, миллиграммах);</a:t>
            </a:r>
            <a:r>
              <a:rPr lang="ru-RU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в жидких ЛФ </a:t>
            </a: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- как содержание 1 или нескольких действующих веществ в единицах массы на единицу объема (например, миллиграмм/миллилитр) с указанием общего объема ЛФ.</a:t>
            </a:r>
            <a:endParaRPr lang="ru-RU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R="187325" lvl="0" algn="just" fontAlgn="base">
              <a:lnSpc>
                <a:spcPct val="94000"/>
              </a:lnSpc>
              <a:spcAft>
                <a:spcPts val="1410"/>
              </a:spcAft>
              <a:buClr>
                <a:srgbClr val="000000"/>
              </a:buClr>
              <a:buSzPts val="2200"/>
              <a:buFont typeface="Wingdings" panose="05000000000000000000" pitchFamily="2" charset="2"/>
              <a:buChar char="Ø"/>
            </a:pP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При оформлении назначения ЛП индивидуального изготовления в рецепте количество твердых и сыпучих фармацевтических субстанций указывается в граммах (0,001; 0,5; 1,0), жидких - в миллилитрах, граммах и каплях.</a:t>
            </a:r>
          </a:p>
          <a:p>
            <a:pPr marR="187325" lvl="0" algn="just" fontAlgn="base">
              <a:lnSpc>
                <a:spcPct val="103000"/>
              </a:lnSpc>
              <a:spcAft>
                <a:spcPts val="1200"/>
              </a:spcAft>
              <a:buClr>
                <a:srgbClr val="000000"/>
              </a:buClr>
              <a:buSzPts val="2200"/>
              <a:buFont typeface="Wingdings" panose="05000000000000000000" pitchFamily="2" charset="2"/>
              <a:buChar char="Ø"/>
            </a:pP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ea typeface="Arial" panose="020B0604020202020204" pitchFamily="34" charset="0"/>
                <a:cs typeface="Arial" panose="020B0604020202020204" pitchFamily="34" charset="0"/>
              </a:rPr>
              <a:t>Исправления в рецептах не допускаются.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095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693531-46A1-4B97-8894-04CE92F4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887" y="0"/>
            <a:ext cx="6096000" cy="708302"/>
          </a:xfrm>
        </p:spPr>
        <p:txBody>
          <a:bodyPr>
            <a:normAutofit/>
          </a:bodyPr>
          <a:lstStyle/>
          <a:p>
            <a:r>
              <a:rPr lang="ru-RU" sz="2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Особенности оформления рецептов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052543C-9937-484A-94A4-F0D6F4C00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965" y="894522"/>
            <a:ext cx="11767931" cy="5784574"/>
          </a:xfrm>
        </p:spPr>
        <p:txBody>
          <a:bodyPr>
            <a:normAutofit fontScale="92500" lnSpcReduction="20000"/>
          </a:bodyPr>
          <a:lstStyle/>
          <a:p>
            <a:pPr marL="342900" marR="187325" indent="-342900" algn="just" fontAlgn="base">
              <a:lnSpc>
                <a:spcPct val="103000"/>
              </a:lnSpc>
              <a:spcAft>
                <a:spcPts val="1040"/>
              </a:spcAft>
              <a:buClr>
                <a:srgbClr val="000000"/>
              </a:buClr>
              <a:buSzPts val="2200"/>
            </a:pP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При оформлении рецептурных бланков на ЛП, назначенные по решению врачебной комиссии, на обороте рецептурного бланка ставится специальная отметка (штамп).</a:t>
            </a:r>
            <a:endParaRPr lang="ru-RU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187325" lvl="0" indent="-342900" algn="just" fontAlgn="base">
              <a:lnSpc>
                <a:spcPct val="103000"/>
              </a:lnSpc>
              <a:spcAft>
                <a:spcPts val="1040"/>
              </a:spcAft>
              <a:buClr>
                <a:srgbClr val="000000"/>
              </a:buClr>
              <a:buSzPts val="2200"/>
              <a:buFont typeface="Arial" panose="020B0604020202020204" pitchFamily="34" charset="0"/>
              <a:buChar char="•"/>
            </a:pP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Назначение ЛП </a:t>
            </a:r>
            <a:r>
              <a:rPr lang="ru-RU" b="1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по решению врачебной комиссии </a:t>
            </a:r>
            <a:r>
              <a:rPr lang="ru-RU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производится в случаях:</a:t>
            </a:r>
          </a:p>
          <a:p>
            <a:pPr marL="742950" marR="187325" lvl="1" indent="-28575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Font typeface="+mj-lt"/>
              <a:buAutoNum type="arabicParenR"/>
            </a:pPr>
            <a:r>
              <a:rPr lang="ru-RU" sz="2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одновременного назначения одному пациенту 5 и более ЛП в течение 1 суток или свыше 10 наименований в течение 30 дней;</a:t>
            </a:r>
          </a:p>
          <a:p>
            <a:pPr marL="742950" marR="187325" lvl="1" indent="-28575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Font typeface="+mj-lt"/>
              <a:buAutoNum type="arabicParenR"/>
            </a:pPr>
            <a:r>
              <a:rPr lang="ru-RU" sz="2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назначения ЛП при нетипичном течении заболевания, наличии осложнений заболевания и (или) сопутствующих заболеваний, при назначении ЛП, особенности взаимодействия и совместимости которых согласно инструкциям по их применению приводят к снижению эффективности и безопасности лечения пациента и создают потенциальную опасность для его жизни и здоровья;</a:t>
            </a:r>
          </a:p>
          <a:p>
            <a:pPr marL="742950" marR="187325" lvl="1" indent="-28575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Font typeface="+mj-lt"/>
              <a:buAutoNum type="arabicParenR"/>
            </a:pPr>
            <a:r>
              <a:rPr lang="ru-RU" sz="28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первичного назначения пациенту НС и ПВ списков II и III .</a:t>
            </a:r>
          </a:p>
          <a:p>
            <a:pPr marL="0" indent="0" algn="r">
              <a:lnSpc>
                <a:spcPct val="107000"/>
              </a:lnSpc>
              <a:spcAft>
                <a:spcPts val="175"/>
              </a:spcAft>
              <a:buNone/>
            </a:pPr>
            <a:r>
              <a:rPr lang="ru-RU" sz="1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Приказ Министерства здравоохранения РФ от 24 ноября 2021 г. N 1094н "Об утверждении Порядка назначения лекарственных препаратов…»</a:t>
            </a:r>
            <a:endParaRPr lang="ru-RU" sz="11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697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7193">
            <a:extLst>
              <a:ext uri="{FF2B5EF4-FFF2-40B4-BE49-F238E27FC236}">
                <a16:creationId xmlns:a16="http://schemas.microsoft.com/office/drawing/2014/main" xmlns="" id="{2EB36EE8-2362-49A9-8DCF-85E3B623CD6E}"/>
              </a:ext>
            </a:extLst>
          </p:cNvPr>
          <p:cNvGrpSpPr/>
          <p:nvPr/>
        </p:nvGrpSpPr>
        <p:grpSpPr>
          <a:xfrm>
            <a:off x="259080" y="558162"/>
            <a:ext cx="11673840" cy="5741675"/>
            <a:chOff x="198120" y="94489"/>
            <a:chExt cx="11993880" cy="6467856"/>
          </a:xfrm>
        </p:grpSpPr>
        <p:sp>
          <p:nvSpPr>
            <p:cNvPr id="5" name="Rectangle 1813">
              <a:extLst>
                <a:ext uri="{FF2B5EF4-FFF2-40B4-BE49-F238E27FC236}">
                  <a16:creationId xmlns:a16="http://schemas.microsoft.com/office/drawing/2014/main" xmlns="" id="{51BE7825-7E14-40A5-AE13-3E522B0370DD}"/>
                </a:ext>
              </a:extLst>
            </p:cNvPr>
            <p:cNvSpPr/>
            <p:nvPr/>
          </p:nvSpPr>
          <p:spPr>
            <a:xfrm>
              <a:off x="291998" y="175261"/>
              <a:ext cx="592570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Оформление рецепта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" name="Rectangle 1814">
              <a:extLst>
                <a:ext uri="{FF2B5EF4-FFF2-40B4-BE49-F238E27FC236}">
                  <a16:creationId xmlns:a16="http://schemas.microsoft.com/office/drawing/2014/main" xmlns="" id="{0EB89547-2116-4278-8F3C-872A624E173F}"/>
                </a:ext>
              </a:extLst>
            </p:cNvPr>
            <p:cNvSpPr/>
            <p:nvPr/>
          </p:nvSpPr>
          <p:spPr>
            <a:xfrm>
              <a:off x="291998" y="745237"/>
              <a:ext cx="3628998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формы №148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1815">
              <a:extLst>
                <a:ext uri="{FF2B5EF4-FFF2-40B4-BE49-F238E27FC236}">
                  <a16:creationId xmlns:a16="http://schemas.microsoft.com/office/drawing/2014/main" xmlns="" id="{409D921F-5BD6-4219-B563-25A321BDF8A0}"/>
                </a:ext>
              </a:extLst>
            </p:cNvPr>
            <p:cNvSpPr/>
            <p:nvPr/>
          </p:nvSpPr>
          <p:spPr>
            <a:xfrm>
              <a:off x="3020314" y="745237"/>
              <a:ext cx="18607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26465">
              <a:extLst>
                <a:ext uri="{FF2B5EF4-FFF2-40B4-BE49-F238E27FC236}">
                  <a16:creationId xmlns:a16="http://schemas.microsoft.com/office/drawing/2014/main" xmlns="" id="{95CECDCB-D2EA-45E9-9708-F3EDC746BF8F}"/>
                </a:ext>
              </a:extLst>
            </p:cNvPr>
            <p:cNvSpPr/>
            <p:nvPr/>
          </p:nvSpPr>
          <p:spPr>
            <a:xfrm>
              <a:off x="3160522" y="745237"/>
              <a:ext cx="308295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26466">
              <a:extLst>
                <a:ext uri="{FF2B5EF4-FFF2-40B4-BE49-F238E27FC236}">
                  <a16:creationId xmlns:a16="http://schemas.microsoft.com/office/drawing/2014/main" xmlns="" id="{584B4724-C438-4882-AD72-EFCAFD8E18BF}"/>
                </a:ext>
              </a:extLst>
            </p:cNvPr>
            <p:cNvSpPr/>
            <p:nvPr/>
          </p:nvSpPr>
          <p:spPr>
            <a:xfrm>
              <a:off x="3392323" y="745237"/>
              <a:ext cx="54970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1817">
              <a:extLst>
                <a:ext uri="{FF2B5EF4-FFF2-40B4-BE49-F238E27FC236}">
                  <a16:creationId xmlns:a16="http://schemas.microsoft.com/office/drawing/2014/main" xmlns="" id="{BD6DD05D-426B-4335-A69E-7B0914E9E722}"/>
                </a:ext>
              </a:extLst>
            </p:cNvPr>
            <p:cNvSpPr/>
            <p:nvPr/>
          </p:nvSpPr>
          <p:spPr>
            <a:xfrm>
              <a:off x="3805174" y="745237"/>
              <a:ext cx="18607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1818">
              <a:extLst>
                <a:ext uri="{FF2B5EF4-FFF2-40B4-BE49-F238E27FC236}">
                  <a16:creationId xmlns:a16="http://schemas.microsoft.com/office/drawing/2014/main" xmlns="" id="{FE40B443-870F-4EAB-86A0-4EBBDDC2EE4C}"/>
                </a:ext>
              </a:extLst>
            </p:cNvPr>
            <p:cNvSpPr/>
            <p:nvPr/>
          </p:nvSpPr>
          <p:spPr>
            <a:xfrm>
              <a:off x="3945382" y="745237"/>
              <a:ext cx="616386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88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2" name="Picture 1820">
              <a:extLst>
                <a:ext uri="{FF2B5EF4-FFF2-40B4-BE49-F238E27FC236}">
                  <a16:creationId xmlns:a16="http://schemas.microsoft.com/office/drawing/2014/main" xmlns="" id="{06D2E14F-24DC-4A52-8320-828A0915DB0E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978396" y="99061"/>
              <a:ext cx="5213604" cy="6458712"/>
            </a:xfrm>
            <a:prstGeom prst="rect">
              <a:avLst/>
            </a:prstGeom>
          </p:spPr>
        </p:pic>
        <p:sp>
          <p:nvSpPr>
            <p:cNvPr id="13" name="Shape 1821">
              <a:extLst>
                <a:ext uri="{FF2B5EF4-FFF2-40B4-BE49-F238E27FC236}">
                  <a16:creationId xmlns:a16="http://schemas.microsoft.com/office/drawing/2014/main" xmlns="" id="{E2DBC7C8-68A6-426A-BDBA-C67669B6E46F}"/>
                </a:ext>
              </a:extLst>
            </p:cNvPr>
            <p:cNvSpPr/>
            <p:nvPr/>
          </p:nvSpPr>
          <p:spPr>
            <a:xfrm>
              <a:off x="6973824" y="94489"/>
              <a:ext cx="5218176" cy="6467856"/>
            </a:xfrm>
            <a:custGeom>
              <a:avLst/>
              <a:gdLst/>
              <a:ahLst/>
              <a:cxnLst/>
              <a:rect l="0" t="0" r="0" b="0"/>
              <a:pathLst>
                <a:path w="5218176" h="6467856">
                  <a:moveTo>
                    <a:pt x="5218176" y="6467856"/>
                  </a:moveTo>
                  <a:lnTo>
                    <a:pt x="0" y="6467856"/>
                  </a:lnTo>
                  <a:lnTo>
                    <a:pt x="0" y="0"/>
                  </a:lnTo>
                  <a:lnTo>
                    <a:pt x="5218176" y="0"/>
                  </a:lnTo>
                </a:path>
              </a:pathLst>
            </a:custGeom>
            <a:noFill/>
            <a:ln w="9144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 34201">
              <a:extLst>
                <a:ext uri="{FF2B5EF4-FFF2-40B4-BE49-F238E27FC236}">
                  <a16:creationId xmlns:a16="http://schemas.microsoft.com/office/drawing/2014/main" xmlns="" id="{56F108B1-11C3-482A-A9E1-CA7A7CCB9DC2}"/>
                </a:ext>
              </a:extLst>
            </p:cNvPr>
            <p:cNvSpPr/>
            <p:nvPr/>
          </p:nvSpPr>
          <p:spPr>
            <a:xfrm>
              <a:off x="7352538" y="99823"/>
              <a:ext cx="1952244" cy="1261872"/>
            </a:xfrm>
            <a:custGeom>
              <a:avLst/>
              <a:gdLst/>
              <a:ahLst/>
              <a:cxnLst/>
              <a:rect l="0" t="0" r="0" b="0"/>
              <a:pathLst>
                <a:path w="1952244" h="1261872">
                  <a:moveTo>
                    <a:pt x="0" y="0"/>
                  </a:moveTo>
                  <a:lnTo>
                    <a:pt x="1952244" y="0"/>
                  </a:lnTo>
                  <a:lnTo>
                    <a:pt x="1952244" y="1261872"/>
                  </a:lnTo>
                  <a:lnTo>
                    <a:pt x="0" y="126187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Shape 1823">
              <a:extLst>
                <a:ext uri="{FF2B5EF4-FFF2-40B4-BE49-F238E27FC236}">
                  <a16:creationId xmlns:a16="http://schemas.microsoft.com/office/drawing/2014/main" xmlns="" id="{A59BB77D-4B32-4A4A-9B9E-9EDA5CE74C1C}"/>
                </a:ext>
              </a:extLst>
            </p:cNvPr>
            <p:cNvSpPr/>
            <p:nvPr/>
          </p:nvSpPr>
          <p:spPr>
            <a:xfrm>
              <a:off x="7352538" y="99823"/>
              <a:ext cx="1952244" cy="1261872"/>
            </a:xfrm>
            <a:custGeom>
              <a:avLst/>
              <a:gdLst/>
              <a:ahLst/>
              <a:cxnLst/>
              <a:rect l="0" t="0" r="0" b="0"/>
              <a:pathLst>
                <a:path w="1952244" h="1261872">
                  <a:moveTo>
                    <a:pt x="0" y="1261872"/>
                  </a:moveTo>
                  <a:lnTo>
                    <a:pt x="1952244" y="1261872"/>
                  </a:lnTo>
                  <a:lnTo>
                    <a:pt x="195224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2F5496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1824">
              <a:extLst>
                <a:ext uri="{FF2B5EF4-FFF2-40B4-BE49-F238E27FC236}">
                  <a16:creationId xmlns:a16="http://schemas.microsoft.com/office/drawing/2014/main" xmlns="" id="{699FE728-B2F8-4F13-A2B0-C1585FEF2593}"/>
                </a:ext>
              </a:extLst>
            </p:cNvPr>
            <p:cNvSpPr/>
            <p:nvPr/>
          </p:nvSpPr>
          <p:spPr>
            <a:xfrm>
              <a:off x="7474332" y="213742"/>
              <a:ext cx="2272103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Штамп МО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825">
              <a:extLst>
                <a:ext uri="{FF2B5EF4-FFF2-40B4-BE49-F238E27FC236}">
                  <a16:creationId xmlns:a16="http://schemas.microsoft.com/office/drawing/2014/main" xmlns="" id="{22F50D39-10D6-4F27-8980-BF4F32CA2479}"/>
                </a:ext>
              </a:extLst>
            </p:cNvPr>
            <p:cNvSpPr/>
            <p:nvPr/>
          </p:nvSpPr>
          <p:spPr>
            <a:xfrm>
              <a:off x="7643495" y="609982"/>
              <a:ext cx="1884097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наименование,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826">
              <a:extLst>
                <a:ext uri="{FF2B5EF4-FFF2-40B4-BE49-F238E27FC236}">
                  <a16:creationId xmlns:a16="http://schemas.microsoft.com/office/drawing/2014/main" xmlns="" id="{01808332-9CCC-4410-834B-9CBBB73142C4}"/>
                </a:ext>
              </a:extLst>
            </p:cNvPr>
            <p:cNvSpPr/>
            <p:nvPr/>
          </p:nvSpPr>
          <p:spPr>
            <a:xfrm>
              <a:off x="7622159" y="853822"/>
              <a:ext cx="81332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адрес,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827">
              <a:extLst>
                <a:ext uri="{FF2B5EF4-FFF2-40B4-BE49-F238E27FC236}">
                  <a16:creationId xmlns:a16="http://schemas.microsoft.com/office/drawing/2014/main" xmlns="" id="{373F465C-E756-42B0-BA38-4485874FDD52}"/>
                </a:ext>
              </a:extLst>
            </p:cNvPr>
            <p:cNvSpPr/>
            <p:nvPr/>
          </p:nvSpPr>
          <p:spPr>
            <a:xfrm>
              <a:off x="8236332" y="853822"/>
              <a:ext cx="106403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телефон,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828">
              <a:extLst>
                <a:ext uri="{FF2B5EF4-FFF2-40B4-BE49-F238E27FC236}">
                  <a16:creationId xmlns:a16="http://schemas.microsoft.com/office/drawing/2014/main" xmlns="" id="{FED29D95-7AAE-4E7F-B2B0-5333831F538A}"/>
                </a:ext>
              </a:extLst>
            </p:cNvPr>
            <p:cNvSpPr/>
            <p:nvPr/>
          </p:nvSpPr>
          <p:spPr>
            <a:xfrm>
              <a:off x="7724268" y="1097662"/>
              <a:ext cx="160858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дата выписки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Shape 1829">
              <a:extLst>
                <a:ext uri="{FF2B5EF4-FFF2-40B4-BE49-F238E27FC236}">
                  <a16:creationId xmlns:a16="http://schemas.microsoft.com/office/drawing/2014/main" xmlns="" id="{5AFE5B22-E457-4759-8165-32E2DEF7C432}"/>
                </a:ext>
              </a:extLst>
            </p:cNvPr>
            <p:cNvSpPr/>
            <p:nvPr/>
          </p:nvSpPr>
          <p:spPr>
            <a:xfrm>
              <a:off x="2814828" y="1382269"/>
              <a:ext cx="3988308" cy="368808"/>
            </a:xfrm>
            <a:custGeom>
              <a:avLst/>
              <a:gdLst/>
              <a:ahLst/>
              <a:cxnLst/>
              <a:rect l="0" t="0" r="0" b="0"/>
              <a:pathLst>
                <a:path w="3988308" h="368808">
                  <a:moveTo>
                    <a:pt x="0" y="368808"/>
                  </a:moveTo>
                  <a:lnTo>
                    <a:pt x="3988308" y="368808"/>
                  </a:lnTo>
                  <a:lnTo>
                    <a:pt x="398830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Rectangle 1830">
              <a:extLst>
                <a:ext uri="{FF2B5EF4-FFF2-40B4-BE49-F238E27FC236}">
                  <a16:creationId xmlns:a16="http://schemas.microsoft.com/office/drawing/2014/main" xmlns="" id="{AA62F2F2-C73A-406C-BE61-23FEAFF04C50}"/>
                </a:ext>
              </a:extLst>
            </p:cNvPr>
            <p:cNvSpPr/>
            <p:nvPr/>
          </p:nvSpPr>
          <p:spPr>
            <a:xfrm>
              <a:off x="2907157" y="1470153"/>
              <a:ext cx="304554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Серия и номер рецепта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Shape 1831">
              <a:extLst>
                <a:ext uri="{FF2B5EF4-FFF2-40B4-BE49-F238E27FC236}">
                  <a16:creationId xmlns:a16="http://schemas.microsoft.com/office/drawing/2014/main" xmlns="" id="{0B9D8487-13C3-45EE-8D0F-B779706B9B69}"/>
                </a:ext>
              </a:extLst>
            </p:cNvPr>
            <p:cNvSpPr/>
            <p:nvPr/>
          </p:nvSpPr>
          <p:spPr>
            <a:xfrm>
              <a:off x="198120" y="2354581"/>
              <a:ext cx="6691884" cy="591312"/>
            </a:xfrm>
            <a:custGeom>
              <a:avLst/>
              <a:gdLst/>
              <a:ahLst/>
              <a:cxnLst/>
              <a:rect l="0" t="0" r="0" b="0"/>
              <a:pathLst>
                <a:path w="6691884" h="591312">
                  <a:moveTo>
                    <a:pt x="0" y="591312"/>
                  </a:moveTo>
                  <a:lnTo>
                    <a:pt x="6691884" y="591312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1832">
              <a:extLst>
                <a:ext uri="{FF2B5EF4-FFF2-40B4-BE49-F238E27FC236}">
                  <a16:creationId xmlns:a16="http://schemas.microsoft.com/office/drawing/2014/main" xmlns="" id="{91C06EA9-74FF-4224-8F97-9CBE4E2E7B6D}"/>
                </a:ext>
              </a:extLst>
            </p:cNvPr>
            <p:cNvSpPr/>
            <p:nvPr/>
          </p:nvSpPr>
          <p:spPr>
            <a:xfrm>
              <a:off x="289255" y="2415439"/>
              <a:ext cx="5183758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Дата рождения пациента, для детей до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833">
              <a:extLst>
                <a:ext uri="{FF2B5EF4-FFF2-40B4-BE49-F238E27FC236}">
                  <a16:creationId xmlns:a16="http://schemas.microsoft.com/office/drawing/2014/main" xmlns="" id="{E8EE4AB6-40EE-4963-8341-CA7E7CB0219B}"/>
                </a:ext>
              </a:extLst>
            </p:cNvPr>
            <p:cNvSpPr/>
            <p:nvPr/>
          </p:nvSpPr>
          <p:spPr>
            <a:xfrm>
              <a:off x="4187952" y="2415439"/>
              <a:ext cx="650291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года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834">
              <a:extLst>
                <a:ext uri="{FF2B5EF4-FFF2-40B4-BE49-F238E27FC236}">
                  <a16:creationId xmlns:a16="http://schemas.microsoft.com/office/drawing/2014/main" xmlns="" id="{0A99AC85-5526-4346-A1CA-716F24F69024}"/>
                </a:ext>
              </a:extLst>
            </p:cNvPr>
            <p:cNvSpPr/>
            <p:nvPr/>
          </p:nvSpPr>
          <p:spPr>
            <a:xfrm>
              <a:off x="4677410" y="2415439"/>
              <a:ext cx="1658303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указывается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835">
              <a:extLst>
                <a:ext uri="{FF2B5EF4-FFF2-40B4-BE49-F238E27FC236}">
                  <a16:creationId xmlns:a16="http://schemas.microsoft.com/office/drawing/2014/main" xmlns="" id="{AF3196F2-8EF7-42D2-96B6-6ED1F320A9B2}"/>
                </a:ext>
              </a:extLst>
            </p:cNvPr>
            <p:cNvSpPr/>
            <p:nvPr/>
          </p:nvSpPr>
          <p:spPr>
            <a:xfrm>
              <a:off x="289255" y="2665985"/>
              <a:ext cx="3667611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количество полных месяцев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Shape 1836">
              <a:extLst>
                <a:ext uri="{FF2B5EF4-FFF2-40B4-BE49-F238E27FC236}">
                  <a16:creationId xmlns:a16="http://schemas.microsoft.com/office/drawing/2014/main" xmlns="" id="{9A4B139D-172E-434F-881F-1450BA755C15}"/>
                </a:ext>
              </a:extLst>
            </p:cNvPr>
            <p:cNvSpPr/>
            <p:nvPr/>
          </p:nvSpPr>
          <p:spPr>
            <a:xfrm>
              <a:off x="6886194" y="2645157"/>
              <a:ext cx="425039" cy="348442"/>
            </a:xfrm>
            <a:custGeom>
              <a:avLst/>
              <a:gdLst/>
              <a:ahLst/>
              <a:cxnLst/>
              <a:rect l="0" t="0" r="0" b="0"/>
              <a:pathLst>
                <a:path w="425039" h="348442">
                  <a:moveTo>
                    <a:pt x="7620" y="0"/>
                  </a:moveTo>
                  <a:lnTo>
                    <a:pt x="425039" y="317374"/>
                  </a:lnTo>
                  <a:lnTo>
                    <a:pt x="425039" y="325350"/>
                  </a:lnTo>
                  <a:lnTo>
                    <a:pt x="425004" y="325396"/>
                  </a:lnTo>
                  <a:lnTo>
                    <a:pt x="425039" y="325384"/>
                  </a:lnTo>
                  <a:lnTo>
                    <a:pt x="425039" y="348442"/>
                  </a:lnTo>
                  <a:lnTo>
                    <a:pt x="381763" y="340233"/>
                  </a:lnTo>
                  <a:lnTo>
                    <a:pt x="417954" y="327815"/>
                  </a:lnTo>
                  <a:lnTo>
                    <a:pt x="0" y="10160"/>
                  </a:lnTo>
                  <a:lnTo>
                    <a:pt x="7620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Shape 1837">
              <a:extLst>
                <a:ext uri="{FF2B5EF4-FFF2-40B4-BE49-F238E27FC236}">
                  <a16:creationId xmlns:a16="http://schemas.microsoft.com/office/drawing/2014/main" xmlns="" id="{33B0ADB7-F8D5-4B8B-AA88-A117406E579D}"/>
                </a:ext>
              </a:extLst>
            </p:cNvPr>
            <p:cNvSpPr/>
            <p:nvPr/>
          </p:nvSpPr>
          <p:spPr>
            <a:xfrm>
              <a:off x="7311233" y="2924811"/>
              <a:ext cx="40416" cy="76454"/>
            </a:xfrm>
            <a:custGeom>
              <a:avLst/>
              <a:gdLst/>
              <a:ahLst/>
              <a:cxnLst/>
              <a:rect l="0" t="0" r="0" b="0"/>
              <a:pathLst>
                <a:path w="40416" h="76454">
                  <a:moveTo>
                    <a:pt x="2824" y="0"/>
                  </a:moveTo>
                  <a:lnTo>
                    <a:pt x="40416" y="76454"/>
                  </a:lnTo>
                  <a:lnTo>
                    <a:pt x="0" y="68788"/>
                  </a:lnTo>
                  <a:lnTo>
                    <a:pt x="0" y="45730"/>
                  </a:lnTo>
                  <a:lnTo>
                    <a:pt x="30" y="45720"/>
                  </a:lnTo>
                  <a:lnTo>
                    <a:pt x="34" y="45651"/>
                  </a:lnTo>
                  <a:lnTo>
                    <a:pt x="0" y="45696"/>
                  </a:lnTo>
                  <a:lnTo>
                    <a:pt x="0" y="37720"/>
                  </a:lnTo>
                  <a:lnTo>
                    <a:pt x="496" y="38097"/>
                  </a:lnTo>
                  <a:lnTo>
                    <a:pt x="2824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Shape 1838">
              <a:extLst>
                <a:ext uri="{FF2B5EF4-FFF2-40B4-BE49-F238E27FC236}">
                  <a16:creationId xmlns:a16="http://schemas.microsoft.com/office/drawing/2014/main" xmlns="" id="{E3DCDFF3-6984-462F-B9CC-28F4A943085F}"/>
                </a:ext>
              </a:extLst>
            </p:cNvPr>
            <p:cNvSpPr/>
            <p:nvPr/>
          </p:nvSpPr>
          <p:spPr>
            <a:xfrm>
              <a:off x="6801485" y="1546861"/>
              <a:ext cx="1527175" cy="438785"/>
            </a:xfrm>
            <a:custGeom>
              <a:avLst/>
              <a:gdLst/>
              <a:ahLst/>
              <a:cxnLst/>
              <a:rect l="0" t="0" r="0" b="0"/>
              <a:pathLst>
                <a:path w="1527175" h="438785">
                  <a:moveTo>
                    <a:pt x="3302" y="0"/>
                  </a:moveTo>
                  <a:lnTo>
                    <a:pt x="1475740" y="401447"/>
                  </a:lnTo>
                  <a:lnTo>
                    <a:pt x="1463675" y="365252"/>
                  </a:lnTo>
                  <a:lnTo>
                    <a:pt x="1527175" y="422021"/>
                  </a:lnTo>
                  <a:lnTo>
                    <a:pt x="1443609" y="438785"/>
                  </a:lnTo>
                  <a:lnTo>
                    <a:pt x="1472431" y="413672"/>
                  </a:lnTo>
                  <a:lnTo>
                    <a:pt x="0" y="12192"/>
                  </a:lnTo>
                  <a:lnTo>
                    <a:pt x="3302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Shape 1839">
              <a:extLst>
                <a:ext uri="{FF2B5EF4-FFF2-40B4-BE49-F238E27FC236}">
                  <a16:creationId xmlns:a16="http://schemas.microsoft.com/office/drawing/2014/main" xmlns="" id="{508E1005-21A2-4938-8A0C-7F037882B9B1}"/>
                </a:ext>
              </a:extLst>
            </p:cNvPr>
            <p:cNvSpPr/>
            <p:nvPr/>
          </p:nvSpPr>
          <p:spPr>
            <a:xfrm>
              <a:off x="198120" y="3133345"/>
              <a:ext cx="6691884" cy="591312"/>
            </a:xfrm>
            <a:custGeom>
              <a:avLst/>
              <a:gdLst/>
              <a:ahLst/>
              <a:cxnLst/>
              <a:rect l="0" t="0" r="0" b="0"/>
              <a:pathLst>
                <a:path w="6691884" h="591312">
                  <a:moveTo>
                    <a:pt x="0" y="591312"/>
                  </a:moveTo>
                  <a:lnTo>
                    <a:pt x="6691884" y="591312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Rectangle 1840">
              <a:extLst>
                <a:ext uri="{FF2B5EF4-FFF2-40B4-BE49-F238E27FC236}">
                  <a16:creationId xmlns:a16="http://schemas.microsoft.com/office/drawing/2014/main" xmlns="" id="{AD4E52A7-3B89-4B31-B278-514909F0F2E4}"/>
                </a:ext>
              </a:extLst>
            </p:cNvPr>
            <p:cNvSpPr/>
            <p:nvPr/>
          </p:nvSpPr>
          <p:spPr>
            <a:xfrm>
              <a:off x="289255" y="3194178"/>
              <a:ext cx="222859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Почтовый адрес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841">
              <a:extLst>
                <a:ext uri="{FF2B5EF4-FFF2-40B4-BE49-F238E27FC236}">
                  <a16:creationId xmlns:a16="http://schemas.microsoft.com/office/drawing/2014/main" xmlns="" id="{656B33C2-313C-4B81-BDC3-6F9161F3B0FF}"/>
                </a:ext>
              </a:extLst>
            </p:cNvPr>
            <p:cNvSpPr/>
            <p:nvPr/>
          </p:nvSpPr>
          <p:spPr>
            <a:xfrm>
              <a:off x="1964436" y="3194178"/>
              <a:ext cx="608805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места жительства/ пребывания /фактического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842">
              <a:extLst>
                <a:ext uri="{FF2B5EF4-FFF2-40B4-BE49-F238E27FC236}">
                  <a16:creationId xmlns:a16="http://schemas.microsoft.com/office/drawing/2014/main" xmlns="" id="{19A1313C-3882-4BDD-8E48-BE53079F0E3B}"/>
                </a:ext>
              </a:extLst>
            </p:cNvPr>
            <p:cNvSpPr/>
            <p:nvPr/>
          </p:nvSpPr>
          <p:spPr>
            <a:xfrm>
              <a:off x="289255" y="3441066"/>
              <a:ext cx="2236808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проживания или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843">
              <a:extLst>
                <a:ext uri="{FF2B5EF4-FFF2-40B4-BE49-F238E27FC236}">
                  <a16:creationId xmlns:a16="http://schemas.microsoft.com/office/drawing/2014/main" xmlns="" id="{1970B014-5BA6-4BC7-BA6E-D3A5433FEC10}"/>
                </a:ext>
              </a:extLst>
            </p:cNvPr>
            <p:cNvSpPr/>
            <p:nvPr/>
          </p:nvSpPr>
          <p:spPr>
            <a:xfrm>
              <a:off x="1972056" y="3441066"/>
              <a:ext cx="4938186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номер медицинской карты пациента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Shape 1844">
              <a:extLst>
                <a:ext uri="{FF2B5EF4-FFF2-40B4-BE49-F238E27FC236}">
                  <a16:creationId xmlns:a16="http://schemas.microsoft.com/office/drawing/2014/main" xmlns="" id="{316C0792-6E29-469C-BE1E-75F2D6A6ABA5}"/>
                </a:ext>
              </a:extLst>
            </p:cNvPr>
            <p:cNvSpPr/>
            <p:nvPr/>
          </p:nvSpPr>
          <p:spPr>
            <a:xfrm>
              <a:off x="6888481" y="3299842"/>
              <a:ext cx="463169" cy="135382"/>
            </a:xfrm>
            <a:custGeom>
              <a:avLst/>
              <a:gdLst/>
              <a:ahLst/>
              <a:cxnLst/>
              <a:rect l="0" t="0" r="0" b="0"/>
              <a:pathLst>
                <a:path w="463169" h="135382">
                  <a:moveTo>
                    <a:pt x="380238" y="0"/>
                  </a:moveTo>
                  <a:lnTo>
                    <a:pt x="463169" y="19431"/>
                  </a:lnTo>
                  <a:lnTo>
                    <a:pt x="397890" y="74168"/>
                  </a:lnTo>
                  <a:lnTo>
                    <a:pt x="411147" y="38323"/>
                  </a:lnTo>
                  <a:lnTo>
                    <a:pt x="3048" y="135382"/>
                  </a:lnTo>
                  <a:lnTo>
                    <a:pt x="0" y="123063"/>
                  </a:lnTo>
                  <a:lnTo>
                    <a:pt x="408160" y="26019"/>
                  </a:lnTo>
                  <a:lnTo>
                    <a:pt x="380238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Shape 1845">
              <a:extLst>
                <a:ext uri="{FF2B5EF4-FFF2-40B4-BE49-F238E27FC236}">
                  <a16:creationId xmlns:a16="http://schemas.microsoft.com/office/drawing/2014/main" xmlns="" id="{28CAE7A9-8389-4C33-8ED2-A44FA22A4474}"/>
                </a:ext>
              </a:extLst>
            </p:cNvPr>
            <p:cNvSpPr/>
            <p:nvPr/>
          </p:nvSpPr>
          <p:spPr>
            <a:xfrm>
              <a:off x="198120" y="3892297"/>
              <a:ext cx="6691884" cy="591312"/>
            </a:xfrm>
            <a:custGeom>
              <a:avLst/>
              <a:gdLst/>
              <a:ahLst/>
              <a:cxnLst/>
              <a:rect l="0" t="0" r="0" b="0"/>
              <a:pathLst>
                <a:path w="6691884" h="591312">
                  <a:moveTo>
                    <a:pt x="0" y="591312"/>
                  </a:moveTo>
                  <a:lnTo>
                    <a:pt x="6691884" y="591312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Rectangle 1846">
              <a:extLst>
                <a:ext uri="{FF2B5EF4-FFF2-40B4-BE49-F238E27FC236}">
                  <a16:creationId xmlns:a16="http://schemas.microsoft.com/office/drawing/2014/main" xmlns="" id="{114E8BE8-15C5-4EC2-A909-665ACA0CBACC}"/>
                </a:ext>
              </a:extLst>
            </p:cNvPr>
            <p:cNvSpPr/>
            <p:nvPr/>
          </p:nvSpPr>
          <p:spPr>
            <a:xfrm>
              <a:off x="289255" y="3953384"/>
              <a:ext cx="8534651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Фамилия, инициалы медицинского работника, назначившего ЛП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847">
              <a:extLst>
                <a:ext uri="{FF2B5EF4-FFF2-40B4-BE49-F238E27FC236}">
                  <a16:creationId xmlns:a16="http://schemas.microsoft.com/office/drawing/2014/main" xmlns="" id="{C1C78211-E394-42AE-8F0B-12DB449D05F3}"/>
                </a:ext>
              </a:extLst>
            </p:cNvPr>
            <p:cNvSpPr/>
            <p:nvPr/>
          </p:nvSpPr>
          <p:spPr>
            <a:xfrm>
              <a:off x="289255" y="4200272"/>
              <a:ext cx="665752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 оформившего рецепт (ручной способ или штамп)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Shape 1848">
              <a:extLst>
                <a:ext uri="{FF2B5EF4-FFF2-40B4-BE49-F238E27FC236}">
                  <a16:creationId xmlns:a16="http://schemas.microsoft.com/office/drawing/2014/main" xmlns="" id="{902F870D-82FC-44AF-A6BC-B84C57D78458}"/>
                </a:ext>
              </a:extLst>
            </p:cNvPr>
            <p:cNvSpPr/>
            <p:nvPr/>
          </p:nvSpPr>
          <p:spPr>
            <a:xfrm>
              <a:off x="6886068" y="3733349"/>
              <a:ext cx="537425" cy="460065"/>
            </a:xfrm>
            <a:custGeom>
              <a:avLst/>
              <a:gdLst/>
              <a:ahLst/>
              <a:cxnLst/>
              <a:rect l="0" t="0" r="0" b="0"/>
              <a:pathLst>
                <a:path w="537425" h="460065">
                  <a:moveTo>
                    <a:pt x="537425" y="0"/>
                  </a:moveTo>
                  <a:lnTo>
                    <a:pt x="537425" y="23300"/>
                  </a:lnTo>
                  <a:lnTo>
                    <a:pt x="537379" y="23285"/>
                  </a:lnTo>
                  <a:lnTo>
                    <a:pt x="537425" y="23343"/>
                  </a:lnTo>
                  <a:lnTo>
                    <a:pt x="537425" y="31483"/>
                  </a:lnTo>
                  <a:lnTo>
                    <a:pt x="7874" y="460065"/>
                  </a:lnTo>
                  <a:lnTo>
                    <a:pt x="0" y="450159"/>
                  </a:lnTo>
                  <a:lnTo>
                    <a:pt x="530127" y="21009"/>
                  </a:lnTo>
                  <a:lnTo>
                    <a:pt x="493776" y="9596"/>
                  </a:lnTo>
                  <a:lnTo>
                    <a:pt x="537425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Shape 1849">
              <a:extLst>
                <a:ext uri="{FF2B5EF4-FFF2-40B4-BE49-F238E27FC236}">
                  <a16:creationId xmlns:a16="http://schemas.microsoft.com/office/drawing/2014/main" xmlns="" id="{C0A276A1-A63F-4D2F-A6BA-FD928FF0FD4B}"/>
                </a:ext>
              </a:extLst>
            </p:cNvPr>
            <p:cNvSpPr/>
            <p:nvPr/>
          </p:nvSpPr>
          <p:spPr>
            <a:xfrm>
              <a:off x="7423493" y="3724657"/>
              <a:ext cx="39536" cy="77597"/>
            </a:xfrm>
            <a:custGeom>
              <a:avLst/>
              <a:gdLst/>
              <a:ahLst/>
              <a:cxnLst/>
              <a:rect l="0" t="0" r="0" b="0"/>
              <a:pathLst>
                <a:path w="39536" h="77597">
                  <a:moveTo>
                    <a:pt x="39536" y="0"/>
                  </a:moveTo>
                  <a:lnTo>
                    <a:pt x="4229" y="77597"/>
                  </a:lnTo>
                  <a:lnTo>
                    <a:pt x="735" y="39580"/>
                  </a:lnTo>
                  <a:lnTo>
                    <a:pt x="0" y="40174"/>
                  </a:lnTo>
                  <a:lnTo>
                    <a:pt x="0" y="32034"/>
                  </a:lnTo>
                  <a:lnTo>
                    <a:pt x="47" y="32093"/>
                  </a:lnTo>
                  <a:lnTo>
                    <a:pt x="39" y="32004"/>
                  </a:lnTo>
                  <a:lnTo>
                    <a:pt x="0" y="31992"/>
                  </a:lnTo>
                  <a:lnTo>
                    <a:pt x="0" y="8692"/>
                  </a:lnTo>
                  <a:lnTo>
                    <a:pt x="39536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Rectangle 1850">
              <a:extLst>
                <a:ext uri="{FF2B5EF4-FFF2-40B4-BE49-F238E27FC236}">
                  <a16:creationId xmlns:a16="http://schemas.microsoft.com/office/drawing/2014/main" xmlns="" id="{854773D8-B0CC-4A0C-B914-3DCC2D680211}"/>
                </a:ext>
              </a:extLst>
            </p:cNvPr>
            <p:cNvSpPr/>
            <p:nvPr/>
          </p:nvSpPr>
          <p:spPr>
            <a:xfrm>
              <a:off x="9113266" y="2772792"/>
              <a:ext cx="1347093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Иванов А.К.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1851">
              <a:extLst>
                <a:ext uri="{FF2B5EF4-FFF2-40B4-BE49-F238E27FC236}">
                  <a16:creationId xmlns:a16="http://schemas.microsoft.com/office/drawing/2014/main" xmlns="" id="{561E570A-B15B-4666-A203-D1AB723D83B0}"/>
                </a:ext>
              </a:extLst>
            </p:cNvPr>
            <p:cNvSpPr/>
            <p:nvPr/>
          </p:nvSpPr>
          <p:spPr>
            <a:xfrm>
              <a:off x="8581644" y="2935860"/>
              <a:ext cx="1079268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04.07.1972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852">
              <a:extLst>
                <a:ext uri="{FF2B5EF4-FFF2-40B4-BE49-F238E27FC236}">
                  <a16:creationId xmlns:a16="http://schemas.microsoft.com/office/drawing/2014/main" xmlns="" id="{23DACF69-9AC1-4FE9-B3DE-3DC958380779}"/>
                </a:ext>
              </a:extLst>
            </p:cNvPr>
            <p:cNvSpPr/>
            <p:nvPr/>
          </p:nvSpPr>
          <p:spPr>
            <a:xfrm>
              <a:off x="10639298" y="3192933"/>
              <a:ext cx="598797" cy="24196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15356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6474">
              <a:extLst>
                <a:ext uri="{FF2B5EF4-FFF2-40B4-BE49-F238E27FC236}">
                  <a16:creationId xmlns:a16="http://schemas.microsoft.com/office/drawing/2014/main" xmlns="" id="{11FBA32D-5A61-49D2-BE50-20E4BC50C9BC}"/>
                </a:ext>
              </a:extLst>
            </p:cNvPr>
            <p:cNvSpPr/>
            <p:nvPr/>
          </p:nvSpPr>
          <p:spPr>
            <a:xfrm>
              <a:off x="9601018" y="1857884"/>
              <a:ext cx="120235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5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6475">
              <a:extLst>
                <a:ext uri="{FF2B5EF4-FFF2-40B4-BE49-F238E27FC236}">
                  <a16:creationId xmlns:a16="http://schemas.microsoft.com/office/drawing/2014/main" xmlns="" id="{C66EAF30-20ED-4EBC-BE44-C8970565DDF4}"/>
                </a:ext>
              </a:extLst>
            </p:cNvPr>
            <p:cNvSpPr/>
            <p:nvPr/>
          </p:nvSpPr>
          <p:spPr>
            <a:xfrm>
              <a:off x="8943953" y="1857884"/>
              <a:ext cx="874845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     1   7   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26473">
              <a:extLst>
                <a:ext uri="{FF2B5EF4-FFF2-40B4-BE49-F238E27FC236}">
                  <a16:creationId xmlns:a16="http://schemas.microsoft.com/office/drawing/2014/main" xmlns="" id="{17727103-B9E8-4358-B0B5-E5EAAE931E32}"/>
                </a:ext>
              </a:extLst>
            </p:cNvPr>
            <p:cNvSpPr/>
            <p:nvPr/>
          </p:nvSpPr>
          <p:spPr>
            <a:xfrm>
              <a:off x="8853551" y="1857884"/>
              <a:ext cx="120235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26478">
              <a:extLst>
                <a:ext uri="{FF2B5EF4-FFF2-40B4-BE49-F238E27FC236}">
                  <a16:creationId xmlns:a16="http://schemas.microsoft.com/office/drawing/2014/main" xmlns="" id="{1194D952-4FD1-4FB1-97C0-389E5D9D163E}"/>
                </a:ext>
              </a:extLst>
            </p:cNvPr>
            <p:cNvSpPr/>
            <p:nvPr/>
          </p:nvSpPr>
          <p:spPr>
            <a:xfrm>
              <a:off x="10204555" y="1870330"/>
              <a:ext cx="1204957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    2    2    9   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26476">
              <a:extLst>
                <a:ext uri="{FF2B5EF4-FFF2-40B4-BE49-F238E27FC236}">
                  <a16:creationId xmlns:a16="http://schemas.microsoft.com/office/drawing/2014/main" xmlns="" id="{B9866783-16E8-436C-A1E6-A2FD8892B429}"/>
                </a:ext>
              </a:extLst>
            </p:cNvPr>
            <p:cNvSpPr/>
            <p:nvPr/>
          </p:nvSpPr>
          <p:spPr>
            <a:xfrm>
              <a:off x="10114153" y="1870330"/>
              <a:ext cx="120235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26477">
              <a:extLst>
                <a:ext uri="{FF2B5EF4-FFF2-40B4-BE49-F238E27FC236}">
                  <a16:creationId xmlns:a16="http://schemas.microsoft.com/office/drawing/2014/main" xmlns="" id="{6E4EE77A-EBF3-4385-B8A3-6378A92E367C}"/>
                </a:ext>
              </a:extLst>
            </p:cNvPr>
            <p:cNvSpPr/>
            <p:nvPr/>
          </p:nvSpPr>
          <p:spPr>
            <a:xfrm>
              <a:off x="11109825" y="1870330"/>
              <a:ext cx="120235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26479">
              <a:extLst>
                <a:ext uri="{FF2B5EF4-FFF2-40B4-BE49-F238E27FC236}">
                  <a16:creationId xmlns:a16="http://schemas.microsoft.com/office/drawing/2014/main" xmlns="" id="{18E84051-19CF-4995-B99D-DF4F0AEB94C6}"/>
                </a:ext>
              </a:extLst>
            </p:cNvPr>
            <p:cNvSpPr/>
            <p:nvPr/>
          </p:nvSpPr>
          <p:spPr>
            <a:xfrm>
              <a:off x="8841359" y="2044320"/>
              <a:ext cx="10276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26480">
              <a:extLst>
                <a:ext uri="{FF2B5EF4-FFF2-40B4-BE49-F238E27FC236}">
                  <a16:creationId xmlns:a16="http://schemas.microsoft.com/office/drawing/2014/main" xmlns="" id="{6C2525FF-65FE-4F17-B352-6F20A77AC5FE}"/>
                </a:ext>
              </a:extLst>
            </p:cNvPr>
            <p:cNvSpPr/>
            <p:nvPr/>
          </p:nvSpPr>
          <p:spPr>
            <a:xfrm>
              <a:off x="8918625" y="2044320"/>
              <a:ext cx="1856862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        марта                    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1856">
              <a:extLst>
                <a:ext uri="{FF2B5EF4-FFF2-40B4-BE49-F238E27FC236}">
                  <a16:creationId xmlns:a16="http://schemas.microsoft.com/office/drawing/2014/main" xmlns="" id="{4E90CA62-1CE0-4FAC-BF8A-2F1BB5ADC8E5}"/>
                </a:ext>
              </a:extLst>
            </p:cNvPr>
            <p:cNvSpPr/>
            <p:nvPr/>
          </p:nvSpPr>
          <p:spPr>
            <a:xfrm>
              <a:off x="10319639" y="2044320"/>
              <a:ext cx="206137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22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1857">
              <a:extLst>
                <a:ext uri="{FF2B5EF4-FFF2-40B4-BE49-F238E27FC236}">
                  <a16:creationId xmlns:a16="http://schemas.microsoft.com/office/drawing/2014/main" xmlns="" id="{D61CEDE0-A076-4B01-B4A8-F7C593274C4C}"/>
                </a:ext>
              </a:extLst>
            </p:cNvPr>
            <p:cNvSpPr/>
            <p:nvPr/>
          </p:nvSpPr>
          <p:spPr>
            <a:xfrm>
              <a:off x="9617075" y="3551556"/>
              <a:ext cx="1285351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Сулейко А.А.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Shape 1858">
              <a:extLst>
                <a:ext uri="{FF2B5EF4-FFF2-40B4-BE49-F238E27FC236}">
                  <a16:creationId xmlns:a16="http://schemas.microsoft.com/office/drawing/2014/main" xmlns="" id="{04FDCC99-2867-437D-8968-C05858F8CE8D}"/>
                </a:ext>
              </a:extLst>
            </p:cNvPr>
            <p:cNvSpPr/>
            <p:nvPr/>
          </p:nvSpPr>
          <p:spPr>
            <a:xfrm>
              <a:off x="198120" y="4652773"/>
              <a:ext cx="6691884" cy="1088136"/>
            </a:xfrm>
            <a:custGeom>
              <a:avLst/>
              <a:gdLst/>
              <a:ahLst/>
              <a:cxnLst/>
              <a:rect l="0" t="0" r="0" b="0"/>
              <a:pathLst>
                <a:path w="6691884" h="1088136">
                  <a:moveTo>
                    <a:pt x="0" y="1088136"/>
                  </a:moveTo>
                  <a:lnTo>
                    <a:pt x="6691884" y="1088136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Rectangle 1859">
              <a:extLst>
                <a:ext uri="{FF2B5EF4-FFF2-40B4-BE49-F238E27FC236}">
                  <a16:creationId xmlns:a16="http://schemas.microsoft.com/office/drawing/2014/main" xmlns="" id="{70C0F827-0D5F-461F-81AD-E7ED6B41D634}"/>
                </a:ext>
              </a:extLst>
            </p:cNvPr>
            <p:cNvSpPr/>
            <p:nvPr/>
          </p:nvSpPr>
          <p:spPr>
            <a:xfrm>
              <a:off x="289255" y="4713225"/>
              <a:ext cx="272782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ЛП выписывается на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7" name="Rectangle 1860">
              <a:extLst>
                <a:ext uri="{FF2B5EF4-FFF2-40B4-BE49-F238E27FC236}">
                  <a16:creationId xmlns:a16="http://schemas.microsoft.com/office/drawing/2014/main" xmlns="" id="{0C1AA9FE-AC44-4E35-AA5F-520D6AF0615D}"/>
                </a:ext>
              </a:extLst>
            </p:cNvPr>
            <p:cNvSpPr/>
            <p:nvPr/>
          </p:nvSpPr>
          <p:spPr>
            <a:xfrm>
              <a:off x="2342388" y="4713225"/>
              <a:ext cx="2003306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латинском или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Rectangle 1861">
              <a:extLst>
                <a:ext uri="{FF2B5EF4-FFF2-40B4-BE49-F238E27FC236}">
                  <a16:creationId xmlns:a16="http://schemas.microsoft.com/office/drawing/2014/main" xmlns="" id="{C407A5F4-99B9-44FC-BD25-D26609E67D51}"/>
                </a:ext>
              </a:extLst>
            </p:cNvPr>
            <p:cNvSpPr/>
            <p:nvPr/>
          </p:nvSpPr>
          <p:spPr>
            <a:xfrm>
              <a:off x="3848100" y="4713225"/>
              <a:ext cx="1093625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русском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Rectangle 1862">
              <a:extLst>
                <a:ext uri="{FF2B5EF4-FFF2-40B4-BE49-F238E27FC236}">
                  <a16:creationId xmlns:a16="http://schemas.microsoft.com/office/drawing/2014/main" xmlns="" id="{35E6F326-B239-4121-9AC2-2568DBE27DBC}"/>
                </a:ext>
              </a:extLst>
            </p:cNvPr>
            <p:cNvSpPr/>
            <p:nvPr/>
          </p:nvSpPr>
          <p:spPr>
            <a:xfrm>
              <a:off x="4720082" y="4713225"/>
              <a:ext cx="200725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языке по МНН,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0" name="Rectangle 1863">
              <a:extLst>
                <a:ext uri="{FF2B5EF4-FFF2-40B4-BE49-F238E27FC236}">
                  <a16:creationId xmlns:a16="http://schemas.microsoft.com/office/drawing/2014/main" xmlns="" id="{CA2CA2E4-5843-4647-A0B6-8034EEBCB62A}"/>
                </a:ext>
              </a:extLst>
            </p:cNvPr>
            <p:cNvSpPr/>
            <p:nvPr/>
          </p:nvSpPr>
          <p:spPr>
            <a:xfrm>
              <a:off x="289255" y="4960113"/>
              <a:ext cx="231677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группировочному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1" name="Rectangle 1864">
              <a:extLst>
                <a:ext uri="{FF2B5EF4-FFF2-40B4-BE49-F238E27FC236}">
                  <a16:creationId xmlns:a16="http://schemas.microsoft.com/office/drawing/2014/main" xmlns="" id="{E594D9F0-AAB2-4304-980C-69DB9C07651C}"/>
                </a:ext>
              </a:extLst>
            </p:cNvPr>
            <p:cNvSpPr/>
            <p:nvPr/>
          </p:nvSpPr>
          <p:spPr>
            <a:xfrm>
              <a:off x="2031492" y="4960113"/>
              <a:ext cx="626987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, торговому наименованию с указанием формы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2" name="Rectangle 1865">
              <a:extLst>
                <a:ext uri="{FF2B5EF4-FFF2-40B4-BE49-F238E27FC236}">
                  <a16:creationId xmlns:a16="http://schemas.microsoft.com/office/drawing/2014/main" xmlns="" id="{17C54BAA-5FF8-41BC-A464-C927A90D95D6}"/>
                </a:ext>
              </a:extLst>
            </p:cNvPr>
            <p:cNvSpPr/>
            <p:nvPr/>
          </p:nvSpPr>
          <p:spPr>
            <a:xfrm>
              <a:off x="289255" y="5206772"/>
              <a:ext cx="8702210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выпуска, дозировки, количества. Способ применения указывается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1866">
              <a:extLst>
                <a:ext uri="{FF2B5EF4-FFF2-40B4-BE49-F238E27FC236}">
                  <a16:creationId xmlns:a16="http://schemas.microsoft.com/office/drawing/2014/main" xmlns="" id="{F61CBBEA-6E47-41F5-9B2A-5306B732B830}"/>
                </a:ext>
              </a:extLst>
            </p:cNvPr>
            <p:cNvSpPr/>
            <p:nvPr/>
          </p:nvSpPr>
          <p:spPr>
            <a:xfrm>
              <a:off x="289255" y="5454245"/>
              <a:ext cx="482052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подробно на государственном языке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4" name="Shape 34202">
              <a:extLst>
                <a:ext uri="{FF2B5EF4-FFF2-40B4-BE49-F238E27FC236}">
                  <a16:creationId xmlns:a16="http://schemas.microsoft.com/office/drawing/2014/main" xmlns="" id="{A7627FA9-B67E-47D7-B62E-3DE614156B6E}"/>
                </a:ext>
              </a:extLst>
            </p:cNvPr>
            <p:cNvSpPr/>
            <p:nvPr/>
          </p:nvSpPr>
          <p:spPr>
            <a:xfrm>
              <a:off x="9226296" y="5925313"/>
              <a:ext cx="1260348" cy="277368"/>
            </a:xfrm>
            <a:custGeom>
              <a:avLst/>
              <a:gdLst/>
              <a:ahLst/>
              <a:cxnLst/>
              <a:rect l="0" t="0" r="0" b="0"/>
              <a:pathLst>
                <a:path w="1260348" h="277368">
                  <a:moveTo>
                    <a:pt x="0" y="0"/>
                  </a:moveTo>
                  <a:lnTo>
                    <a:pt x="1260348" y="0"/>
                  </a:lnTo>
                  <a:lnTo>
                    <a:pt x="1260348" y="277368"/>
                  </a:lnTo>
                  <a:lnTo>
                    <a:pt x="0" y="27736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Shape 1868">
              <a:extLst>
                <a:ext uri="{FF2B5EF4-FFF2-40B4-BE49-F238E27FC236}">
                  <a16:creationId xmlns:a16="http://schemas.microsoft.com/office/drawing/2014/main" xmlns="" id="{62561EE4-76E0-4460-83E1-0CB14BF09846}"/>
                </a:ext>
              </a:extLst>
            </p:cNvPr>
            <p:cNvSpPr/>
            <p:nvPr/>
          </p:nvSpPr>
          <p:spPr>
            <a:xfrm>
              <a:off x="9226296" y="5925313"/>
              <a:ext cx="1260348" cy="277368"/>
            </a:xfrm>
            <a:custGeom>
              <a:avLst/>
              <a:gdLst/>
              <a:ahLst/>
              <a:cxnLst/>
              <a:rect l="0" t="0" r="0" b="0"/>
              <a:pathLst>
                <a:path w="1260348" h="277368">
                  <a:moveTo>
                    <a:pt x="0" y="277368"/>
                  </a:moveTo>
                  <a:lnTo>
                    <a:pt x="1260348" y="277368"/>
                  </a:lnTo>
                  <a:lnTo>
                    <a:pt x="126034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1F3864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Rectangle 1869">
              <a:extLst>
                <a:ext uri="{FF2B5EF4-FFF2-40B4-BE49-F238E27FC236}">
                  <a16:creationId xmlns:a16="http://schemas.microsoft.com/office/drawing/2014/main" xmlns="" id="{008BA096-9B2E-4DC0-BB2C-F9F6ADCE8CF1}"/>
                </a:ext>
              </a:extLst>
            </p:cNvPr>
            <p:cNvSpPr/>
            <p:nvPr/>
          </p:nvSpPr>
          <p:spPr>
            <a:xfrm>
              <a:off x="9318625" y="6002123"/>
              <a:ext cx="131141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 врача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7" name="Shape 1870">
              <a:extLst>
                <a:ext uri="{FF2B5EF4-FFF2-40B4-BE49-F238E27FC236}">
                  <a16:creationId xmlns:a16="http://schemas.microsoft.com/office/drawing/2014/main" xmlns="" id="{E3B98BA4-C84E-45AB-BB22-63747E5F897B}"/>
                </a:ext>
              </a:extLst>
            </p:cNvPr>
            <p:cNvSpPr/>
            <p:nvPr/>
          </p:nvSpPr>
          <p:spPr>
            <a:xfrm>
              <a:off x="10755630" y="5624323"/>
              <a:ext cx="871727" cy="902209"/>
            </a:xfrm>
            <a:custGeom>
              <a:avLst/>
              <a:gdLst/>
              <a:ahLst/>
              <a:cxnLst/>
              <a:rect l="0" t="0" r="0" b="0"/>
              <a:pathLst>
                <a:path w="871727" h="902209">
                  <a:moveTo>
                    <a:pt x="435863" y="0"/>
                  </a:moveTo>
                  <a:cubicBezTo>
                    <a:pt x="676529" y="0"/>
                    <a:pt x="871727" y="201968"/>
                    <a:pt x="871727" y="451104"/>
                  </a:cubicBezTo>
                  <a:cubicBezTo>
                    <a:pt x="871727" y="700240"/>
                    <a:pt x="676529" y="902209"/>
                    <a:pt x="435863" y="902209"/>
                  </a:cubicBezTo>
                  <a:cubicBezTo>
                    <a:pt x="195199" y="902209"/>
                    <a:pt x="0" y="700240"/>
                    <a:pt x="0" y="451104"/>
                  </a:cubicBezTo>
                  <a:cubicBezTo>
                    <a:pt x="0" y="201968"/>
                    <a:pt x="195199" y="0"/>
                    <a:pt x="435863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Shape 1871">
              <a:extLst>
                <a:ext uri="{FF2B5EF4-FFF2-40B4-BE49-F238E27FC236}">
                  <a16:creationId xmlns:a16="http://schemas.microsoft.com/office/drawing/2014/main" xmlns="" id="{3DD06396-3FA1-4668-8DD2-5E12AFF9CECC}"/>
                </a:ext>
              </a:extLst>
            </p:cNvPr>
            <p:cNvSpPr/>
            <p:nvPr/>
          </p:nvSpPr>
          <p:spPr>
            <a:xfrm>
              <a:off x="10767060" y="5635753"/>
              <a:ext cx="424434" cy="879348"/>
            </a:xfrm>
            <a:custGeom>
              <a:avLst/>
              <a:gdLst/>
              <a:ahLst/>
              <a:cxnLst/>
              <a:rect l="0" t="0" r="0" b="0"/>
              <a:pathLst>
                <a:path w="424434" h="879348">
                  <a:moveTo>
                    <a:pt x="424434" y="0"/>
                  </a:moveTo>
                  <a:lnTo>
                    <a:pt x="424434" y="7620"/>
                  </a:lnTo>
                  <a:lnTo>
                    <a:pt x="402972" y="8166"/>
                  </a:lnTo>
                  <a:lnTo>
                    <a:pt x="381889" y="9804"/>
                  </a:lnTo>
                  <a:lnTo>
                    <a:pt x="361061" y="12535"/>
                  </a:lnTo>
                  <a:lnTo>
                    <a:pt x="340614" y="16358"/>
                  </a:lnTo>
                  <a:lnTo>
                    <a:pt x="320422" y="21171"/>
                  </a:lnTo>
                  <a:lnTo>
                    <a:pt x="300609" y="27000"/>
                  </a:lnTo>
                  <a:lnTo>
                    <a:pt x="281305" y="33731"/>
                  </a:lnTo>
                  <a:lnTo>
                    <a:pt x="262382" y="41453"/>
                  </a:lnTo>
                  <a:lnTo>
                    <a:pt x="243967" y="50089"/>
                  </a:lnTo>
                  <a:lnTo>
                    <a:pt x="226060" y="59652"/>
                  </a:lnTo>
                  <a:lnTo>
                    <a:pt x="208534" y="70040"/>
                  </a:lnTo>
                  <a:lnTo>
                    <a:pt x="191643" y="81242"/>
                  </a:lnTo>
                  <a:lnTo>
                    <a:pt x="175260" y="93269"/>
                  </a:lnTo>
                  <a:lnTo>
                    <a:pt x="159512" y="106134"/>
                  </a:lnTo>
                  <a:lnTo>
                    <a:pt x="144399" y="119621"/>
                  </a:lnTo>
                  <a:lnTo>
                    <a:pt x="129922" y="133896"/>
                  </a:lnTo>
                  <a:lnTo>
                    <a:pt x="116205" y="148946"/>
                  </a:lnTo>
                  <a:lnTo>
                    <a:pt x="102997" y="164668"/>
                  </a:lnTo>
                  <a:lnTo>
                    <a:pt x="90551" y="180987"/>
                  </a:lnTo>
                  <a:lnTo>
                    <a:pt x="78994" y="197866"/>
                  </a:lnTo>
                  <a:lnTo>
                    <a:pt x="68199" y="215405"/>
                  </a:lnTo>
                  <a:lnTo>
                    <a:pt x="58039" y="233566"/>
                  </a:lnTo>
                  <a:lnTo>
                    <a:pt x="48768" y="252146"/>
                  </a:lnTo>
                  <a:lnTo>
                    <a:pt x="40513" y="271310"/>
                  </a:lnTo>
                  <a:lnTo>
                    <a:pt x="33020" y="290969"/>
                  </a:lnTo>
                  <a:lnTo>
                    <a:pt x="26416" y="311061"/>
                  </a:lnTo>
                  <a:lnTo>
                    <a:pt x="20828" y="331597"/>
                  </a:lnTo>
                  <a:lnTo>
                    <a:pt x="16129" y="352489"/>
                  </a:lnTo>
                  <a:lnTo>
                    <a:pt x="12447" y="373774"/>
                  </a:lnTo>
                  <a:lnTo>
                    <a:pt x="9779" y="395440"/>
                  </a:lnTo>
                  <a:lnTo>
                    <a:pt x="8128" y="417385"/>
                  </a:lnTo>
                  <a:lnTo>
                    <a:pt x="7620" y="439674"/>
                  </a:lnTo>
                  <a:lnTo>
                    <a:pt x="8128" y="462000"/>
                  </a:lnTo>
                  <a:lnTo>
                    <a:pt x="9779" y="483946"/>
                  </a:lnTo>
                  <a:lnTo>
                    <a:pt x="12319" y="505549"/>
                  </a:lnTo>
                  <a:lnTo>
                    <a:pt x="16129" y="526923"/>
                  </a:lnTo>
                  <a:lnTo>
                    <a:pt x="20828" y="547840"/>
                  </a:lnTo>
                  <a:lnTo>
                    <a:pt x="26416" y="568287"/>
                  </a:lnTo>
                  <a:lnTo>
                    <a:pt x="33020" y="588518"/>
                  </a:lnTo>
                  <a:lnTo>
                    <a:pt x="40386" y="608114"/>
                  </a:lnTo>
                  <a:lnTo>
                    <a:pt x="48768" y="627164"/>
                  </a:lnTo>
                  <a:lnTo>
                    <a:pt x="58039" y="645909"/>
                  </a:lnTo>
                  <a:lnTo>
                    <a:pt x="68072" y="663956"/>
                  </a:lnTo>
                  <a:lnTo>
                    <a:pt x="78867" y="681469"/>
                  </a:lnTo>
                  <a:lnTo>
                    <a:pt x="90551" y="698449"/>
                  </a:lnTo>
                  <a:lnTo>
                    <a:pt x="102997" y="714781"/>
                  </a:lnTo>
                  <a:lnTo>
                    <a:pt x="116078" y="730466"/>
                  </a:lnTo>
                  <a:lnTo>
                    <a:pt x="129922" y="745427"/>
                  </a:lnTo>
                  <a:lnTo>
                    <a:pt x="144399" y="759739"/>
                  </a:lnTo>
                  <a:lnTo>
                    <a:pt x="159512" y="773316"/>
                  </a:lnTo>
                  <a:lnTo>
                    <a:pt x="175260" y="786054"/>
                  </a:lnTo>
                  <a:lnTo>
                    <a:pt x="191643" y="798093"/>
                  </a:lnTo>
                  <a:lnTo>
                    <a:pt x="208534" y="809307"/>
                  </a:lnTo>
                  <a:lnTo>
                    <a:pt x="226060" y="819683"/>
                  </a:lnTo>
                  <a:lnTo>
                    <a:pt x="243967" y="829246"/>
                  </a:lnTo>
                  <a:lnTo>
                    <a:pt x="262382" y="837895"/>
                  </a:lnTo>
                  <a:lnTo>
                    <a:pt x="281305" y="845617"/>
                  </a:lnTo>
                  <a:lnTo>
                    <a:pt x="300609" y="852348"/>
                  </a:lnTo>
                  <a:lnTo>
                    <a:pt x="320422" y="858177"/>
                  </a:lnTo>
                  <a:lnTo>
                    <a:pt x="340487" y="862978"/>
                  </a:lnTo>
                  <a:lnTo>
                    <a:pt x="361061" y="866724"/>
                  </a:lnTo>
                  <a:lnTo>
                    <a:pt x="381889" y="869544"/>
                  </a:lnTo>
                  <a:lnTo>
                    <a:pt x="402972" y="871169"/>
                  </a:lnTo>
                  <a:lnTo>
                    <a:pt x="424434" y="871715"/>
                  </a:lnTo>
                  <a:lnTo>
                    <a:pt x="424434" y="879348"/>
                  </a:lnTo>
                  <a:lnTo>
                    <a:pt x="402590" y="878789"/>
                  </a:lnTo>
                  <a:lnTo>
                    <a:pt x="381000" y="877126"/>
                  </a:lnTo>
                  <a:lnTo>
                    <a:pt x="359791" y="874243"/>
                  </a:lnTo>
                  <a:lnTo>
                    <a:pt x="338963" y="870445"/>
                  </a:lnTo>
                  <a:lnTo>
                    <a:pt x="318389" y="865543"/>
                  </a:lnTo>
                  <a:lnTo>
                    <a:pt x="298323" y="859600"/>
                  </a:lnTo>
                  <a:lnTo>
                    <a:pt x="278638" y="852741"/>
                  </a:lnTo>
                  <a:lnTo>
                    <a:pt x="259334" y="844867"/>
                  </a:lnTo>
                  <a:lnTo>
                    <a:pt x="240538" y="836066"/>
                  </a:lnTo>
                  <a:lnTo>
                    <a:pt x="222250" y="826326"/>
                  </a:lnTo>
                  <a:lnTo>
                    <a:pt x="204470" y="815759"/>
                  </a:lnTo>
                  <a:lnTo>
                    <a:pt x="187325" y="804342"/>
                  </a:lnTo>
                  <a:lnTo>
                    <a:pt x="170561" y="792086"/>
                  </a:lnTo>
                  <a:lnTo>
                    <a:pt x="154559" y="779107"/>
                  </a:lnTo>
                  <a:lnTo>
                    <a:pt x="139192" y="765289"/>
                  </a:lnTo>
                  <a:lnTo>
                    <a:pt x="124460" y="750722"/>
                  </a:lnTo>
                  <a:lnTo>
                    <a:pt x="110363" y="735495"/>
                  </a:lnTo>
                  <a:lnTo>
                    <a:pt x="97028" y="719531"/>
                  </a:lnTo>
                  <a:lnTo>
                    <a:pt x="84455" y="702907"/>
                  </a:lnTo>
                  <a:lnTo>
                    <a:pt x="72517" y="685635"/>
                  </a:lnTo>
                  <a:lnTo>
                    <a:pt x="61468" y="667817"/>
                  </a:lnTo>
                  <a:lnTo>
                    <a:pt x="51308" y="649440"/>
                  </a:lnTo>
                  <a:lnTo>
                    <a:pt x="41910" y="630390"/>
                  </a:lnTo>
                  <a:lnTo>
                    <a:pt x="33401" y="610997"/>
                  </a:lnTo>
                  <a:lnTo>
                    <a:pt x="25781" y="591045"/>
                  </a:lnTo>
                  <a:lnTo>
                    <a:pt x="19177" y="570484"/>
                  </a:lnTo>
                  <a:lnTo>
                    <a:pt x="13335" y="549681"/>
                  </a:lnTo>
                  <a:lnTo>
                    <a:pt x="8636" y="528409"/>
                  </a:lnTo>
                  <a:lnTo>
                    <a:pt x="4826" y="506666"/>
                  </a:lnTo>
                  <a:lnTo>
                    <a:pt x="2159" y="484670"/>
                  </a:lnTo>
                  <a:lnTo>
                    <a:pt x="508" y="462369"/>
                  </a:lnTo>
                  <a:lnTo>
                    <a:pt x="0" y="439674"/>
                  </a:lnTo>
                  <a:lnTo>
                    <a:pt x="508" y="417004"/>
                  </a:lnTo>
                  <a:lnTo>
                    <a:pt x="2286" y="394691"/>
                  </a:lnTo>
                  <a:lnTo>
                    <a:pt x="4953" y="372656"/>
                  </a:lnTo>
                  <a:lnTo>
                    <a:pt x="8636" y="351015"/>
                  </a:lnTo>
                  <a:lnTo>
                    <a:pt x="13335" y="329755"/>
                  </a:lnTo>
                  <a:lnTo>
                    <a:pt x="19177" y="308864"/>
                  </a:lnTo>
                  <a:lnTo>
                    <a:pt x="25781" y="288417"/>
                  </a:lnTo>
                  <a:lnTo>
                    <a:pt x="33401" y="268440"/>
                  </a:lnTo>
                  <a:lnTo>
                    <a:pt x="41910" y="248932"/>
                  </a:lnTo>
                  <a:lnTo>
                    <a:pt x="51308" y="230022"/>
                  </a:lnTo>
                  <a:lnTo>
                    <a:pt x="61595" y="211531"/>
                  </a:lnTo>
                  <a:lnTo>
                    <a:pt x="72644" y="193700"/>
                  </a:lnTo>
                  <a:lnTo>
                    <a:pt x="84455" y="176530"/>
                  </a:lnTo>
                  <a:lnTo>
                    <a:pt x="97028" y="159906"/>
                  </a:lnTo>
                  <a:lnTo>
                    <a:pt x="110363" y="143929"/>
                  </a:lnTo>
                  <a:lnTo>
                    <a:pt x="124460" y="128613"/>
                  </a:lnTo>
                  <a:lnTo>
                    <a:pt x="139192" y="114059"/>
                  </a:lnTo>
                  <a:lnTo>
                    <a:pt x="154559" y="100330"/>
                  </a:lnTo>
                  <a:lnTo>
                    <a:pt x="170688" y="87249"/>
                  </a:lnTo>
                  <a:lnTo>
                    <a:pt x="187325" y="74993"/>
                  </a:lnTo>
                  <a:lnTo>
                    <a:pt x="204470" y="63589"/>
                  </a:lnTo>
                  <a:lnTo>
                    <a:pt x="222250" y="53010"/>
                  </a:lnTo>
                  <a:lnTo>
                    <a:pt x="240538" y="43281"/>
                  </a:lnTo>
                  <a:lnTo>
                    <a:pt x="259334" y="34480"/>
                  </a:lnTo>
                  <a:lnTo>
                    <a:pt x="278638" y="26594"/>
                  </a:lnTo>
                  <a:lnTo>
                    <a:pt x="298323" y="19736"/>
                  </a:lnTo>
                  <a:lnTo>
                    <a:pt x="318389" y="13805"/>
                  </a:lnTo>
                  <a:lnTo>
                    <a:pt x="338963" y="8903"/>
                  </a:lnTo>
                  <a:lnTo>
                    <a:pt x="359791" y="5004"/>
                  </a:lnTo>
                  <a:lnTo>
                    <a:pt x="381000" y="2222"/>
                  </a:lnTo>
                  <a:lnTo>
                    <a:pt x="402590" y="559"/>
                  </a:lnTo>
                  <a:lnTo>
                    <a:pt x="424434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Shape 1872">
              <a:extLst>
                <a:ext uri="{FF2B5EF4-FFF2-40B4-BE49-F238E27FC236}">
                  <a16:creationId xmlns:a16="http://schemas.microsoft.com/office/drawing/2014/main" xmlns="" id="{6E632339-70FA-4DB3-BB87-7E721F50968A}"/>
                </a:ext>
              </a:extLst>
            </p:cNvPr>
            <p:cNvSpPr/>
            <p:nvPr/>
          </p:nvSpPr>
          <p:spPr>
            <a:xfrm>
              <a:off x="10736580" y="5605260"/>
              <a:ext cx="454913" cy="940321"/>
            </a:xfrm>
            <a:custGeom>
              <a:avLst/>
              <a:gdLst/>
              <a:ahLst/>
              <a:cxnLst/>
              <a:rect l="0" t="0" r="0" b="0"/>
              <a:pathLst>
                <a:path w="454913" h="940321">
                  <a:moveTo>
                    <a:pt x="454913" y="0"/>
                  </a:moveTo>
                  <a:lnTo>
                    <a:pt x="454913" y="22873"/>
                  </a:lnTo>
                  <a:lnTo>
                    <a:pt x="432688" y="23444"/>
                  </a:lnTo>
                  <a:lnTo>
                    <a:pt x="410718" y="25133"/>
                  </a:lnTo>
                  <a:lnTo>
                    <a:pt x="389127" y="27965"/>
                  </a:lnTo>
                  <a:lnTo>
                    <a:pt x="367919" y="31928"/>
                  </a:lnTo>
                  <a:lnTo>
                    <a:pt x="346963" y="36931"/>
                  </a:lnTo>
                  <a:lnTo>
                    <a:pt x="326389" y="42976"/>
                  </a:lnTo>
                  <a:lnTo>
                    <a:pt x="306451" y="49962"/>
                  </a:lnTo>
                  <a:lnTo>
                    <a:pt x="286765" y="57988"/>
                  </a:lnTo>
                  <a:lnTo>
                    <a:pt x="267588" y="66954"/>
                  </a:lnTo>
                  <a:lnTo>
                    <a:pt x="249047" y="76860"/>
                  </a:lnTo>
                  <a:lnTo>
                    <a:pt x="230886" y="87630"/>
                  </a:lnTo>
                  <a:lnTo>
                    <a:pt x="213487" y="99238"/>
                  </a:lnTo>
                  <a:lnTo>
                    <a:pt x="196469" y="111709"/>
                  </a:lnTo>
                  <a:lnTo>
                    <a:pt x="180086" y="125019"/>
                  </a:lnTo>
                  <a:lnTo>
                    <a:pt x="164464" y="139002"/>
                  </a:lnTo>
                  <a:lnTo>
                    <a:pt x="149478" y="153822"/>
                  </a:lnTo>
                  <a:lnTo>
                    <a:pt x="135127" y="169405"/>
                  </a:lnTo>
                  <a:lnTo>
                    <a:pt x="121538" y="185648"/>
                  </a:lnTo>
                  <a:lnTo>
                    <a:pt x="108712" y="202552"/>
                  </a:lnTo>
                  <a:lnTo>
                    <a:pt x="96774" y="220027"/>
                  </a:lnTo>
                  <a:lnTo>
                    <a:pt x="85471" y="238163"/>
                  </a:lnTo>
                  <a:lnTo>
                    <a:pt x="75057" y="256959"/>
                  </a:lnTo>
                  <a:lnTo>
                    <a:pt x="65405" y="276225"/>
                  </a:lnTo>
                  <a:lnTo>
                    <a:pt x="56896" y="296062"/>
                  </a:lnTo>
                  <a:lnTo>
                    <a:pt x="49149" y="316369"/>
                  </a:lnTo>
                  <a:lnTo>
                    <a:pt x="42290" y="337147"/>
                  </a:lnTo>
                  <a:lnTo>
                    <a:pt x="36449" y="358407"/>
                  </a:lnTo>
                  <a:lnTo>
                    <a:pt x="31623" y="380035"/>
                  </a:lnTo>
                  <a:lnTo>
                    <a:pt x="27813" y="402044"/>
                  </a:lnTo>
                  <a:lnTo>
                    <a:pt x="25146" y="424434"/>
                  </a:lnTo>
                  <a:lnTo>
                    <a:pt x="23368" y="447116"/>
                  </a:lnTo>
                  <a:lnTo>
                    <a:pt x="22860" y="470167"/>
                  </a:lnTo>
                  <a:lnTo>
                    <a:pt x="23368" y="493230"/>
                  </a:lnTo>
                  <a:lnTo>
                    <a:pt x="25019" y="515899"/>
                  </a:lnTo>
                  <a:lnTo>
                    <a:pt x="27813" y="538277"/>
                  </a:lnTo>
                  <a:lnTo>
                    <a:pt x="31623" y="560388"/>
                  </a:lnTo>
                  <a:lnTo>
                    <a:pt x="36449" y="582016"/>
                  </a:lnTo>
                  <a:lnTo>
                    <a:pt x="42290" y="603174"/>
                  </a:lnTo>
                  <a:lnTo>
                    <a:pt x="49149" y="624065"/>
                  </a:lnTo>
                  <a:lnTo>
                    <a:pt x="56769" y="644372"/>
                  </a:lnTo>
                  <a:lnTo>
                    <a:pt x="65405" y="664108"/>
                  </a:lnTo>
                  <a:lnTo>
                    <a:pt x="75057" y="683476"/>
                  </a:lnTo>
                  <a:lnTo>
                    <a:pt x="85344" y="702170"/>
                  </a:lnTo>
                  <a:lnTo>
                    <a:pt x="96647" y="720306"/>
                  </a:lnTo>
                  <a:lnTo>
                    <a:pt x="108712" y="737870"/>
                  </a:lnTo>
                  <a:lnTo>
                    <a:pt x="121538" y="754774"/>
                  </a:lnTo>
                  <a:lnTo>
                    <a:pt x="135127" y="771017"/>
                  </a:lnTo>
                  <a:lnTo>
                    <a:pt x="149478" y="786511"/>
                  </a:lnTo>
                  <a:lnTo>
                    <a:pt x="164464" y="801332"/>
                  </a:lnTo>
                  <a:lnTo>
                    <a:pt x="180086" y="815403"/>
                  </a:lnTo>
                  <a:lnTo>
                    <a:pt x="196469" y="828624"/>
                  </a:lnTo>
                  <a:lnTo>
                    <a:pt x="213487" y="841083"/>
                  </a:lnTo>
                  <a:lnTo>
                    <a:pt x="230886" y="852703"/>
                  </a:lnTo>
                  <a:lnTo>
                    <a:pt x="249047" y="863460"/>
                  </a:lnTo>
                  <a:lnTo>
                    <a:pt x="267588" y="873379"/>
                  </a:lnTo>
                  <a:lnTo>
                    <a:pt x="286765" y="882345"/>
                  </a:lnTo>
                  <a:lnTo>
                    <a:pt x="306451" y="890372"/>
                  </a:lnTo>
                  <a:lnTo>
                    <a:pt x="326389" y="897357"/>
                  </a:lnTo>
                  <a:lnTo>
                    <a:pt x="346963" y="903389"/>
                  </a:lnTo>
                  <a:lnTo>
                    <a:pt x="367919" y="908393"/>
                  </a:lnTo>
                  <a:lnTo>
                    <a:pt x="389127" y="912266"/>
                  </a:lnTo>
                  <a:lnTo>
                    <a:pt x="410718" y="915200"/>
                  </a:lnTo>
                  <a:lnTo>
                    <a:pt x="432688" y="916889"/>
                  </a:lnTo>
                  <a:lnTo>
                    <a:pt x="454913" y="917460"/>
                  </a:lnTo>
                  <a:lnTo>
                    <a:pt x="454913" y="940321"/>
                  </a:lnTo>
                  <a:lnTo>
                    <a:pt x="431546" y="939724"/>
                  </a:lnTo>
                  <a:lnTo>
                    <a:pt x="408305" y="937933"/>
                  </a:lnTo>
                  <a:lnTo>
                    <a:pt x="385572" y="934847"/>
                  </a:lnTo>
                  <a:lnTo>
                    <a:pt x="363220" y="930770"/>
                  </a:lnTo>
                  <a:lnTo>
                    <a:pt x="340995" y="925487"/>
                  </a:lnTo>
                  <a:lnTo>
                    <a:pt x="319405" y="919125"/>
                  </a:lnTo>
                  <a:lnTo>
                    <a:pt x="298323" y="911758"/>
                  </a:lnTo>
                  <a:lnTo>
                    <a:pt x="277622" y="903288"/>
                  </a:lnTo>
                  <a:lnTo>
                    <a:pt x="257428" y="893838"/>
                  </a:lnTo>
                  <a:lnTo>
                    <a:pt x="237871" y="883386"/>
                  </a:lnTo>
                  <a:lnTo>
                    <a:pt x="218694" y="872058"/>
                  </a:lnTo>
                  <a:lnTo>
                    <a:pt x="200406" y="859828"/>
                  </a:lnTo>
                  <a:lnTo>
                    <a:pt x="182499" y="846734"/>
                  </a:lnTo>
                  <a:lnTo>
                    <a:pt x="165226" y="832802"/>
                  </a:lnTo>
                  <a:lnTo>
                    <a:pt x="148717" y="817981"/>
                  </a:lnTo>
                  <a:lnTo>
                    <a:pt x="132969" y="802399"/>
                  </a:lnTo>
                  <a:lnTo>
                    <a:pt x="117983" y="786104"/>
                  </a:lnTo>
                  <a:lnTo>
                    <a:pt x="103632" y="769036"/>
                  </a:lnTo>
                  <a:lnTo>
                    <a:pt x="90170" y="751269"/>
                  </a:lnTo>
                  <a:lnTo>
                    <a:pt x="77470" y="732815"/>
                  </a:lnTo>
                  <a:lnTo>
                    <a:pt x="65659" y="713753"/>
                  </a:lnTo>
                  <a:lnTo>
                    <a:pt x="54737" y="694080"/>
                  </a:lnTo>
                  <a:lnTo>
                    <a:pt x="44703" y="673760"/>
                  </a:lnTo>
                  <a:lnTo>
                    <a:pt x="35560" y="653009"/>
                  </a:lnTo>
                  <a:lnTo>
                    <a:pt x="27559" y="631634"/>
                  </a:lnTo>
                  <a:lnTo>
                    <a:pt x="20447" y="609778"/>
                  </a:lnTo>
                  <a:lnTo>
                    <a:pt x="14224" y="587553"/>
                  </a:lnTo>
                  <a:lnTo>
                    <a:pt x="9271" y="564845"/>
                  </a:lnTo>
                  <a:lnTo>
                    <a:pt x="5207" y="541642"/>
                  </a:lnTo>
                  <a:lnTo>
                    <a:pt x="2286" y="518096"/>
                  </a:lnTo>
                  <a:lnTo>
                    <a:pt x="635" y="494309"/>
                  </a:lnTo>
                  <a:lnTo>
                    <a:pt x="0" y="470167"/>
                  </a:lnTo>
                  <a:lnTo>
                    <a:pt x="635" y="445973"/>
                  </a:lnTo>
                  <a:lnTo>
                    <a:pt x="2413" y="422199"/>
                  </a:lnTo>
                  <a:lnTo>
                    <a:pt x="5207" y="398716"/>
                  </a:lnTo>
                  <a:lnTo>
                    <a:pt x="9271" y="375615"/>
                  </a:lnTo>
                  <a:lnTo>
                    <a:pt x="14224" y="352882"/>
                  </a:lnTo>
                  <a:lnTo>
                    <a:pt x="20447" y="330555"/>
                  </a:lnTo>
                  <a:lnTo>
                    <a:pt x="27559" y="308737"/>
                  </a:lnTo>
                  <a:lnTo>
                    <a:pt x="35687" y="287439"/>
                  </a:lnTo>
                  <a:lnTo>
                    <a:pt x="44703" y="266598"/>
                  </a:lnTo>
                  <a:lnTo>
                    <a:pt x="54737" y="246316"/>
                  </a:lnTo>
                  <a:lnTo>
                    <a:pt x="65786" y="226568"/>
                  </a:lnTo>
                  <a:lnTo>
                    <a:pt x="77597" y="207531"/>
                  </a:lnTo>
                  <a:lnTo>
                    <a:pt x="90170" y="189166"/>
                  </a:lnTo>
                  <a:lnTo>
                    <a:pt x="103632" y="171386"/>
                  </a:lnTo>
                  <a:lnTo>
                    <a:pt x="117983" y="154343"/>
                  </a:lnTo>
                  <a:lnTo>
                    <a:pt x="132969" y="137960"/>
                  </a:lnTo>
                  <a:lnTo>
                    <a:pt x="148844" y="122326"/>
                  </a:lnTo>
                  <a:lnTo>
                    <a:pt x="165226" y="107620"/>
                  </a:lnTo>
                  <a:lnTo>
                    <a:pt x="182499" y="93612"/>
                  </a:lnTo>
                  <a:lnTo>
                    <a:pt x="200406" y="80492"/>
                  </a:lnTo>
                  <a:lnTo>
                    <a:pt x="218694" y="68275"/>
                  </a:lnTo>
                  <a:lnTo>
                    <a:pt x="237871" y="56934"/>
                  </a:lnTo>
                  <a:lnTo>
                    <a:pt x="257428" y="46494"/>
                  </a:lnTo>
                  <a:lnTo>
                    <a:pt x="277622" y="37046"/>
                  </a:lnTo>
                  <a:lnTo>
                    <a:pt x="298323" y="28575"/>
                  </a:lnTo>
                  <a:lnTo>
                    <a:pt x="319405" y="21209"/>
                  </a:lnTo>
                  <a:lnTo>
                    <a:pt x="340995" y="14846"/>
                  </a:lnTo>
                  <a:lnTo>
                    <a:pt x="363093" y="9563"/>
                  </a:lnTo>
                  <a:lnTo>
                    <a:pt x="385572" y="5385"/>
                  </a:lnTo>
                  <a:lnTo>
                    <a:pt x="408305" y="2387"/>
                  </a:lnTo>
                  <a:lnTo>
                    <a:pt x="431419" y="597"/>
                  </a:lnTo>
                  <a:lnTo>
                    <a:pt x="454913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Shape 1873">
              <a:extLst>
                <a:ext uri="{FF2B5EF4-FFF2-40B4-BE49-F238E27FC236}">
                  <a16:creationId xmlns:a16="http://schemas.microsoft.com/office/drawing/2014/main" xmlns="" id="{E97097AE-B0A5-4F0A-B080-9962B7592DF0}"/>
                </a:ext>
              </a:extLst>
            </p:cNvPr>
            <p:cNvSpPr/>
            <p:nvPr/>
          </p:nvSpPr>
          <p:spPr>
            <a:xfrm>
              <a:off x="11191494" y="5635753"/>
              <a:ext cx="424435" cy="879348"/>
            </a:xfrm>
            <a:custGeom>
              <a:avLst/>
              <a:gdLst/>
              <a:ahLst/>
              <a:cxnLst/>
              <a:rect l="0" t="0" r="0" b="0"/>
              <a:pathLst>
                <a:path w="424435" h="879348">
                  <a:moveTo>
                    <a:pt x="0" y="0"/>
                  </a:moveTo>
                  <a:lnTo>
                    <a:pt x="21844" y="559"/>
                  </a:lnTo>
                  <a:lnTo>
                    <a:pt x="43307" y="2222"/>
                  </a:lnTo>
                  <a:lnTo>
                    <a:pt x="64643" y="5105"/>
                  </a:lnTo>
                  <a:lnTo>
                    <a:pt x="85472" y="8903"/>
                  </a:lnTo>
                  <a:lnTo>
                    <a:pt x="106045" y="13805"/>
                  </a:lnTo>
                  <a:lnTo>
                    <a:pt x="126112" y="19748"/>
                  </a:lnTo>
                  <a:lnTo>
                    <a:pt x="145924" y="26607"/>
                  </a:lnTo>
                  <a:lnTo>
                    <a:pt x="165100" y="34468"/>
                  </a:lnTo>
                  <a:lnTo>
                    <a:pt x="183897" y="43281"/>
                  </a:lnTo>
                  <a:lnTo>
                    <a:pt x="202185" y="53010"/>
                  </a:lnTo>
                  <a:lnTo>
                    <a:pt x="219964" y="63589"/>
                  </a:lnTo>
                  <a:lnTo>
                    <a:pt x="237237" y="74993"/>
                  </a:lnTo>
                  <a:lnTo>
                    <a:pt x="253747" y="87236"/>
                  </a:lnTo>
                  <a:lnTo>
                    <a:pt x="269875" y="100317"/>
                  </a:lnTo>
                  <a:lnTo>
                    <a:pt x="285242" y="114160"/>
                  </a:lnTo>
                  <a:lnTo>
                    <a:pt x="299975" y="128625"/>
                  </a:lnTo>
                  <a:lnTo>
                    <a:pt x="314072" y="143929"/>
                  </a:lnTo>
                  <a:lnTo>
                    <a:pt x="327406" y="159906"/>
                  </a:lnTo>
                  <a:lnTo>
                    <a:pt x="339979" y="176543"/>
                  </a:lnTo>
                  <a:lnTo>
                    <a:pt x="351917" y="193713"/>
                  </a:lnTo>
                  <a:lnTo>
                    <a:pt x="362966" y="211518"/>
                  </a:lnTo>
                  <a:lnTo>
                    <a:pt x="373126" y="229997"/>
                  </a:lnTo>
                  <a:lnTo>
                    <a:pt x="382525" y="248958"/>
                  </a:lnTo>
                  <a:lnTo>
                    <a:pt x="391034" y="268440"/>
                  </a:lnTo>
                  <a:lnTo>
                    <a:pt x="398653" y="288404"/>
                  </a:lnTo>
                  <a:lnTo>
                    <a:pt x="405257" y="308864"/>
                  </a:lnTo>
                  <a:lnTo>
                    <a:pt x="411100" y="329667"/>
                  </a:lnTo>
                  <a:lnTo>
                    <a:pt x="415799" y="350913"/>
                  </a:lnTo>
                  <a:lnTo>
                    <a:pt x="419481" y="372656"/>
                  </a:lnTo>
                  <a:lnTo>
                    <a:pt x="422149" y="394691"/>
                  </a:lnTo>
                  <a:lnTo>
                    <a:pt x="423926" y="417004"/>
                  </a:lnTo>
                  <a:lnTo>
                    <a:pt x="424435" y="439674"/>
                  </a:lnTo>
                  <a:lnTo>
                    <a:pt x="423926" y="462344"/>
                  </a:lnTo>
                  <a:lnTo>
                    <a:pt x="422149" y="484657"/>
                  </a:lnTo>
                  <a:lnTo>
                    <a:pt x="419481" y="506692"/>
                  </a:lnTo>
                  <a:lnTo>
                    <a:pt x="415799" y="528434"/>
                  </a:lnTo>
                  <a:lnTo>
                    <a:pt x="411100" y="549681"/>
                  </a:lnTo>
                  <a:lnTo>
                    <a:pt x="405257" y="570484"/>
                  </a:lnTo>
                  <a:lnTo>
                    <a:pt x="398653" y="591045"/>
                  </a:lnTo>
                  <a:lnTo>
                    <a:pt x="391034" y="610997"/>
                  </a:lnTo>
                  <a:lnTo>
                    <a:pt x="382525" y="630390"/>
                  </a:lnTo>
                  <a:lnTo>
                    <a:pt x="373126" y="649440"/>
                  </a:lnTo>
                  <a:lnTo>
                    <a:pt x="362966" y="667817"/>
                  </a:lnTo>
                  <a:lnTo>
                    <a:pt x="351917" y="685635"/>
                  </a:lnTo>
                  <a:lnTo>
                    <a:pt x="339979" y="702907"/>
                  </a:lnTo>
                  <a:lnTo>
                    <a:pt x="327406" y="719531"/>
                  </a:lnTo>
                  <a:lnTo>
                    <a:pt x="314072" y="735495"/>
                  </a:lnTo>
                  <a:lnTo>
                    <a:pt x="299975" y="750722"/>
                  </a:lnTo>
                  <a:lnTo>
                    <a:pt x="285242" y="765289"/>
                  </a:lnTo>
                  <a:lnTo>
                    <a:pt x="269875" y="779107"/>
                  </a:lnTo>
                  <a:lnTo>
                    <a:pt x="253747" y="792099"/>
                  </a:lnTo>
                  <a:lnTo>
                    <a:pt x="237237" y="804342"/>
                  </a:lnTo>
                  <a:lnTo>
                    <a:pt x="219964" y="815759"/>
                  </a:lnTo>
                  <a:lnTo>
                    <a:pt x="202185" y="826326"/>
                  </a:lnTo>
                  <a:lnTo>
                    <a:pt x="183897" y="836066"/>
                  </a:lnTo>
                  <a:lnTo>
                    <a:pt x="165100" y="844880"/>
                  </a:lnTo>
                  <a:lnTo>
                    <a:pt x="145924" y="852741"/>
                  </a:lnTo>
                  <a:lnTo>
                    <a:pt x="126112" y="859600"/>
                  </a:lnTo>
                  <a:lnTo>
                    <a:pt x="106045" y="865543"/>
                  </a:lnTo>
                  <a:lnTo>
                    <a:pt x="85472" y="870445"/>
                  </a:lnTo>
                  <a:lnTo>
                    <a:pt x="64643" y="874243"/>
                  </a:lnTo>
                  <a:lnTo>
                    <a:pt x="43307" y="877126"/>
                  </a:lnTo>
                  <a:lnTo>
                    <a:pt x="21844" y="878789"/>
                  </a:lnTo>
                  <a:lnTo>
                    <a:pt x="0" y="879348"/>
                  </a:lnTo>
                  <a:lnTo>
                    <a:pt x="0" y="871715"/>
                  </a:lnTo>
                  <a:lnTo>
                    <a:pt x="21463" y="871169"/>
                  </a:lnTo>
                  <a:lnTo>
                    <a:pt x="42545" y="869544"/>
                  </a:lnTo>
                  <a:lnTo>
                    <a:pt x="63374" y="866724"/>
                  </a:lnTo>
                  <a:lnTo>
                    <a:pt x="83948" y="862978"/>
                  </a:lnTo>
                  <a:lnTo>
                    <a:pt x="104013" y="858177"/>
                  </a:lnTo>
                  <a:lnTo>
                    <a:pt x="123825" y="852348"/>
                  </a:lnTo>
                  <a:lnTo>
                    <a:pt x="143129" y="845617"/>
                  </a:lnTo>
                  <a:lnTo>
                    <a:pt x="162052" y="837895"/>
                  </a:lnTo>
                  <a:lnTo>
                    <a:pt x="180467" y="829246"/>
                  </a:lnTo>
                  <a:lnTo>
                    <a:pt x="198501" y="819683"/>
                  </a:lnTo>
                  <a:lnTo>
                    <a:pt x="215900" y="809307"/>
                  </a:lnTo>
                  <a:lnTo>
                    <a:pt x="232791" y="798093"/>
                  </a:lnTo>
                  <a:lnTo>
                    <a:pt x="249175" y="786066"/>
                  </a:lnTo>
                  <a:lnTo>
                    <a:pt x="264923" y="773316"/>
                  </a:lnTo>
                  <a:lnTo>
                    <a:pt x="280036" y="759739"/>
                  </a:lnTo>
                  <a:lnTo>
                    <a:pt x="294513" y="745427"/>
                  </a:lnTo>
                  <a:lnTo>
                    <a:pt x="308229" y="730466"/>
                  </a:lnTo>
                  <a:lnTo>
                    <a:pt x="321438" y="714781"/>
                  </a:lnTo>
                  <a:lnTo>
                    <a:pt x="333884" y="698449"/>
                  </a:lnTo>
                  <a:lnTo>
                    <a:pt x="345567" y="681469"/>
                  </a:lnTo>
                  <a:lnTo>
                    <a:pt x="356363" y="663956"/>
                  </a:lnTo>
                  <a:lnTo>
                    <a:pt x="366395" y="645909"/>
                  </a:lnTo>
                  <a:lnTo>
                    <a:pt x="375666" y="627164"/>
                  </a:lnTo>
                  <a:lnTo>
                    <a:pt x="384049" y="608114"/>
                  </a:lnTo>
                  <a:lnTo>
                    <a:pt x="391414" y="588518"/>
                  </a:lnTo>
                  <a:lnTo>
                    <a:pt x="398018" y="568287"/>
                  </a:lnTo>
                  <a:lnTo>
                    <a:pt x="403606" y="547840"/>
                  </a:lnTo>
                  <a:lnTo>
                    <a:pt x="408305" y="526961"/>
                  </a:lnTo>
                  <a:lnTo>
                    <a:pt x="411988" y="505587"/>
                  </a:lnTo>
                  <a:lnTo>
                    <a:pt x="414655" y="483908"/>
                  </a:lnTo>
                  <a:lnTo>
                    <a:pt x="416306" y="461963"/>
                  </a:lnTo>
                  <a:lnTo>
                    <a:pt x="416814" y="439674"/>
                  </a:lnTo>
                  <a:lnTo>
                    <a:pt x="416306" y="417385"/>
                  </a:lnTo>
                  <a:lnTo>
                    <a:pt x="414655" y="395440"/>
                  </a:lnTo>
                  <a:lnTo>
                    <a:pt x="411988" y="373761"/>
                  </a:lnTo>
                  <a:lnTo>
                    <a:pt x="408305" y="352387"/>
                  </a:lnTo>
                  <a:lnTo>
                    <a:pt x="403606" y="331508"/>
                  </a:lnTo>
                  <a:lnTo>
                    <a:pt x="398018" y="311074"/>
                  </a:lnTo>
                  <a:lnTo>
                    <a:pt x="391414" y="290931"/>
                  </a:lnTo>
                  <a:lnTo>
                    <a:pt x="384049" y="271310"/>
                  </a:lnTo>
                  <a:lnTo>
                    <a:pt x="375666" y="252184"/>
                  </a:lnTo>
                  <a:lnTo>
                    <a:pt x="366395" y="233528"/>
                  </a:lnTo>
                  <a:lnTo>
                    <a:pt x="356363" y="215367"/>
                  </a:lnTo>
                  <a:lnTo>
                    <a:pt x="345567" y="197891"/>
                  </a:lnTo>
                  <a:lnTo>
                    <a:pt x="333884" y="181013"/>
                  </a:lnTo>
                  <a:lnTo>
                    <a:pt x="321438" y="164668"/>
                  </a:lnTo>
                  <a:lnTo>
                    <a:pt x="308229" y="148946"/>
                  </a:lnTo>
                  <a:lnTo>
                    <a:pt x="294513" y="133921"/>
                  </a:lnTo>
                  <a:lnTo>
                    <a:pt x="280036" y="119710"/>
                  </a:lnTo>
                  <a:lnTo>
                    <a:pt x="264923" y="106108"/>
                  </a:lnTo>
                  <a:lnTo>
                    <a:pt x="249175" y="93256"/>
                  </a:lnTo>
                  <a:lnTo>
                    <a:pt x="232791" y="81242"/>
                  </a:lnTo>
                  <a:lnTo>
                    <a:pt x="215900" y="70040"/>
                  </a:lnTo>
                  <a:lnTo>
                    <a:pt x="198501" y="59652"/>
                  </a:lnTo>
                  <a:lnTo>
                    <a:pt x="180467" y="50089"/>
                  </a:lnTo>
                  <a:lnTo>
                    <a:pt x="162052" y="41453"/>
                  </a:lnTo>
                  <a:lnTo>
                    <a:pt x="143129" y="33731"/>
                  </a:lnTo>
                  <a:lnTo>
                    <a:pt x="123825" y="27000"/>
                  </a:lnTo>
                  <a:lnTo>
                    <a:pt x="104013" y="21171"/>
                  </a:lnTo>
                  <a:lnTo>
                    <a:pt x="83948" y="16358"/>
                  </a:lnTo>
                  <a:lnTo>
                    <a:pt x="63374" y="12624"/>
                  </a:lnTo>
                  <a:lnTo>
                    <a:pt x="42545" y="9804"/>
                  </a:lnTo>
                  <a:lnTo>
                    <a:pt x="21463" y="8166"/>
                  </a:lnTo>
                  <a:lnTo>
                    <a:pt x="0" y="7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Shape 1874">
              <a:extLst>
                <a:ext uri="{FF2B5EF4-FFF2-40B4-BE49-F238E27FC236}">
                  <a16:creationId xmlns:a16="http://schemas.microsoft.com/office/drawing/2014/main" xmlns="" id="{B7390B4F-1C12-4E15-98AC-61A08A94CAA6}"/>
                </a:ext>
              </a:extLst>
            </p:cNvPr>
            <p:cNvSpPr/>
            <p:nvPr/>
          </p:nvSpPr>
          <p:spPr>
            <a:xfrm>
              <a:off x="11191494" y="5605260"/>
              <a:ext cx="454914" cy="940321"/>
            </a:xfrm>
            <a:custGeom>
              <a:avLst/>
              <a:gdLst/>
              <a:ahLst/>
              <a:cxnLst/>
              <a:rect l="0" t="0" r="0" b="0"/>
              <a:pathLst>
                <a:path w="454914" h="940321">
                  <a:moveTo>
                    <a:pt x="0" y="0"/>
                  </a:moveTo>
                  <a:lnTo>
                    <a:pt x="23495" y="597"/>
                  </a:lnTo>
                  <a:lnTo>
                    <a:pt x="46610" y="2400"/>
                  </a:lnTo>
                  <a:lnTo>
                    <a:pt x="69342" y="5486"/>
                  </a:lnTo>
                  <a:lnTo>
                    <a:pt x="91694" y="9563"/>
                  </a:lnTo>
                  <a:lnTo>
                    <a:pt x="113919" y="14846"/>
                  </a:lnTo>
                  <a:lnTo>
                    <a:pt x="135510" y="21209"/>
                  </a:lnTo>
                  <a:lnTo>
                    <a:pt x="156718" y="28575"/>
                  </a:lnTo>
                  <a:lnTo>
                    <a:pt x="177419" y="37046"/>
                  </a:lnTo>
                  <a:lnTo>
                    <a:pt x="197486" y="46494"/>
                  </a:lnTo>
                  <a:lnTo>
                    <a:pt x="217170" y="56934"/>
                  </a:lnTo>
                  <a:lnTo>
                    <a:pt x="236220" y="68275"/>
                  </a:lnTo>
                  <a:lnTo>
                    <a:pt x="254636" y="80492"/>
                  </a:lnTo>
                  <a:lnTo>
                    <a:pt x="272415" y="93637"/>
                  </a:lnTo>
                  <a:lnTo>
                    <a:pt x="289688" y="107645"/>
                  </a:lnTo>
                  <a:lnTo>
                    <a:pt x="306070" y="122415"/>
                  </a:lnTo>
                  <a:lnTo>
                    <a:pt x="321945" y="137935"/>
                  </a:lnTo>
                  <a:lnTo>
                    <a:pt x="336931" y="154343"/>
                  </a:lnTo>
                  <a:lnTo>
                    <a:pt x="351282" y="171386"/>
                  </a:lnTo>
                  <a:lnTo>
                    <a:pt x="364744" y="189141"/>
                  </a:lnTo>
                  <a:lnTo>
                    <a:pt x="377444" y="207505"/>
                  </a:lnTo>
                  <a:lnTo>
                    <a:pt x="389255" y="226606"/>
                  </a:lnTo>
                  <a:lnTo>
                    <a:pt x="400177" y="246342"/>
                  </a:lnTo>
                  <a:lnTo>
                    <a:pt x="410211" y="266560"/>
                  </a:lnTo>
                  <a:lnTo>
                    <a:pt x="419354" y="287439"/>
                  </a:lnTo>
                  <a:lnTo>
                    <a:pt x="427355" y="308775"/>
                  </a:lnTo>
                  <a:lnTo>
                    <a:pt x="434467" y="330543"/>
                  </a:lnTo>
                  <a:lnTo>
                    <a:pt x="440690" y="352780"/>
                  </a:lnTo>
                  <a:lnTo>
                    <a:pt x="445643" y="375526"/>
                  </a:lnTo>
                  <a:lnTo>
                    <a:pt x="449707" y="398729"/>
                  </a:lnTo>
                  <a:lnTo>
                    <a:pt x="452501" y="422199"/>
                  </a:lnTo>
                  <a:lnTo>
                    <a:pt x="454279" y="445973"/>
                  </a:lnTo>
                  <a:lnTo>
                    <a:pt x="454914" y="470167"/>
                  </a:lnTo>
                  <a:lnTo>
                    <a:pt x="454279" y="494360"/>
                  </a:lnTo>
                  <a:lnTo>
                    <a:pt x="452501" y="518135"/>
                  </a:lnTo>
                  <a:lnTo>
                    <a:pt x="449707" y="541604"/>
                  </a:lnTo>
                  <a:lnTo>
                    <a:pt x="445643" y="564807"/>
                  </a:lnTo>
                  <a:lnTo>
                    <a:pt x="440690" y="587553"/>
                  </a:lnTo>
                  <a:lnTo>
                    <a:pt x="434467" y="609778"/>
                  </a:lnTo>
                  <a:lnTo>
                    <a:pt x="427355" y="631634"/>
                  </a:lnTo>
                  <a:lnTo>
                    <a:pt x="419354" y="653009"/>
                  </a:lnTo>
                  <a:lnTo>
                    <a:pt x="410211" y="673760"/>
                  </a:lnTo>
                  <a:lnTo>
                    <a:pt x="400177" y="694080"/>
                  </a:lnTo>
                  <a:lnTo>
                    <a:pt x="389255" y="713753"/>
                  </a:lnTo>
                  <a:lnTo>
                    <a:pt x="377444" y="732815"/>
                  </a:lnTo>
                  <a:lnTo>
                    <a:pt x="364744" y="751269"/>
                  </a:lnTo>
                  <a:lnTo>
                    <a:pt x="351282" y="769036"/>
                  </a:lnTo>
                  <a:lnTo>
                    <a:pt x="336931" y="786104"/>
                  </a:lnTo>
                  <a:lnTo>
                    <a:pt x="321945" y="802399"/>
                  </a:lnTo>
                  <a:lnTo>
                    <a:pt x="306198" y="817981"/>
                  </a:lnTo>
                  <a:lnTo>
                    <a:pt x="289688" y="832802"/>
                  </a:lnTo>
                  <a:lnTo>
                    <a:pt x="272415" y="846722"/>
                  </a:lnTo>
                  <a:lnTo>
                    <a:pt x="254636" y="859828"/>
                  </a:lnTo>
                  <a:lnTo>
                    <a:pt x="236220" y="872058"/>
                  </a:lnTo>
                  <a:lnTo>
                    <a:pt x="217170" y="883386"/>
                  </a:lnTo>
                  <a:lnTo>
                    <a:pt x="197486" y="893838"/>
                  </a:lnTo>
                  <a:lnTo>
                    <a:pt x="177419" y="903288"/>
                  </a:lnTo>
                  <a:lnTo>
                    <a:pt x="156718" y="911758"/>
                  </a:lnTo>
                  <a:lnTo>
                    <a:pt x="135510" y="919125"/>
                  </a:lnTo>
                  <a:lnTo>
                    <a:pt x="113919" y="925487"/>
                  </a:lnTo>
                  <a:lnTo>
                    <a:pt x="91694" y="930770"/>
                  </a:lnTo>
                  <a:lnTo>
                    <a:pt x="69342" y="934847"/>
                  </a:lnTo>
                  <a:lnTo>
                    <a:pt x="46610" y="937933"/>
                  </a:lnTo>
                  <a:lnTo>
                    <a:pt x="23495" y="939724"/>
                  </a:lnTo>
                  <a:lnTo>
                    <a:pt x="0" y="940321"/>
                  </a:lnTo>
                  <a:lnTo>
                    <a:pt x="0" y="917460"/>
                  </a:lnTo>
                  <a:lnTo>
                    <a:pt x="22225" y="916889"/>
                  </a:lnTo>
                  <a:lnTo>
                    <a:pt x="44197" y="915200"/>
                  </a:lnTo>
                  <a:lnTo>
                    <a:pt x="65787" y="912266"/>
                  </a:lnTo>
                  <a:lnTo>
                    <a:pt x="86995" y="908393"/>
                  </a:lnTo>
                  <a:lnTo>
                    <a:pt x="107950" y="903389"/>
                  </a:lnTo>
                  <a:lnTo>
                    <a:pt x="128525" y="897357"/>
                  </a:lnTo>
                  <a:lnTo>
                    <a:pt x="148590" y="890372"/>
                  </a:lnTo>
                  <a:lnTo>
                    <a:pt x="168149" y="882345"/>
                  </a:lnTo>
                  <a:lnTo>
                    <a:pt x="187325" y="873379"/>
                  </a:lnTo>
                  <a:lnTo>
                    <a:pt x="205994" y="863460"/>
                  </a:lnTo>
                  <a:lnTo>
                    <a:pt x="224028" y="852703"/>
                  </a:lnTo>
                  <a:lnTo>
                    <a:pt x="241554" y="841083"/>
                  </a:lnTo>
                  <a:lnTo>
                    <a:pt x="258445" y="828624"/>
                  </a:lnTo>
                  <a:lnTo>
                    <a:pt x="274828" y="815403"/>
                  </a:lnTo>
                  <a:lnTo>
                    <a:pt x="290450" y="801332"/>
                  </a:lnTo>
                  <a:lnTo>
                    <a:pt x="305436" y="786511"/>
                  </a:lnTo>
                  <a:lnTo>
                    <a:pt x="319787" y="771017"/>
                  </a:lnTo>
                  <a:lnTo>
                    <a:pt x="333375" y="754774"/>
                  </a:lnTo>
                  <a:lnTo>
                    <a:pt x="346202" y="737870"/>
                  </a:lnTo>
                  <a:lnTo>
                    <a:pt x="358267" y="720306"/>
                  </a:lnTo>
                  <a:lnTo>
                    <a:pt x="369570" y="702170"/>
                  </a:lnTo>
                  <a:lnTo>
                    <a:pt x="379857" y="683476"/>
                  </a:lnTo>
                  <a:lnTo>
                    <a:pt x="389510" y="664108"/>
                  </a:lnTo>
                  <a:lnTo>
                    <a:pt x="398145" y="644372"/>
                  </a:lnTo>
                  <a:lnTo>
                    <a:pt x="405765" y="624065"/>
                  </a:lnTo>
                  <a:lnTo>
                    <a:pt x="412624" y="603174"/>
                  </a:lnTo>
                  <a:lnTo>
                    <a:pt x="418465" y="582016"/>
                  </a:lnTo>
                  <a:lnTo>
                    <a:pt x="423291" y="560388"/>
                  </a:lnTo>
                  <a:lnTo>
                    <a:pt x="427101" y="538289"/>
                  </a:lnTo>
                  <a:lnTo>
                    <a:pt x="429768" y="515887"/>
                  </a:lnTo>
                  <a:lnTo>
                    <a:pt x="431547" y="493217"/>
                  </a:lnTo>
                  <a:lnTo>
                    <a:pt x="432054" y="470167"/>
                  </a:lnTo>
                  <a:lnTo>
                    <a:pt x="431547" y="447116"/>
                  </a:lnTo>
                  <a:lnTo>
                    <a:pt x="429768" y="424434"/>
                  </a:lnTo>
                  <a:lnTo>
                    <a:pt x="427101" y="402044"/>
                  </a:lnTo>
                  <a:lnTo>
                    <a:pt x="423291" y="379933"/>
                  </a:lnTo>
                  <a:lnTo>
                    <a:pt x="418465" y="358318"/>
                  </a:lnTo>
                  <a:lnTo>
                    <a:pt x="412624" y="337159"/>
                  </a:lnTo>
                  <a:lnTo>
                    <a:pt x="405765" y="316357"/>
                  </a:lnTo>
                  <a:lnTo>
                    <a:pt x="398145" y="296062"/>
                  </a:lnTo>
                  <a:lnTo>
                    <a:pt x="389510" y="276225"/>
                  </a:lnTo>
                  <a:lnTo>
                    <a:pt x="379857" y="256959"/>
                  </a:lnTo>
                  <a:lnTo>
                    <a:pt x="369570" y="238163"/>
                  </a:lnTo>
                  <a:lnTo>
                    <a:pt x="358267" y="220027"/>
                  </a:lnTo>
                  <a:lnTo>
                    <a:pt x="346202" y="202565"/>
                  </a:lnTo>
                  <a:lnTo>
                    <a:pt x="333375" y="185648"/>
                  </a:lnTo>
                  <a:lnTo>
                    <a:pt x="319787" y="169405"/>
                  </a:lnTo>
                  <a:lnTo>
                    <a:pt x="305436" y="153822"/>
                  </a:lnTo>
                  <a:lnTo>
                    <a:pt x="290450" y="139090"/>
                  </a:lnTo>
                  <a:lnTo>
                    <a:pt x="274828" y="125019"/>
                  </a:lnTo>
                  <a:lnTo>
                    <a:pt x="258445" y="111709"/>
                  </a:lnTo>
                  <a:lnTo>
                    <a:pt x="241554" y="99238"/>
                  </a:lnTo>
                  <a:lnTo>
                    <a:pt x="224028" y="87630"/>
                  </a:lnTo>
                  <a:lnTo>
                    <a:pt x="205994" y="76860"/>
                  </a:lnTo>
                  <a:lnTo>
                    <a:pt x="187325" y="66954"/>
                  </a:lnTo>
                  <a:lnTo>
                    <a:pt x="168149" y="57988"/>
                  </a:lnTo>
                  <a:lnTo>
                    <a:pt x="148590" y="49962"/>
                  </a:lnTo>
                  <a:lnTo>
                    <a:pt x="128525" y="42976"/>
                  </a:lnTo>
                  <a:lnTo>
                    <a:pt x="107950" y="36931"/>
                  </a:lnTo>
                  <a:lnTo>
                    <a:pt x="86995" y="31940"/>
                  </a:lnTo>
                  <a:lnTo>
                    <a:pt x="65787" y="28067"/>
                  </a:lnTo>
                  <a:lnTo>
                    <a:pt x="44197" y="25133"/>
                  </a:lnTo>
                  <a:lnTo>
                    <a:pt x="22225" y="23444"/>
                  </a:lnTo>
                  <a:lnTo>
                    <a:pt x="0" y="22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Rectangle 1875">
              <a:extLst>
                <a:ext uri="{FF2B5EF4-FFF2-40B4-BE49-F238E27FC236}">
                  <a16:creationId xmlns:a16="http://schemas.microsoft.com/office/drawing/2014/main" xmlns="" id="{89B096B2-5334-4DA7-96DE-DE10BCA4949B}"/>
                </a:ext>
              </a:extLst>
            </p:cNvPr>
            <p:cNvSpPr/>
            <p:nvPr/>
          </p:nvSpPr>
          <p:spPr>
            <a:xfrm>
              <a:off x="10924032" y="5893080"/>
              <a:ext cx="766467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3" name="Rectangle 1876">
              <a:extLst>
                <a:ext uri="{FF2B5EF4-FFF2-40B4-BE49-F238E27FC236}">
                  <a16:creationId xmlns:a16="http://schemas.microsoft.com/office/drawing/2014/main" xmlns="" id="{1D32ADFC-2799-4FA3-8B08-F4486668DE34}"/>
                </a:ext>
              </a:extLst>
            </p:cNvPr>
            <p:cNvSpPr/>
            <p:nvPr/>
          </p:nvSpPr>
          <p:spPr>
            <a:xfrm>
              <a:off x="10968228" y="6106440"/>
              <a:ext cx="595483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врача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4" name="Shape 1877">
              <a:extLst>
                <a:ext uri="{FF2B5EF4-FFF2-40B4-BE49-F238E27FC236}">
                  <a16:creationId xmlns:a16="http://schemas.microsoft.com/office/drawing/2014/main" xmlns="" id="{2413A732-BED7-446A-BBA7-CA8DF634ECE1}"/>
                </a:ext>
              </a:extLst>
            </p:cNvPr>
            <p:cNvSpPr/>
            <p:nvPr/>
          </p:nvSpPr>
          <p:spPr>
            <a:xfrm>
              <a:off x="10417302" y="4188715"/>
              <a:ext cx="1347216" cy="1162812"/>
            </a:xfrm>
            <a:custGeom>
              <a:avLst/>
              <a:gdLst/>
              <a:ahLst/>
              <a:cxnLst/>
              <a:rect l="0" t="0" r="0" b="0"/>
              <a:pathLst>
                <a:path w="1347216" h="1162812">
                  <a:moveTo>
                    <a:pt x="673608" y="0"/>
                  </a:moveTo>
                  <a:lnTo>
                    <a:pt x="1347216" y="1162812"/>
                  </a:lnTo>
                  <a:lnTo>
                    <a:pt x="0" y="1162812"/>
                  </a:lnTo>
                  <a:lnTo>
                    <a:pt x="67360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Shape 1878">
              <a:extLst>
                <a:ext uri="{FF2B5EF4-FFF2-40B4-BE49-F238E27FC236}">
                  <a16:creationId xmlns:a16="http://schemas.microsoft.com/office/drawing/2014/main" xmlns="" id="{C9ACDE5A-2811-411F-A38D-BD679F0C2374}"/>
                </a:ext>
              </a:extLst>
            </p:cNvPr>
            <p:cNvSpPr/>
            <p:nvPr/>
          </p:nvSpPr>
          <p:spPr>
            <a:xfrm>
              <a:off x="10437114" y="4211575"/>
              <a:ext cx="653796" cy="1128522"/>
            </a:xfrm>
            <a:custGeom>
              <a:avLst/>
              <a:gdLst/>
              <a:ahLst/>
              <a:cxnLst/>
              <a:rect l="0" t="0" r="0" b="0"/>
              <a:pathLst>
                <a:path w="653796" h="1128522">
                  <a:moveTo>
                    <a:pt x="653796" y="0"/>
                  </a:moveTo>
                  <a:lnTo>
                    <a:pt x="653796" y="15113"/>
                  </a:lnTo>
                  <a:lnTo>
                    <a:pt x="13208" y="1120902"/>
                  </a:lnTo>
                  <a:lnTo>
                    <a:pt x="653796" y="1120902"/>
                  </a:lnTo>
                  <a:lnTo>
                    <a:pt x="653796" y="1128522"/>
                  </a:lnTo>
                  <a:lnTo>
                    <a:pt x="0" y="1128522"/>
                  </a:lnTo>
                  <a:lnTo>
                    <a:pt x="653796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Shape 1879">
              <a:extLst>
                <a:ext uri="{FF2B5EF4-FFF2-40B4-BE49-F238E27FC236}">
                  <a16:creationId xmlns:a16="http://schemas.microsoft.com/office/drawing/2014/main" xmlns="" id="{0346020A-BFCB-4BC2-A990-437E32928141}"/>
                </a:ext>
              </a:extLst>
            </p:cNvPr>
            <p:cNvSpPr/>
            <p:nvPr/>
          </p:nvSpPr>
          <p:spPr>
            <a:xfrm>
              <a:off x="10384282" y="4150742"/>
              <a:ext cx="706628" cy="1219835"/>
            </a:xfrm>
            <a:custGeom>
              <a:avLst/>
              <a:gdLst/>
              <a:ahLst/>
              <a:cxnLst/>
              <a:rect l="0" t="0" r="0" b="0"/>
              <a:pathLst>
                <a:path w="706628" h="1219835">
                  <a:moveTo>
                    <a:pt x="706628" y="0"/>
                  </a:moveTo>
                  <a:lnTo>
                    <a:pt x="706628" y="45593"/>
                  </a:lnTo>
                  <a:lnTo>
                    <a:pt x="39625" y="1196975"/>
                  </a:lnTo>
                  <a:lnTo>
                    <a:pt x="706628" y="1196975"/>
                  </a:lnTo>
                  <a:lnTo>
                    <a:pt x="706628" y="1219835"/>
                  </a:lnTo>
                  <a:lnTo>
                    <a:pt x="0" y="1219835"/>
                  </a:lnTo>
                  <a:lnTo>
                    <a:pt x="706628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Shape 1880">
              <a:extLst>
                <a:ext uri="{FF2B5EF4-FFF2-40B4-BE49-F238E27FC236}">
                  <a16:creationId xmlns:a16="http://schemas.microsoft.com/office/drawing/2014/main" xmlns="" id="{4413A6A8-24CF-4CE2-9D8B-0825EAE07B60}"/>
                </a:ext>
              </a:extLst>
            </p:cNvPr>
            <p:cNvSpPr/>
            <p:nvPr/>
          </p:nvSpPr>
          <p:spPr>
            <a:xfrm>
              <a:off x="11090910" y="4211575"/>
              <a:ext cx="653797" cy="1128522"/>
            </a:xfrm>
            <a:custGeom>
              <a:avLst/>
              <a:gdLst/>
              <a:ahLst/>
              <a:cxnLst/>
              <a:rect l="0" t="0" r="0" b="0"/>
              <a:pathLst>
                <a:path w="653797" h="1128522">
                  <a:moveTo>
                    <a:pt x="0" y="0"/>
                  </a:moveTo>
                  <a:lnTo>
                    <a:pt x="653797" y="1128522"/>
                  </a:lnTo>
                  <a:lnTo>
                    <a:pt x="0" y="1128522"/>
                  </a:lnTo>
                  <a:lnTo>
                    <a:pt x="0" y="1120902"/>
                  </a:lnTo>
                  <a:lnTo>
                    <a:pt x="640588" y="1120902"/>
                  </a:lnTo>
                  <a:lnTo>
                    <a:pt x="0" y="15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Shape 1881">
              <a:extLst>
                <a:ext uri="{FF2B5EF4-FFF2-40B4-BE49-F238E27FC236}">
                  <a16:creationId xmlns:a16="http://schemas.microsoft.com/office/drawing/2014/main" xmlns="" id="{2AC7CD05-A8E2-433B-8FCE-EF648F80035E}"/>
                </a:ext>
              </a:extLst>
            </p:cNvPr>
            <p:cNvSpPr/>
            <p:nvPr/>
          </p:nvSpPr>
          <p:spPr>
            <a:xfrm>
              <a:off x="11090910" y="4150742"/>
              <a:ext cx="706628" cy="1219835"/>
            </a:xfrm>
            <a:custGeom>
              <a:avLst/>
              <a:gdLst/>
              <a:ahLst/>
              <a:cxnLst/>
              <a:rect l="0" t="0" r="0" b="0"/>
              <a:pathLst>
                <a:path w="706628" h="1219835">
                  <a:moveTo>
                    <a:pt x="0" y="0"/>
                  </a:moveTo>
                  <a:lnTo>
                    <a:pt x="706628" y="1219835"/>
                  </a:lnTo>
                  <a:lnTo>
                    <a:pt x="0" y="1219835"/>
                  </a:lnTo>
                  <a:lnTo>
                    <a:pt x="0" y="1196975"/>
                  </a:lnTo>
                  <a:lnTo>
                    <a:pt x="667004" y="1196975"/>
                  </a:lnTo>
                  <a:lnTo>
                    <a:pt x="0" y="45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Rectangle 1882">
              <a:extLst>
                <a:ext uri="{FF2B5EF4-FFF2-40B4-BE49-F238E27FC236}">
                  <a16:creationId xmlns:a16="http://schemas.microsoft.com/office/drawing/2014/main" xmlns="" id="{4040C6D8-762C-46E8-80FC-D77C3D99755A}"/>
                </a:ext>
              </a:extLst>
            </p:cNvPr>
            <p:cNvSpPr/>
            <p:nvPr/>
          </p:nvSpPr>
          <p:spPr>
            <a:xfrm>
              <a:off x="10870057" y="4767073"/>
              <a:ext cx="639493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0" name="Rectangle 1883">
              <a:extLst>
                <a:ext uri="{FF2B5EF4-FFF2-40B4-BE49-F238E27FC236}">
                  <a16:creationId xmlns:a16="http://schemas.microsoft.com/office/drawing/2014/main" xmlns="" id="{E460739C-F902-4390-B54E-0D7B0AD3B76B}"/>
                </a:ext>
              </a:extLst>
            </p:cNvPr>
            <p:cNvSpPr/>
            <p:nvPr/>
          </p:nvSpPr>
          <p:spPr>
            <a:xfrm>
              <a:off x="10975213" y="4949953"/>
              <a:ext cx="358360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для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1" name="Rectangle 1884">
              <a:extLst>
                <a:ext uri="{FF2B5EF4-FFF2-40B4-BE49-F238E27FC236}">
                  <a16:creationId xmlns:a16="http://schemas.microsoft.com/office/drawing/2014/main" xmlns="" id="{733824B3-1C85-4343-B68A-461611CF78EA}"/>
                </a:ext>
              </a:extLst>
            </p:cNvPr>
            <p:cNvSpPr/>
            <p:nvPr/>
          </p:nvSpPr>
          <p:spPr>
            <a:xfrm>
              <a:off x="10789285" y="5132833"/>
              <a:ext cx="80752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2" name="Shape 1885">
              <a:extLst>
                <a:ext uri="{FF2B5EF4-FFF2-40B4-BE49-F238E27FC236}">
                  <a16:creationId xmlns:a16="http://schemas.microsoft.com/office/drawing/2014/main" xmlns="" id="{946EBCB8-88C0-478E-9247-63765CB89A87}"/>
                </a:ext>
              </a:extLst>
            </p:cNvPr>
            <p:cNvSpPr/>
            <p:nvPr/>
          </p:nvSpPr>
          <p:spPr>
            <a:xfrm>
              <a:off x="198120" y="5935981"/>
              <a:ext cx="6691884" cy="589788"/>
            </a:xfrm>
            <a:custGeom>
              <a:avLst/>
              <a:gdLst/>
              <a:ahLst/>
              <a:cxnLst/>
              <a:rect l="0" t="0" r="0" b="0"/>
              <a:pathLst>
                <a:path w="6691884" h="589788">
                  <a:moveTo>
                    <a:pt x="0" y="589788"/>
                  </a:moveTo>
                  <a:lnTo>
                    <a:pt x="6691884" y="589788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Rectangle 1886">
              <a:extLst>
                <a:ext uri="{FF2B5EF4-FFF2-40B4-BE49-F238E27FC236}">
                  <a16:creationId xmlns:a16="http://schemas.microsoft.com/office/drawing/2014/main" xmlns="" id="{BE17E076-D451-49CF-95FC-9C839726559F}"/>
                </a:ext>
              </a:extLst>
            </p:cNvPr>
            <p:cNvSpPr/>
            <p:nvPr/>
          </p:nvSpPr>
          <p:spPr>
            <a:xfrm>
              <a:off x="289255" y="5996788"/>
              <a:ext cx="7897996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 , печать медицинского работника, печать МО «Для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4" name="Rectangle 1887">
              <a:extLst>
                <a:ext uri="{FF2B5EF4-FFF2-40B4-BE49-F238E27FC236}">
                  <a16:creationId xmlns:a16="http://schemas.microsoft.com/office/drawing/2014/main" xmlns="" id="{478E31C3-6841-472E-846C-2F58837E84BD}"/>
                </a:ext>
              </a:extLst>
            </p:cNvPr>
            <p:cNvSpPr/>
            <p:nvPr/>
          </p:nvSpPr>
          <p:spPr>
            <a:xfrm>
              <a:off x="289255" y="6243677"/>
              <a:ext cx="1365739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рецептов»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5" name="Shape 1888">
              <a:extLst>
                <a:ext uri="{FF2B5EF4-FFF2-40B4-BE49-F238E27FC236}">
                  <a16:creationId xmlns:a16="http://schemas.microsoft.com/office/drawing/2014/main" xmlns="" id="{0174ED05-6DEF-434D-A38C-154572E428BE}"/>
                </a:ext>
              </a:extLst>
            </p:cNvPr>
            <p:cNvSpPr/>
            <p:nvPr/>
          </p:nvSpPr>
          <p:spPr>
            <a:xfrm>
              <a:off x="6889750" y="6173154"/>
              <a:ext cx="696849" cy="76162"/>
            </a:xfrm>
            <a:custGeom>
              <a:avLst/>
              <a:gdLst/>
              <a:ahLst/>
              <a:cxnLst/>
              <a:rect l="0" t="0" r="0" b="0"/>
              <a:pathLst>
                <a:path w="696849" h="76162">
                  <a:moveTo>
                    <a:pt x="619506" y="0"/>
                  </a:moveTo>
                  <a:lnTo>
                    <a:pt x="696849" y="35623"/>
                  </a:lnTo>
                  <a:lnTo>
                    <a:pt x="621919" y="76162"/>
                  </a:lnTo>
                  <a:lnTo>
                    <a:pt x="642024" y="43750"/>
                  </a:lnTo>
                  <a:lnTo>
                    <a:pt x="508" y="64465"/>
                  </a:lnTo>
                  <a:lnTo>
                    <a:pt x="0" y="51778"/>
                  </a:lnTo>
                  <a:lnTo>
                    <a:pt x="641624" y="31050"/>
                  </a:lnTo>
                  <a:lnTo>
                    <a:pt x="619506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Shape 1889">
              <a:extLst>
                <a:ext uri="{FF2B5EF4-FFF2-40B4-BE49-F238E27FC236}">
                  <a16:creationId xmlns:a16="http://schemas.microsoft.com/office/drawing/2014/main" xmlns="" id="{B9EB9755-8AAD-4FD4-8C3C-761A21A9134E}"/>
                </a:ext>
              </a:extLst>
            </p:cNvPr>
            <p:cNvSpPr/>
            <p:nvPr/>
          </p:nvSpPr>
          <p:spPr>
            <a:xfrm>
              <a:off x="6886068" y="4660878"/>
              <a:ext cx="660495" cy="541678"/>
            </a:xfrm>
            <a:custGeom>
              <a:avLst/>
              <a:gdLst/>
              <a:ahLst/>
              <a:cxnLst/>
              <a:rect l="0" t="0" r="0" b="0"/>
              <a:pathLst>
                <a:path w="660495" h="541678">
                  <a:moveTo>
                    <a:pt x="660495" y="0"/>
                  </a:moveTo>
                  <a:lnTo>
                    <a:pt x="660495" y="23127"/>
                  </a:lnTo>
                  <a:lnTo>
                    <a:pt x="660460" y="23115"/>
                  </a:lnTo>
                  <a:lnTo>
                    <a:pt x="660495" y="23161"/>
                  </a:lnTo>
                  <a:lnTo>
                    <a:pt x="660495" y="31321"/>
                  </a:lnTo>
                  <a:lnTo>
                    <a:pt x="7874" y="541678"/>
                  </a:lnTo>
                  <a:lnTo>
                    <a:pt x="0" y="531645"/>
                  </a:lnTo>
                  <a:lnTo>
                    <a:pt x="653306" y="20752"/>
                  </a:lnTo>
                  <a:lnTo>
                    <a:pt x="617093" y="8786"/>
                  </a:lnTo>
                  <a:lnTo>
                    <a:pt x="660495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Shape 1890">
              <a:extLst>
                <a:ext uri="{FF2B5EF4-FFF2-40B4-BE49-F238E27FC236}">
                  <a16:creationId xmlns:a16="http://schemas.microsoft.com/office/drawing/2014/main" xmlns="" id="{2729E432-2DB3-4139-9AB0-38F007519694}"/>
                </a:ext>
              </a:extLst>
            </p:cNvPr>
            <p:cNvSpPr/>
            <p:nvPr/>
          </p:nvSpPr>
          <p:spPr>
            <a:xfrm>
              <a:off x="7546563" y="4652773"/>
              <a:ext cx="40036" cy="76962"/>
            </a:xfrm>
            <a:custGeom>
              <a:avLst/>
              <a:gdLst/>
              <a:ahLst/>
              <a:cxnLst/>
              <a:rect l="0" t="0" r="0" b="0"/>
              <a:pathLst>
                <a:path w="40036" h="76962">
                  <a:moveTo>
                    <a:pt x="40036" y="0"/>
                  </a:moveTo>
                  <a:lnTo>
                    <a:pt x="3460" y="76962"/>
                  </a:lnTo>
                  <a:lnTo>
                    <a:pt x="609" y="38950"/>
                  </a:lnTo>
                  <a:lnTo>
                    <a:pt x="0" y="39426"/>
                  </a:lnTo>
                  <a:lnTo>
                    <a:pt x="0" y="31266"/>
                  </a:lnTo>
                  <a:lnTo>
                    <a:pt x="36" y="31312"/>
                  </a:lnTo>
                  <a:lnTo>
                    <a:pt x="31" y="31242"/>
                  </a:lnTo>
                  <a:lnTo>
                    <a:pt x="0" y="31232"/>
                  </a:lnTo>
                  <a:lnTo>
                    <a:pt x="0" y="8105"/>
                  </a:lnTo>
                  <a:lnTo>
                    <a:pt x="40036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Shape 1891">
              <a:extLst>
                <a:ext uri="{FF2B5EF4-FFF2-40B4-BE49-F238E27FC236}">
                  <a16:creationId xmlns:a16="http://schemas.microsoft.com/office/drawing/2014/main" xmlns="" id="{D3C823B3-9FC7-4EF0-9517-7493D9A2926F}"/>
                </a:ext>
              </a:extLst>
            </p:cNvPr>
            <p:cNvSpPr/>
            <p:nvPr/>
          </p:nvSpPr>
          <p:spPr>
            <a:xfrm>
              <a:off x="2814828" y="1901953"/>
              <a:ext cx="4075176" cy="370332"/>
            </a:xfrm>
            <a:custGeom>
              <a:avLst/>
              <a:gdLst/>
              <a:ahLst/>
              <a:cxnLst/>
              <a:rect l="0" t="0" r="0" b="0"/>
              <a:pathLst>
                <a:path w="4075176" h="370332">
                  <a:moveTo>
                    <a:pt x="0" y="370332"/>
                  </a:moveTo>
                  <a:lnTo>
                    <a:pt x="4075176" y="370332"/>
                  </a:lnTo>
                  <a:lnTo>
                    <a:pt x="407517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9" name="Rectangle 1892">
              <a:extLst>
                <a:ext uri="{FF2B5EF4-FFF2-40B4-BE49-F238E27FC236}">
                  <a16:creationId xmlns:a16="http://schemas.microsoft.com/office/drawing/2014/main" xmlns="" id="{0337757B-009A-44FB-8E88-6EB17152E76A}"/>
                </a:ext>
              </a:extLst>
            </p:cNvPr>
            <p:cNvSpPr/>
            <p:nvPr/>
          </p:nvSpPr>
          <p:spPr>
            <a:xfrm>
              <a:off x="2907157" y="1993520"/>
              <a:ext cx="505828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Фамилия, инициалы имени и отчества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0" name="Shape 1893">
              <a:extLst>
                <a:ext uri="{FF2B5EF4-FFF2-40B4-BE49-F238E27FC236}">
                  <a16:creationId xmlns:a16="http://schemas.microsoft.com/office/drawing/2014/main" xmlns="" id="{55F2F147-7BAF-4882-B030-41239AA4B923}"/>
                </a:ext>
              </a:extLst>
            </p:cNvPr>
            <p:cNvSpPr/>
            <p:nvPr/>
          </p:nvSpPr>
          <p:spPr>
            <a:xfrm>
              <a:off x="6886321" y="2082674"/>
              <a:ext cx="757555" cy="562210"/>
            </a:xfrm>
            <a:custGeom>
              <a:avLst/>
              <a:gdLst/>
              <a:ahLst/>
              <a:cxnLst/>
              <a:rect l="0" t="0" r="0" b="0"/>
              <a:pathLst>
                <a:path w="757555" h="562210">
                  <a:moveTo>
                    <a:pt x="7366" y="0"/>
                  </a:moveTo>
                  <a:lnTo>
                    <a:pt x="757555" y="531426"/>
                  </a:lnTo>
                  <a:lnTo>
                    <a:pt x="757555" y="539242"/>
                  </a:lnTo>
                  <a:lnTo>
                    <a:pt x="757555" y="539242"/>
                  </a:lnTo>
                  <a:lnTo>
                    <a:pt x="757555" y="562210"/>
                  </a:lnTo>
                  <a:lnTo>
                    <a:pt x="714756" y="555625"/>
                  </a:lnTo>
                  <a:lnTo>
                    <a:pt x="750393" y="541984"/>
                  </a:lnTo>
                  <a:lnTo>
                    <a:pt x="0" y="10414"/>
                  </a:lnTo>
                  <a:lnTo>
                    <a:pt x="7366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Shape 1894">
              <a:extLst>
                <a:ext uri="{FF2B5EF4-FFF2-40B4-BE49-F238E27FC236}">
                  <a16:creationId xmlns:a16="http://schemas.microsoft.com/office/drawing/2014/main" xmlns="" id="{E47521C3-76C9-4098-8AA7-33D645485FA3}"/>
                </a:ext>
              </a:extLst>
            </p:cNvPr>
            <p:cNvSpPr/>
            <p:nvPr/>
          </p:nvSpPr>
          <p:spPr>
            <a:xfrm>
              <a:off x="7643876" y="2576196"/>
              <a:ext cx="41402" cy="75057"/>
            </a:xfrm>
            <a:custGeom>
              <a:avLst/>
              <a:gdLst/>
              <a:ahLst/>
              <a:cxnLst/>
              <a:rect l="0" t="0" r="0" b="0"/>
              <a:pathLst>
                <a:path w="41402" h="75057">
                  <a:moveTo>
                    <a:pt x="1270" y="0"/>
                  </a:moveTo>
                  <a:lnTo>
                    <a:pt x="41402" y="75057"/>
                  </a:lnTo>
                  <a:lnTo>
                    <a:pt x="0" y="68687"/>
                  </a:lnTo>
                  <a:lnTo>
                    <a:pt x="0" y="45720"/>
                  </a:lnTo>
                  <a:lnTo>
                    <a:pt x="0" y="45720"/>
                  </a:lnTo>
                  <a:lnTo>
                    <a:pt x="0" y="37904"/>
                  </a:lnTo>
                  <a:lnTo>
                    <a:pt x="213" y="38055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Shape 34203">
              <a:extLst>
                <a:ext uri="{FF2B5EF4-FFF2-40B4-BE49-F238E27FC236}">
                  <a16:creationId xmlns:a16="http://schemas.microsoft.com/office/drawing/2014/main" xmlns="" id="{AFBEDE1E-350D-472C-B156-B50D5B01C4F5}"/>
                </a:ext>
              </a:extLst>
            </p:cNvPr>
            <p:cNvSpPr/>
            <p:nvPr/>
          </p:nvSpPr>
          <p:spPr>
            <a:xfrm>
              <a:off x="10084308" y="1007365"/>
              <a:ext cx="1479804" cy="178308"/>
            </a:xfrm>
            <a:custGeom>
              <a:avLst/>
              <a:gdLst/>
              <a:ahLst/>
              <a:cxnLst/>
              <a:rect l="0" t="0" r="0" b="0"/>
              <a:pathLst>
                <a:path w="1479804" h="178308">
                  <a:moveTo>
                    <a:pt x="0" y="0"/>
                  </a:moveTo>
                  <a:lnTo>
                    <a:pt x="1479804" y="0"/>
                  </a:lnTo>
                  <a:lnTo>
                    <a:pt x="1479804" y="178308"/>
                  </a:lnTo>
                  <a:lnTo>
                    <a:pt x="0" y="17830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Rectangle 26469">
              <a:extLst>
                <a:ext uri="{FF2B5EF4-FFF2-40B4-BE49-F238E27FC236}">
                  <a16:creationId xmlns:a16="http://schemas.microsoft.com/office/drawing/2014/main" xmlns="" id="{39B5BBB2-A931-47C5-8446-2E57430AA221}"/>
                </a:ext>
              </a:extLst>
            </p:cNvPr>
            <p:cNvSpPr/>
            <p:nvPr/>
          </p:nvSpPr>
          <p:spPr>
            <a:xfrm>
              <a:off x="10177018" y="1054011"/>
              <a:ext cx="130258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24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4" name="Rectangle 26470">
              <a:extLst>
                <a:ext uri="{FF2B5EF4-FFF2-40B4-BE49-F238E27FC236}">
                  <a16:creationId xmlns:a16="http://schemas.microsoft.com/office/drawing/2014/main" xmlns="" id="{EDA1F701-31B2-4303-8687-6A0697274B22}"/>
                </a:ext>
              </a:extLst>
            </p:cNvPr>
            <p:cNvSpPr/>
            <p:nvPr/>
          </p:nvSpPr>
          <p:spPr>
            <a:xfrm>
              <a:off x="10274603" y="1054011"/>
              <a:ext cx="454022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ноября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" name="Rectangle 26472">
              <a:extLst>
                <a:ext uri="{FF2B5EF4-FFF2-40B4-BE49-F238E27FC236}">
                  <a16:creationId xmlns:a16="http://schemas.microsoft.com/office/drawing/2014/main" xmlns="" id="{23A13AA8-7E58-46CB-B23A-A83D2593643E}"/>
                </a:ext>
              </a:extLst>
            </p:cNvPr>
            <p:cNvSpPr/>
            <p:nvPr/>
          </p:nvSpPr>
          <p:spPr>
            <a:xfrm>
              <a:off x="10815926" y="1054011"/>
              <a:ext cx="192684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№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6" name="Rectangle 26471">
              <a:extLst>
                <a:ext uri="{FF2B5EF4-FFF2-40B4-BE49-F238E27FC236}">
                  <a16:creationId xmlns:a16="http://schemas.microsoft.com/office/drawing/2014/main" xmlns="" id="{D430A304-315A-4231-9253-EF86DE5DD4E5}"/>
                </a:ext>
              </a:extLst>
            </p:cNvPr>
            <p:cNvSpPr/>
            <p:nvPr/>
          </p:nvSpPr>
          <p:spPr>
            <a:xfrm>
              <a:off x="10620756" y="1054011"/>
              <a:ext cx="260046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2021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7" name="Rectangle 26467">
              <a:extLst>
                <a:ext uri="{FF2B5EF4-FFF2-40B4-BE49-F238E27FC236}">
                  <a16:creationId xmlns:a16="http://schemas.microsoft.com/office/drawing/2014/main" xmlns="" id="{3DD6FBDC-8DE5-4E1E-AFDF-6736BF520C78}"/>
                </a:ext>
              </a:extLst>
            </p:cNvPr>
            <p:cNvSpPr/>
            <p:nvPr/>
          </p:nvSpPr>
          <p:spPr>
            <a:xfrm>
              <a:off x="10963656" y="1054011"/>
              <a:ext cx="259947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1094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8" name="Rectangle 26468">
              <a:extLst>
                <a:ext uri="{FF2B5EF4-FFF2-40B4-BE49-F238E27FC236}">
                  <a16:creationId xmlns:a16="http://schemas.microsoft.com/office/drawing/2014/main" xmlns="" id="{70F763DF-AD66-4DD3-81B1-E725ED82810E}"/>
                </a:ext>
              </a:extLst>
            </p:cNvPr>
            <p:cNvSpPr/>
            <p:nvPr/>
          </p:nvSpPr>
          <p:spPr>
            <a:xfrm>
              <a:off x="11158727" y="1054011"/>
              <a:ext cx="64894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н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73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639">
            <a:extLst>
              <a:ext uri="{FF2B5EF4-FFF2-40B4-BE49-F238E27FC236}">
                <a16:creationId xmlns:a16="http://schemas.microsoft.com/office/drawing/2014/main" xmlns="" id="{C8585214-078E-43F5-A652-F5B0AD9D3014}"/>
              </a:ext>
            </a:extLst>
          </p:cNvPr>
          <p:cNvGrpSpPr/>
          <p:nvPr/>
        </p:nvGrpSpPr>
        <p:grpSpPr>
          <a:xfrm>
            <a:off x="155431" y="559262"/>
            <a:ext cx="13124151" cy="5945447"/>
            <a:chOff x="440436" y="579756"/>
            <a:chExt cx="13164335" cy="4622911"/>
          </a:xfrm>
        </p:grpSpPr>
        <p:sp>
          <p:nvSpPr>
            <p:cNvPr id="5" name="Rectangle 1923">
              <a:extLst>
                <a:ext uri="{FF2B5EF4-FFF2-40B4-BE49-F238E27FC236}">
                  <a16:creationId xmlns:a16="http://schemas.microsoft.com/office/drawing/2014/main" xmlns="" id="{93854594-B022-4AE1-99AA-46C716ADA3F2}"/>
                </a:ext>
              </a:extLst>
            </p:cNvPr>
            <p:cNvSpPr/>
            <p:nvPr/>
          </p:nvSpPr>
          <p:spPr>
            <a:xfrm>
              <a:off x="959510" y="579756"/>
              <a:ext cx="7431678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Оформление рецепта формы №148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" name="Rectangle 1924">
              <a:extLst>
                <a:ext uri="{FF2B5EF4-FFF2-40B4-BE49-F238E27FC236}">
                  <a16:creationId xmlns:a16="http://schemas.microsoft.com/office/drawing/2014/main" xmlns="" id="{985CB8BF-CA99-439D-84A0-FB4BFED5C897}"/>
                </a:ext>
              </a:extLst>
            </p:cNvPr>
            <p:cNvSpPr/>
            <p:nvPr/>
          </p:nvSpPr>
          <p:spPr>
            <a:xfrm>
              <a:off x="6548882" y="579756"/>
              <a:ext cx="144516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26462">
              <a:extLst>
                <a:ext uri="{FF2B5EF4-FFF2-40B4-BE49-F238E27FC236}">
                  <a16:creationId xmlns:a16="http://schemas.microsoft.com/office/drawing/2014/main" xmlns="" id="{756946AB-D370-4E5E-B124-6ED4405E424E}"/>
                </a:ext>
              </a:extLst>
            </p:cNvPr>
            <p:cNvSpPr/>
            <p:nvPr/>
          </p:nvSpPr>
          <p:spPr>
            <a:xfrm>
              <a:off x="6657086" y="579756"/>
              <a:ext cx="239442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26463">
              <a:extLst>
                <a:ext uri="{FF2B5EF4-FFF2-40B4-BE49-F238E27FC236}">
                  <a16:creationId xmlns:a16="http://schemas.microsoft.com/office/drawing/2014/main" xmlns="" id="{3D1B6FA1-3833-40EF-B3BE-E1854DAF9B0F}"/>
                </a:ext>
              </a:extLst>
            </p:cNvPr>
            <p:cNvSpPr/>
            <p:nvPr/>
          </p:nvSpPr>
          <p:spPr>
            <a:xfrm>
              <a:off x="6836919" y="579756"/>
              <a:ext cx="426669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1926">
              <a:extLst>
                <a:ext uri="{FF2B5EF4-FFF2-40B4-BE49-F238E27FC236}">
                  <a16:creationId xmlns:a16="http://schemas.microsoft.com/office/drawing/2014/main" xmlns="" id="{F20A5601-6C30-464C-8401-10F0DF8A8779}"/>
                </a:ext>
              </a:extLst>
            </p:cNvPr>
            <p:cNvSpPr/>
            <p:nvPr/>
          </p:nvSpPr>
          <p:spPr>
            <a:xfrm>
              <a:off x="7156958" y="579756"/>
              <a:ext cx="144516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1927">
              <a:extLst>
                <a:ext uri="{FF2B5EF4-FFF2-40B4-BE49-F238E27FC236}">
                  <a16:creationId xmlns:a16="http://schemas.microsoft.com/office/drawing/2014/main" xmlns="" id="{AAFDCF65-7678-4F6D-B5C0-6A7BF984A7B9}"/>
                </a:ext>
              </a:extLst>
            </p:cNvPr>
            <p:cNvSpPr/>
            <p:nvPr/>
          </p:nvSpPr>
          <p:spPr>
            <a:xfrm>
              <a:off x="7265162" y="579756"/>
              <a:ext cx="480641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88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1928">
              <a:extLst>
                <a:ext uri="{FF2B5EF4-FFF2-40B4-BE49-F238E27FC236}">
                  <a16:creationId xmlns:a16="http://schemas.microsoft.com/office/drawing/2014/main" xmlns="" id="{EF3988F4-1F71-4C8D-9F11-E70B57888525}"/>
                </a:ext>
              </a:extLst>
            </p:cNvPr>
            <p:cNvSpPr/>
            <p:nvPr/>
          </p:nvSpPr>
          <p:spPr>
            <a:xfrm>
              <a:off x="804062" y="1573976"/>
              <a:ext cx="129966" cy="34903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•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1929">
              <a:extLst>
                <a:ext uri="{FF2B5EF4-FFF2-40B4-BE49-F238E27FC236}">
                  <a16:creationId xmlns:a16="http://schemas.microsoft.com/office/drawing/2014/main" xmlns="" id="{762B3389-8F97-4C97-B1E8-2F8F8051ACE5}"/>
                </a:ext>
              </a:extLst>
            </p:cNvPr>
            <p:cNvSpPr/>
            <p:nvPr/>
          </p:nvSpPr>
          <p:spPr>
            <a:xfrm>
              <a:off x="1146962" y="1567841"/>
              <a:ext cx="3399914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Рецептурные бланки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1930">
              <a:extLst>
                <a:ext uri="{FF2B5EF4-FFF2-40B4-BE49-F238E27FC236}">
                  <a16:creationId xmlns:a16="http://schemas.microsoft.com/office/drawing/2014/main" xmlns="" id="{48ED8C8E-0859-48C5-82FC-58FA6B63B9F9}"/>
                </a:ext>
              </a:extLst>
            </p:cNvPr>
            <p:cNvSpPr/>
            <p:nvPr/>
          </p:nvSpPr>
          <p:spPr>
            <a:xfrm>
              <a:off x="3706114" y="1567841"/>
              <a:ext cx="2756767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изготавливаются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1931">
              <a:extLst>
                <a:ext uri="{FF2B5EF4-FFF2-40B4-BE49-F238E27FC236}">
                  <a16:creationId xmlns:a16="http://schemas.microsoft.com/office/drawing/2014/main" xmlns="" id="{7D89031E-3F78-4881-8146-D09D4D9B529E}"/>
                </a:ext>
              </a:extLst>
            </p:cNvPr>
            <p:cNvSpPr/>
            <p:nvPr/>
          </p:nvSpPr>
          <p:spPr>
            <a:xfrm>
              <a:off x="5777484" y="1567841"/>
              <a:ext cx="6592995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исключительно типографским способом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Rectangle 1932">
              <a:extLst>
                <a:ext uri="{FF2B5EF4-FFF2-40B4-BE49-F238E27FC236}">
                  <a16:creationId xmlns:a16="http://schemas.microsoft.com/office/drawing/2014/main" xmlns="" id="{85872DD4-43BC-4643-B46F-89717D7984B4}"/>
                </a:ext>
              </a:extLst>
            </p:cNvPr>
            <p:cNvSpPr/>
            <p:nvPr/>
          </p:nvSpPr>
          <p:spPr>
            <a:xfrm>
              <a:off x="10737469" y="1567841"/>
              <a:ext cx="93576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Rectangle 1933">
              <a:extLst>
                <a:ext uri="{FF2B5EF4-FFF2-40B4-BE49-F238E27FC236}">
                  <a16:creationId xmlns:a16="http://schemas.microsoft.com/office/drawing/2014/main" xmlns="" id="{4E73D051-8A09-452D-9B37-EDD3CDE30C0B}"/>
                </a:ext>
              </a:extLst>
            </p:cNvPr>
            <p:cNvSpPr/>
            <p:nvPr/>
          </p:nvSpPr>
          <p:spPr>
            <a:xfrm>
              <a:off x="804062" y="1911383"/>
              <a:ext cx="129824" cy="34864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•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934">
              <a:extLst>
                <a:ext uri="{FF2B5EF4-FFF2-40B4-BE49-F238E27FC236}">
                  <a16:creationId xmlns:a16="http://schemas.microsoft.com/office/drawing/2014/main" xmlns="" id="{F7E1020B-B4F9-4C25-81CA-A60E2D09B97B}"/>
                </a:ext>
              </a:extLst>
            </p:cNvPr>
            <p:cNvSpPr/>
            <p:nvPr/>
          </p:nvSpPr>
          <p:spPr>
            <a:xfrm>
              <a:off x="1146962" y="1905255"/>
              <a:ext cx="2134310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Заполняются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1935">
              <a:extLst>
                <a:ext uri="{FF2B5EF4-FFF2-40B4-BE49-F238E27FC236}">
                  <a16:creationId xmlns:a16="http://schemas.microsoft.com/office/drawing/2014/main" xmlns="" id="{968AA220-FDF1-45E8-BE1F-900352F020E7}"/>
                </a:ext>
              </a:extLst>
            </p:cNvPr>
            <p:cNvSpPr/>
            <p:nvPr/>
          </p:nvSpPr>
          <p:spPr>
            <a:xfrm>
              <a:off x="2752090" y="1905255"/>
              <a:ext cx="4322776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медицинским работником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936">
              <a:extLst>
                <a:ext uri="{FF2B5EF4-FFF2-40B4-BE49-F238E27FC236}">
                  <a16:creationId xmlns:a16="http://schemas.microsoft.com/office/drawing/2014/main" xmlns="" id="{9ED46D84-6AA5-4336-950E-677F0AD872CD}"/>
                </a:ext>
              </a:extLst>
            </p:cNvPr>
            <p:cNvSpPr/>
            <p:nvPr/>
          </p:nvSpPr>
          <p:spPr>
            <a:xfrm>
              <a:off x="6003036" y="1905255"/>
              <a:ext cx="1856857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чернилами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937">
              <a:extLst>
                <a:ext uri="{FF2B5EF4-FFF2-40B4-BE49-F238E27FC236}">
                  <a16:creationId xmlns:a16="http://schemas.microsoft.com/office/drawing/2014/main" xmlns="" id="{22BDCA37-EBEC-4454-A8DD-A68C2677BE13}"/>
                </a:ext>
              </a:extLst>
            </p:cNvPr>
            <p:cNvSpPr/>
            <p:nvPr/>
          </p:nvSpPr>
          <p:spPr>
            <a:xfrm>
              <a:off x="7400798" y="1905255"/>
              <a:ext cx="3744131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или шариковой ручкой.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938">
              <a:extLst>
                <a:ext uri="{FF2B5EF4-FFF2-40B4-BE49-F238E27FC236}">
                  <a16:creationId xmlns:a16="http://schemas.microsoft.com/office/drawing/2014/main" xmlns="" id="{298A5F48-B700-4440-A581-7071658F16C7}"/>
                </a:ext>
              </a:extLst>
            </p:cNvPr>
            <p:cNvSpPr/>
            <p:nvPr/>
          </p:nvSpPr>
          <p:spPr>
            <a:xfrm>
              <a:off x="804062" y="2321339"/>
              <a:ext cx="129824" cy="34864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•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939">
              <a:extLst>
                <a:ext uri="{FF2B5EF4-FFF2-40B4-BE49-F238E27FC236}">
                  <a16:creationId xmlns:a16="http://schemas.microsoft.com/office/drawing/2014/main" xmlns="" id="{E3FEA433-8586-498C-8C47-C8F4A97DA059}"/>
                </a:ext>
              </a:extLst>
            </p:cNvPr>
            <p:cNvSpPr/>
            <p:nvPr/>
          </p:nvSpPr>
          <p:spPr>
            <a:xfrm>
              <a:off x="1146962" y="2315211"/>
              <a:ext cx="11401164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Допускается оформление всех реквизитов (за исключением подписи) с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940">
              <a:extLst>
                <a:ext uri="{FF2B5EF4-FFF2-40B4-BE49-F238E27FC236}">
                  <a16:creationId xmlns:a16="http://schemas.microsoft.com/office/drawing/2014/main" xmlns="" id="{6EA15DB7-98F4-4B43-BF57-8D1904140DE1}"/>
                </a:ext>
              </a:extLst>
            </p:cNvPr>
            <p:cNvSpPr/>
            <p:nvPr/>
          </p:nvSpPr>
          <p:spPr>
            <a:xfrm>
              <a:off x="1146962" y="2652015"/>
              <a:ext cx="6414429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использованием печатающих устройств.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941">
              <a:extLst>
                <a:ext uri="{FF2B5EF4-FFF2-40B4-BE49-F238E27FC236}">
                  <a16:creationId xmlns:a16="http://schemas.microsoft.com/office/drawing/2014/main" xmlns="" id="{898A9420-A0F2-4B90-BEF7-90AF5521661D}"/>
                </a:ext>
              </a:extLst>
            </p:cNvPr>
            <p:cNvSpPr/>
            <p:nvPr/>
          </p:nvSpPr>
          <p:spPr>
            <a:xfrm>
              <a:off x="804062" y="3067877"/>
              <a:ext cx="129966" cy="34903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•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942">
              <a:extLst>
                <a:ext uri="{FF2B5EF4-FFF2-40B4-BE49-F238E27FC236}">
                  <a16:creationId xmlns:a16="http://schemas.microsoft.com/office/drawing/2014/main" xmlns="" id="{4D997A70-8800-4C1F-83EB-58D2C719D6C0}"/>
                </a:ext>
              </a:extLst>
            </p:cNvPr>
            <p:cNvSpPr/>
            <p:nvPr/>
          </p:nvSpPr>
          <p:spPr>
            <a:xfrm>
              <a:off x="1146962" y="3061742"/>
              <a:ext cx="12457809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 одном рецептурном бланке разрешается осуществлять назначение только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1943">
              <a:extLst>
                <a:ext uri="{FF2B5EF4-FFF2-40B4-BE49-F238E27FC236}">
                  <a16:creationId xmlns:a16="http://schemas.microsoft.com/office/drawing/2014/main" xmlns="" id="{C9A14D26-D91A-4925-9917-1E3D391211B7}"/>
                </a:ext>
              </a:extLst>
            </p:cNvPr>
            <p:cNvSpPr/>
            <p:nvPr/>
          </p:nvSpPr>
          <p:spPr>
            <a:xfrm>
              <a:off x="1146962" y="3399029"/>
              <a:ext cx="4085755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одного наименования ЛП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944">
              <a:extLst>
                <a:ext uri="{FF2B5EF4-FFF2-40B4-BE49-F238E27FC236}">
                  <a16:creationId xmlns:a16="http://schemas.microsoft.com/office/drawing/2014/main" xmlns="" id="{A2358047-7BC5-4330-8564-04DE2FCBC0DD}"/>
                </a:ext>
              </a:extLst>
            </p:cNvPr>
            <p:cNvSpPr/>
            <p:nvPr/>
          </p:nvSpPr>
          <p:spPr>
            <a:xfrm>
              <a:off x="4221480" y="3399029"/>
              <a:ext cx="93473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Shape 34207">
              <a:extLst>
                <a:ext uri="{FF2B5EF4-FFF2-40B4-BE49-F238E27FC236}">
                  <a16:creationId xmlns:a16="http://schemas.microsoft.com/office/drawing/2014/main" xmlns="" id="{4EFA0BC6-4296-443C-B878-39A94A758677}"/>
                </a:ext>
              </a:extLst>
            </p:cNvPr>
            <p:cNvSpPr/>
            <p:nvPr/>
          </p:nvSpPr>
          <p:spPr>
            <a:xfrm>
              <a:off x="440436" y="4389121"/>
              <a:ext cx="11250168" cy="769620"/>
            </a:xfrm>
            <a:custGeom>
              <a:avLst/>
              <a:gdLst/>
              <a:ahLst/>
              <a:cxnLst/>
              <a:rect l="0" t="0" r="0" b="0"/>
              <a:pathLst>
                <a:path w="11250168" h="769620">
                  <a:moveTo>
                    <a:pt x="0" y="0"/>
                  </a:moveTo>
                  <a:lnTo>
                    <a:pt x="11250168" y="0"/>
                  </a:lnTo>
                  <a:lnTo>
                    <a:pt x="11250168" y="769620"/>
                  </a:lnTo>
                  <a:lnTo>
                    <a:pt x="0" y="769620"/>
                  </a:lnTo>
                  <a:lnTo>
                    <a:pt x="0" y="0"/>
                  </a:lnTo>
                </a:path>
              </a:pathLst>
            </a:custGeom>
            <a:solidFill>
              <a:srgbClr val="DAE3F3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Shape 1946">
              <a:extLst>
                <a:ext uri="{FF2B5EF4-FFF2-40B4-BE49-F238E27FC236}">
                  <a16:creationId xmlns:a16="http://schemas.microsoft.com/office/drawing/2014/main" xmlns="" id="{72C3C705-C7C1-4D9A-8D02-79AF458B734F}"/>
                </a:ext>
              </a:extLst>
            </p:cNvPr>
            <p:cNvSpPr/>
            <p:nvPr/>
          </p:nvSpPr>
          <p:spPr>
            <a:xfrm>
              <a:off x="440436" y="4389121"/>
              <a:ext cx="11250168" cy="769620"/>
            </a:xfrm>
            <a:custGeom>
              <a:avLst/>
              <a:gdLst/>
              <a:ahLst/>
              <a:cxnLst/>
              <a:rect l="0" t="0" r="0" b="0"/>
              <a:pathLst>
                <a:path w="11250168" h="769620">
                  <a:moveTo>
                    <a:pt x="0" y="769620"/>
                  </a:moveTo>
                  <a:lnTo>
                    <a:pt x="11250168" y="769620"/>
                  </a:lnTo>
                  <a:lnTo>
                    <a:pt x="1125016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5B9BD5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Rectangle 1947">
              <a:extLst>
                <a:ext uri="{FF2B5EF4-FFF2-40B4-BE49-F238E27FC236}">
                  <a16:creationId xmlns:a16="http://schemas.microsoft.com/office/drawing/2014/main" xmlns="" id="{E26E3386-1313-4B9E-B716-ACE3CD233A30}"/>
                </a:ext>
              </a:extLst>
            </p:cNvPr>
            <p:cNvSpPr/>
            <p:nvPr/>
          </p:nvSpPr>
          <p:spPr>
            <a:xfrm>
              <a:off x="531266" y="4489096"/>
              <a:ext cx="575177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NB!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1948">
              <a:extLst>
                <a:ext uri="{FF2B5EF4-FFF2-40B4-BE49-F238E27FC236}">
                  <a16:creationId xmlns:a16="http://schemas.microsoft.com/office/drawing/2014/main" xmlns="" id="{868F2EEF-405F-4153-A033-A151B8E229E3}"/>
                </a:ext>
              </a:extLst>
            </p:cNvPr>
            <p:cNvSpPr/>
            <p:nvPr/>
          </p:nvSpPr>
          <p:spPr>
            <a:xfrm>
              <a:off x="1157630" y="4489096"/>
              <a:ext cx="1463790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Указание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1949">
              <a:extLst>
                <a:ext uri="{FF2B5EF4-FFF2-40B4-BE49-F238E27FC236}">
                  <a16:creationId xmlns:a16="http://schemas.microsoft.com/office/drawing/2014/main" xmlns="" id="{EE8B5645-FBD8-46CD-9364-D3AB5543521F}"/>
                </a:ext>
              </a:extLst>
            </p:cNvPr>
            <p:cNvSpPr/>
            <p:nvPr/>
          </p:nvSpPr>
          <p:spPr>
            <a:xfrm>
              <a:off x="2451862" y="4489096"/>
              <a:ext cx="200890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1950">
              <a:extLst>
                <a:ext uri="{FF2B5EF4-FFF2-40B4-BE49-F238E27FC236}">
                  <a16:creationId xmlns:a16="http://schemas.microsoft.com/office/drawing/2014/main" xmlns="" id="{B80F292C-685A-4BCB-80FD-907F4901212C}"/>
                </a:ext>
              </a:extLst>
            </p:cNvPr>
            <p:cNvSpPr/>
            <p:nvPr/>
          </p:nvSpPr>
          <p:spPr>
            <a:xfrm>
              <a:off x="2796286" y="4489096"/>
              <a:ext cx="1099885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адреса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1951">
              <a:extLst>
                <a:ext uri="{FF2B5EF4-FFF2-40B4-BE49-F238E27FC236}">
                  <a16:creationId xmlns:a16="http://schemas.microsoft.com/office/drawing/2014/main" xmlns="" id="{3F9C1B4D-2551-4262-A9CE-76354EB402B4}"/>
                </a:ext>
              </a:extLst>
            </p:cNvPr>
            <p:cNvSpPr/>
            <p:nvPr/>
          </p:nvSpPr>
          <p:spPr>
            <a:xfrm>
              <a:off x="3817366" y="4489096"/>
              <a:ext cx="913476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места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1952">
              <a:extLst>
                <a:ext uri="{FF2B5EF4-FFF2-40B4-BE49-F238E27FC236}">
                  <a16:creationId xmlns:a16="http://schemas.microsoft.com/office/drawing/2014/main" xmlns="" id="{F0D21718-BBF1-4AEC-A448-89C58AB9A01C}"/>
                </a:ext>
              </a:extLst>
            </p:cNvPr>
            <p:cNvSpPr/>
            <p:nvPr/>
          </p:nvSpPr>
          <p:spPr>
            <a:xfrm>
              <a:off x="4698492" y="4489096"/>
              <a:ext cx="1805786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жительства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1953">
              <a:extLst>
                <a:ext uri="{FF2B5EF4-FFF2-40B4-BE49-F238E27FC236}">
                  <a16:creationId xmlns:a16="http://schemas.microsoft.com/office/drawing/2014/main" xmlns="" id="{80DCC17D-E844-4064-AF72-33E79E91F3ED}"/>
                </a:ext>
              </a:extLst>
            </p:cNvPr>
            <p:cNvSpPr/>
            <p:nvPr/>
          </p:nvSpPr>
          <p:spPr>
            <a:xfrm>
              <a:off x="6249924" y="4489096"/>
              <a:ext cx="200890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1954">
              <a:extLst>
                <a:ext uri="{FF2B5EF4-FFF2-40B4-BE49-F238E27FC236}">
                  <a16:creationId xmlns:a16="http://schemas.microsoft.com/office/drawing/2014/main" xmlns="" id="{D00EFED0-6BCA-46C2-AB91-2148836542FD}"/>
                </a:ext>
              </a:extLst>
            </p:cNvPr>
            <p:cNvSpPr/>
            <p:nvPr/>
          </p:nvSpPr>
          <p:spPr>
            <a:xfrm>
              <a:off x="6594602" y="4489096"/>
              <a:ext cx="1203857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номера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1955">
              <a:extLst>
                <a:ext uri="{FF2B5EF4-FFF2-40B4-BE49-F238E27FC236}">
                  <a16:creationId xmlns:a16="http://schemas.microsoft.com/office/drawing/2014/main" xmlns="" id="{2CD8494D-1109-45ED-8F3E-BA49FFD22053}"/>
                </a:ext>
              </a:extLst>
            </p:cNvPr>
            <p:cNvSpPr/>
            <p:nvPr/>
          </p:nvSpPr>
          <p:spPr>
            <a:xfrm>
              <a:off x="7693407" y="4489096"/>
              <a:ext cx="2170063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медицинской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1956">
              <a:extLst>
                <a:ext uri="{FF2B5EF4-FFF2-40B4-BE49-F238E27FC236}">
                  <a16:creationId xmlns:a16="http://schemas.microsoft.com/office/drawing/2014/main" xmlns="" id="{8BE6F138-92C1-418B-A4F8-ADF4D5F808A6}"/>
                </a:ext>
              </a:extLst>
            </p:cNvPr>
            <p:cNvSpPr/>
            <p:nvPr/>
          </p:nvSpPr>
          <p:spPr>
            <a:xfrm>
              <a:off x="9519539" y="4489096"/>
              <a:ext cx="936128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карты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1957">
              <a:extLst>
                <a:ext uri="{FF2B5EF4-FFF2-40B4-BE49-F238E27FC236}">
                  <a16:creationId xmlns:a16="http://schemas.microsoft.com/office/drawing/2014/main" xmlns="" id="{CA6DFC88-C06F-4F4F-AD6C-7B2550C77D2C}"/>
                </a:ext>
              </a:extLst>
            </p:cNvPr>
            <p:cNvSpPr/>
            <p:nvPr/>
          </p:nvSpPr>
          <p:spPr>
            <a:xfrm>
              <a:off x="10417175" y="4489096"/>
              <a:ext cx="1570362" cy="3782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пациента,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1958">
              <a:extLst>
                <a:ext uri="{FF2B5EF4-FFF2-40B4-BE49-F238E27FC236}">
                  <a16:creationId xmlns:a16="http://schemas.microsoft.com/office/drawing/2014/main" xmlns="" id="{DB10EBA8-130A-400A-BAE0-61487278D3E7}"/>
                </a:ext>
              </a:extLst>
            </p:cNvPr>
            <p:cNvSpPr/>
            <p:nvPr/>
          </p:nvSpPr>
          <p:spPr>
            <a:xfrm>
              <a:off x="531266" y="4824858"/>
              <a:ext cx="2151744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получающего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1959">
              <a:extLst>
                <a:ext uri="{FF2B5EF4-FFF2-40B4-BE49-F238E27FC236}">
                  <a16:creationId xmlns:a16="http://schemas.microsoft.com/office/drawing/2014/main" xmlns="" id="{3AF82063-C829-4C7A-9D72-0B7C0FCE6775}"/>
                </a:ext>
              </a:extLst>
            </p:cNvPr>
            <p:cNvSpPr/>
            <p:nvPr/>
          </p:nvSpPr>
          <p:spPr>
            <a:xfrm>
              <a:off x="2218690" y="4824858"/>
              <a:ext cx="2208124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медицинскую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1960">
              <a:extLst>
                <a:ext uri="{FF2B5EF4-FFF2-40B4-BE49-F238E27FC236}">
                  <a16:creationId xmlns:a16="http://schemas.microsoft.com/office/drawing/2014/main" xmlns="" id="{F76959A9-C9C2-4062-979D-0F7B989B7000}"/>
                </a:ext>
              </a:extLst>
            </p:cNvPr>
            <p:cNvSpPr/>
            <p:nvPr/>
          </p:nvSpPr>
          <p:spPr>
            <a:xfrm>
              <a:off x="3945382" y="4824858"/>
              <a:ext cx="1288969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помощь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1961">
              <a:extLst>
                <a:ext uri="{FF2B5EF4-FFF2-40B4-BE49-F238E27FC236}">
                  <a16:creationId xmlns:a16="http://schemas.microsoft.com/office/drawing/2014/main" xmlns="" id="{DF79D548-836A-4BD1-A669-D3124687D311}"/>
                </a:ext>
              </a:extLst>
            </p:cNvPr>
            <p:cNvSpPr/>
            <p:nvPr/>
          </p:nvSpPr>
          <p:spPr>
            <a:xfrm>
              <a:off x="4980432" y="4824858"/>
              <a:ext cx="177674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1962">
              <a:extLst>
                <a:ext uri="{FF2B5EF4-FFF2-40B4-BE49-F238E27FC236}">
                  <a16:creationId xmlns:a16="http://schemas.microsoft.com/office/drawing/2014/main" xmlns="" id="{D1DC42AB-90F5-4089-B3F6-A049ADC6C5AC}"/>
                </a:ext>
              </a:extLst>
            </p:cNvPr>
            <p:cNvSpPr/>
            <p:nvPr/>
          </p:nvSpPr>
          <p:spPr>
            <a:xfrm>
              <a:off x="5177028" y="4824858"/>
              <a:ext cx="2301969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амбулаторных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1963">
              <a:extLst>
                <a:ext uri="{FF2B5EF4-FFF2-40B4-BE49-F238E27FC236}">
                  <a16:creationId xmlns:a16="http://schemas.microsoft.com/office/drawing/2014/main" xmlns="" id="{E01B5407-C4E9-41BA-8599-8E5EBE84D0ED}"/>
                </a:ext>
              </a:extLst>
            </p:cNvPr>
            <p:cNvSpPr/>
            <p:nvPr/>
          </p:nvSpPr>
          <p:spPr>
            <a:xfrm>
              <a:off x="6972554" y="4824858"/>
              <a:ext cx="1517460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условиях,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1964">
              <a:extLst>
                <a:ext uri="{FF2B5EF4-FFF2-40B4-BE49-F238E27FC236}">
                  <a16:creationId xmlns:a16="http://schemas.microsoft.com/office/drawing/2014/main" xmlns="" id="{C462FCAF-1FFE-4A77-A39C-CD79F43979A4}"/>
                </a:ext>
              </a:extLst>
            </p:cNvPr>
            <p:cNvSpPr/>
            <p:nvPr/>
          </p:nvSpPr>
          <p:spPr>
            <a:xfrm>
              <a:off x="8178038" y="4824858"/>
              <a:ext cx="383360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1965">
              <a:extLst>
                <a:ext uri="{FF2B5EF4-FFF2-40B4-BE49-F238E27FC236}">
                  <a16:creationId xmlns:a16="http://schemas.microsoft.com/office/drawing/2014/main" xmlns="" id="{44624ECC-6B65-45A6-B148-4FD425B60493}"/>
                </a:ext>
              </a:extLst>
            </p:cNvPr>
            <p:cNvSpPr/>
            <p:nvPr/>
          </p:nvSpPr>
          <p:spPr>
            <a:xfrm>
              <a:off x="8530082" y="4824858"/>
              <a:ext cx="1380217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является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1966">
              <a:extLst>
                <a:ext uri="{FF2B5EF4-FFF2-40B4-BE49-F238E27FC236}">
                  <a16:creationId xmlns:a16="http://schemas.microsoft.com/office/drawing/2014/main" xmlns="" id="{990988FA-F7D4-4719-9C63-735385CD5027}"/>
                </a:ext>
              </a:extLst>
            </p:cNvPr>
            <p:cNvSpPr/>
            <p:nvPr/>
          </p:nvSpPr>
          <p:spPr>
            <a:xfrm>
              <a:off x="9630791" y="4824858"/>
              <a:ext cx="1432518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ошибкой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1967">
              <a:extLst>
                <a:ext uri="{FF2B5EF4-FFF2-40B4-BE49-F238E27FC236}">
                  <a16:creationId xmlns:a16="http://schemas.microsoft.com/office/drawing/2014/main" xmlns="" id="{7C4A080E-B3F4-4FE7-B20D-7C3DE8EABFD1}"/>
                </a:ext>
              </a:extLst>
            </p:cNvPr>
            <p:cNvSpPr/>
            <p:nvPr/>
          </p:nvSpPr>
          <p:spPr>
            <a:xfrm>
              <a:off x="10708259" y="4824858"/>
              <a:ext cx="93474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959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7608">
            <a:extLst>
              <a:ext uri="{FF2B5EF4-FFF2-40B4-BE49-F238E27FC236}">
                <a16:creationId xmlns:a16="http://schemas.microsoft.com/office/drawing/2014/main" xmlns="" id="{91B9A39A-4755-41A4-B146-DEAB7C7AFDAD}"/>
              </a:ext>
            </a:extLst>
          </p:cNvPr>
          <p:cNvGrpSpPr/>
          <p:nvPr/>
        </p:nvGrpSpPr>
        <p:grpSpPr>
          <a:xfrm>
            <a:off x="99060" y="125031"/>
            <a:ext cx="11993880" cy="6552947"/>
            <a:chOff x="198120" y="39495"/>
            <a:chExt cx="11993880" cy="6553330"/>
          </a:xfrm>
        </p:grpSpPr>
        <p:sp>
          <p:nvSpPr>
            <p:cNvPr id="5" name="Rectangle 1978">
              <a:extLst>
                <a:ext uri="{FF2B5EF4-FFF2-40B4-BE49-F238E27FC236}">
                  <a16:creationId xmlns:a16="http://schemas.microsoft.com/office/drawing/2014/main" xmlns="" id="{CD9F824E-2D28-4AE7-AAFF-8ECEEA961A1B}"/>
                </a:ext>
              </a:extLst>
            </p:cNvPr>
            <p:cNvSpPr/>
            <p:nvPr/>
          </p:nvSpPr>
          <p:spPr>
            <a:xfrm>
              <a:off x="276758" y="594488"/>
              <a:ext cx="7431678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Оформление рецепта формы №107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" name="Rectangle 1979">
              <a:extLst>
                <a:ext uri="{FF2B5EF4-FFF2-40B4-BE49-F238E27FC236}">
                  <a16:creationId xmlns:a16="http://schemas.microsoft.com/office/drawing/2014/main" xmlns="" id="{1F273DE0-5748-4C71-A395-1A2A51980535}"/>
                </a:ext>
              </a:extLst>
            </p:cNvPr>
            <p:cNvSpPr/>
            <p:nvPr/>
          </p:nvSpPr>
          <p:spPr>
            <a:xfrm>
              <a:off x="5866130" y="594488"/>
              <a:ext cx="144515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26674">
              <a:extLst>
                <a:ext uri="{FF2B5EF4-FFF2-40B4-BE49-F238E27FC236}">
                  <a16:creationId xmlns:a16="http://schemas.microsoft.com/office/drawing/2014/main" xmlns="" id="{4B90649A-4775-4846-9589-4B77BEDF324A}"/>
                </a:ext>
              </a:extLst>
            </p:cNvPr>
            <p:cNvSpPr/>
            <p:nvPr/>
          </p:nvSpPr>
          <p:spPr>
            <a:xfrm>
              <a:off x="6154167" y="594488"/>
              <a:ext cx="426669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26673">
              <a:extLst>
                <a:ext uri="{FF2B5EF4-FFF2-40B4-BE49-F238E27FC236}">
                  <a16:creationId xmlns:a16="http://schemas.microsoft.com/office/drawing/2014/main" xmlns="" id="{8D7178EC-A4D2-4374-9656-3464FBA9CDA0}"/>
                </a:ext>
              </a:extLst>
            </p:cNvPr>
            <p:cNvSpPr/>
            <p:nvPr/>
          </p:nvSpPr>
          <p:spPr>
            <a:xfrm>
              <a:off x="5974334" y="594488"/>
              <a:ext cx="239442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Shape 1981">
              <a:extLst>
                <a:ext uri="{FF2B5EF4-FFF2-40B4-BE49-F238E27FC236}">
                  <a16:creationId xmlns:a16="http://schemas.microsoft.com/office/drawing/2014/main" xmlns="" id="{7325CAA5-707B-4CB1-B980-128E012CF96C}"/>
                </a:ext>
              </a:extLst>
            </p:cNvPr>
            <p:cNvSpPr/>
            <p:nvPr/>
          </p:nvSpPr>
          <p:spPr>
            <a:xfrm>
              <a:off x="198120" y="2354581"/>
              <a:ext cx="6691884" cy="591312"/>
            </a:xfrm>
            <a:custGeom>
              <a:avLst/>
              <a:gdLst/>
              <a:ahLst/>
              <a:cxnLst/>
              <a:rect l="0" t="0" r="0" b="0"/>
              <a:pathLst>
                <a:path w="6691884" h="591312">
                  <a:moveTo>
                    <a:pt x="0" y="591312"/>
                  </a:moveTo>
                  <a:lnTo>
                    <a:pt x="6691884" y="591312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Rectangle 1982">
              <a:extLst>
                <a:ext uri="{FF2B5EF4-FFF2-40B4-BE49-F238E27FC236}">
                  <a16:creationId xmlns:a16="http://schemas.microsoft.com/office/drawing/2014/main" xmlns="" id="{EA7FFDC7-C8A5-44EB-AEC7-E8EE22D53C26}"/>
                </a:ext>
              </a:extLst>
            </p:cNvPr>
            <p:cNvSpPr/>
            <p:nvPr/>
          </p:nvSpPr>
          <p:spPr>
            <a:xfrm>
              <a:off x="289255" y="2415439"/>
              <a:ext cx="5183758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Дата рождения пациента, для детей до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1983">
              <a:extLst>
                <a:ext uri="{FF2B5EF4-FFF2-40B4-BE49-F238E27FC236}">
                  <a16:creationId xmlns:a16="http://schemas.microsoft.com/office/drawing/2014/main" xmlns="" id="{72665A2D-C068-4A07-9522-1ED4A954184D}"/>
                </a:ext>
              </a:extLst>
            </p:cNvPr>
            <p:cNvSpPr/>
            <p:nvPr/>
          </p:nvSpPr>
          <p:spPr>
            <a:xfrm>
              <a:off x="4187952" y="2415439"/>
              <a:ext cx="650291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года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1984">
              <a:extLst>
                <a:ext uri="{FF2B5EF4-FFF2-40B4-BE49-F238E27FC236}">
                  <a16:creationId xmlns:a16="http://schemas.microsoft.com/office/drawing/2014/main" xmlns="" id="{8AEE6BB4-7FED-46DF-80B8-444EB78310C9}"/>
                </a:ext>
              </a:extLst>
            </p:cNvPr>
            <p:cNvSpPr/>
            <p:nvPr/>
          </p:nvSpPr>
          <p:spPr>
            <a:xfrm>
              <a:off x="4677410" y="2415439"/>
              <a:ext cx="1658303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указывается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1985">
              <a:extLst>
                <a:ext uri="{FF2B5EF4-FFF2-40B4-BE49-F238E27FC236}">
                  <a16:creationId xmlns:a16="http://schemas.microsoft.com/office/drawing/2014/main" xmlns="" id="{ECCF172A-56E4-4522-A610-7A8709D1985D}"/>
                </a:ext>
              </a:extLst>
            </p:cNvPr>
            <p:cNvSpPr/>
            <p:nvPr/>
          </p:nvSpPr>
          <p:spPr>
            <a:xfrm>
              <a:off x="289255" y="2665985"/>
              <a:ext cx="3667611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количество полных месяцев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Shape 1986">
              <a:extLst>
                <a:ext uri="{FF2B5EF4-FFF2-40B4-BE49-F238E27FC236}">
                  <a16:creationId xmlns:a16="http://schemas.microsoft.com/office/drawing/2014/main" xmlns="" id="{F4255F76-278A-4EEA-8017-B343662F8865}"/>
                </a:ext>
              </a:extLst>
            </p:cNvPr>
            <p:cNvSpPr/>
            <p:nvPr/>
          </p:nvSpPr>
          <p:spPr>
            <a:xfrm>
              <a:off x="198120" y="3892297"/>
              <a:ext cx="6691884" cy="591312"/>
            </a:xfrm>
            <a:custGeom>
              <a:avLst/>
              <a:gdLst/>
              <a:ahLst/>
              <a:cxnLst/>
              <a:rect l="0" t="0" r="0" b="0"/>
              <a:pathLst>
                <a:path w="6691884" h="591312">
                  <a:moveTo>
                    <a:pt x="0" y="591312"/>
                  </a:moveTo>
                  <a:lnTo>
                    <a:pt x="6691884" y="591312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Rectangle 1987">
              <a:extLst>
                <a:ext uri="{FF2B5EF4-FFF2-40B4-BE49-F238E27FC236}">
                  <a16:creationId xmlns:a16="http://schemas.microsoft.com/office/drawing/2014/main" xmlns="" id="{FB52BAF7-8AFC-4249-9B44-557F190AF0E9}"/>
                </a:ext>
              </a:extLst>
            </p:cNvPr>
            <p:cNvSpPr/>
            <p:nvPr/>
          </p:nvSpPr>
          <p:spPr>
            <a:xfrm>
              <a:off x="289255" y="3953384"/>
              <a:ext cx="8534651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Фамилия, инициалы медицинского работника, назначившего ЛП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Rectangle 1988">
              <a:extLst>
                <a:ext uri="{FF2B5EF4-FFF2-40B4-BE49-F238E27FC236}">
                  <a16:creationId xmlns:a16="http://schemas.microsoft.com/office/drawing/2014/main" xmlns="" id="{60D3EC49-8312-448F-B239-1A7BC39008CE}"/>
                </a:ext>
              </a:extLst>
            </p:cNvPr>
            <p:cNvSpPr/>
            <p:nvPr/>
          </p:nvSpPr>
          <p:spPr>
            <a:xfrm>
              <a:off x="289255" y="4200272"/>
              <a:ext cx="665752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 оформившего рецепт (ручной способ или штамп)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Shape 1989">
              <a:extLst>
                <a:ext uri="{FF2B5EF4-FFF2-40B4-BE49-F238E27FC236}">
                  <a16:creationId xmlns:a16="http://schemas.microsoft.com/office/drawing/2014/main" xmlns="" id="{5BD5CC74-DEEF-4926-9F26-09627E027D2B}"/>
                </a:ext>
              </a:extLst>
            </p:cNvPr>
            <p:cNvSpPr/>
            <p:nvPr/>
          </p:nvSpPr>
          <p:spPr>
            <a:xfrm>
              <a:off x="198120" y="4652773"/>
              <a:ext cx="6691884" cy="1088136"/>
            </a:xfrm>
            <a:custGeom>
              <a:avLst/>
              <a:gdLst/>
              <a:ahLst/>
              <a:cxnLst/>
              <a:rect l="0" t="0" r="0" b="0"/>
              <a:pathLst>
                <a:path w="6691884" h="1088136">
                  <a:moveTo>
                    <a:pt x="0" y="1088136"/>
                  </a:moveTo>
                  <a:lnTo>
                    <a:pt x="6691884" y="1088136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Rectangle 1990">
              <a:extLst>
                <a:ext uri="{FF2B5EF4-FFF2-40B4-BE49-F238E27FC236}">
                  <a16:creationId xmlns:a16="http://schemas.microsoft.com/office/drawing/2014/main" xmlns="" id="{966F4E59-ABD3-4379-95F1-05FDB0BD4A7F}"/>
                </a:ext>
              </a:extLst>
            </p:cNvPr>
            <p:cNvSpPr/>
            <p:nvPr/>
          </p:nvSpPr>
          <p:spPr>
            <a:xfrm>
              <a:off x="289255" y="4713225"/>
              <a:ext cx="417839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ЛП выписывается на латинском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991">
              <a:extLst>
                <a:ext uri="{FF2B5EF4-FFF2-40B4-BE49-F238E27FC236}">
                  <a16:creationId xmlns:a16="http://schemas.microsoft.com/office/drawing/2014/main" xmlns="" id="{619C7CCF-5577-4C32-BD5F-403DF6C0F6E3}"/>
                </a:ext>
              </a:extLst>
            </p:cNvPr>
            <p:cNvSpPr/>
            <p:nvPr/>
          </p:nvSpPr>
          <p:spPr>
            <a:xfrm>
              <a:off x="3433572" y="4713225"/>
              <a:ext cx="552741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или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1992">
              <a:extLst>
                <a:ext uri="{FF2B5EF4-FFF2-40B4-BE49-F238E27FC236}">
                  <a16:creationId xmlns:a16="http://schemas.microsoft.com/office/drawing/2014/main" xmlns="" id="{6F7C502A-5466-45EA-9EFB-74A2730BADA8}"/>
                </a:ext>
              </a:extLst>
            </p:cNvPr>
            <p:cNvSpPr/>
            <p:nvPr/>
          </p:nvSpPr>
          <p:spPr>
            <a:xfrm>
              <a:off x="3848100" y="4713225"/>
              <a:ext cx="202915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русском языке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1993">
              <a:extLst>
                <a:ext uri="{FF2B5EF4-FFF2-40B4-BE49-F238E27FC236}">
                  <a16:creationId xmlns:a16="http://schemas.microsoft.com/office/drawing/2014/main" xmlns="" id="{969FEA77-187C-4DBC-8B21-C5DE4FEB654B}"/>
                </a:ext>
              </a:extLst>
            </p:cNvPr>
            <p:cNvSpPr/>
            <p:nvPr/>
          </p:nvSpPr>
          <p:spPr>
            <a:xfrm>
              <a:off x="5373878" y="4713225"/>
              <a:ext cx="1169026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 МНН,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1994">
              <a:extLst>
                <a:ext uri="{FF2B5EF4-FFF2-40B4-BE49-F238E27FC236}">
                  <a16:creationId xmlns:a16="http://schemas.microsoft.com/office/drawing/2014/main" xmlns="" id="{84CA6207-F58C-4E29-98C6-B3CCB736520F}"/>
                </a:ext>
              </a:extLst>
            </p:cNvPr>
            <p:cNvSpPr/>
            <p:nvPr/>
          </p:nvSpPr>
          <p:spPr>
            <a:xfrm>
              <a:off x="289255" y="4960113"/>
              <a:ext cx="231677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группировочному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995">
              <a:extLst>
                <a:ext uri="{FF2B5EF4-FFF2-40B4-BE49-F238E27FC236}">
                  <a16:creationId xmlns:a16="http://schemas.microsoft.com/office/drawing/2014/main" xmlns="" id="{D0D20E54-8631-4B3B-8318-0529360ABD5A}"/>
                </a:ext>
              </a:extLst>
            </p:cNvPr>
            <p:cNvSpPr/>
            <p:nvPr/>
          </p:nvSpPr>
          <p:spPr>
            <a:xfrm>
              <a:off x="2031492" y="4960113"/>
              <a:ext cx="6269872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, торговому наименованию с указанием формы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1996">
              <a:extLst>
                <a:ext uri="{FF2B5EF4-FFF2-40B4-BE49-F238E27FC236}">
                  <a16:creationId xmlns:a16="http://schemas.microsoft.com/office/drawing/2014/main" xmlns="" id="{9E9F9C45-7150-4321-ADAD-D51E387A51BE}"/>
                </a:ext>
              </a:extLst>
            </p:cNvPr>
            <p:cNvSpPr/>
            <p:nvPr/>
          </p:nvSpPr>
          <p:spPr>
            <a:xfrm>
              <a:off x="289255" y="5206772"/>
              <a:ext cx="8702210" cy="31009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выпуска, дозировки, количества. Способ применения указывается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1997">
              <a:extLst>
                <a:ext uri="{FF2B5EF4-FFF2-40B4-BE49-F238E27FC236}">
                  <a16:creationId xmlns:a16="http://schemas.microsoft.com/office/drawing/2014/main" xmlns="" id="{2D906CE8-FB2D-47A0-AD63-B91A6FA3E2DF}"/>
                </a:ext>
              </a:extLst>
            </p:cNvPr>
            <p:cNvSpPr/>
            <p:nvPr/>
          </p:nvSpPr>
          <p:spPr>
            <a:xfrm>
              <a:off x="289255" y="5454245"/>
              <a:ext cx="482052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подробно на государственном языке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Shape 1998">
              <a:extLst>
                <a:ext uri="{FF2B5EF4-FFF2-40B4-BE49-F238E27FC236}">
                  <a16:creationId xmlns:a16="http://schemas.microsoft.com/office/drawing/2014/main" xmlns="" id="{22071A83-87F8-4922-9BB1-4005208F263C}"/>
                </a:ext>
              </a:extLst>
            </p:cNvPr>
            <p:cNvSpPr/>
            <p:nvPr/>
          </p:nvSpPr>
          <p:spPr>
            <a:xfrm>
              <a:off x="198120" y="5935981"/>
              <a:ext cx="6691884" cy="341376"/>
            </a:xfrm>
            <a:custGeom>
              <a:avLst/>
              <a:gdLst/>
              <a:ahLst/>
              <a:cxnLst/>
              <a:rect l="0" t="0" r="0" b="0"/>
              <a:pathLst>
                <a:path w="6691884" h="341376">
                  <a:moveTo>
                    <a:pt x="0" y="341376"/>
                  </a:moveTo>
                  <a:lnTo>
                    <a:pt x="6691884" y="341376"/>
                  </a:lnTo>
                  <a:lnTo>
                    <a:pt x="669188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Rectangle 1999">
              <a:extLst>
                <a:ext uri="{FF2B5EF4-FFF2-40B4-BE49-F238E27FC236}">
                  <a16:creationId xmlns:a16="http://schemas.microsoft.com/office/drawing/2014/main" xmlns="" id="{309316E1-C3A0-4EC9-B661-47E75184DD81}"/>
                </a:ext>
              </a:extLst>
            </p:cNvPr>
            <p:cNvSpPr/>
            <p:nvPr/>
          </p:nvSpPr>
          <p:spPr>
            <a:xfrm>
              <a:off x="289255" y="5996788"/>
              <a:ext cx="1254765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000">
              <a:extLst>
                <a:ext uri="{FF2B5EF4-FFF2-40B4-BE49-F238E27FC236}">
                  <a16:creationId xmlns:a16="http://schemas.microsoft.com/office/drawing/2014/main" xmlns="" id="{20084A23-055B-4296-ACD4-A511FC8E2270}"/>
                </a:ext>
              </a:extLst>
            </p:cNvPr>
            <p:cNvSpPr/>
            <p:nvPr/>
          </p:nvSpPr>
          <p:spPr>
            <a:xfrm>
              <a:off x="1237183" y="5996788"/>
              <a:ext cx="423859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печать медицинского работника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Shape 2001">
              <a:extLst>
                <a:ext uri="{FF2B5EF4-FFF2-40B4-BE49-F238E27FC236}">
                  <a16:creationId xmlns:a16="http://schemas.microsoft.com/office/drawing/2014/main" xmlns="" id="{6D8D64C7-2180-4804-9729-3FC43612F926}"/>
                </a:ext>
              </a:extLst>
            </p:cNvPr>
            <p:cNvSpPr/>
            <p:nvPr/>
          </p:nvSpPr>
          <p:spPr>
            <a:xfrm>
              <a:off x="2814828" y="1373125"/>
              <a:ext cx="4075176" cy="368808"/>
            </a:xfrm>
            <a:custGeom>
              <a:avLst/>
              <a:gdLst/>
              <a:ahLst/>
              <a:cxnLst/>
              <a:rect l="0" t="0" r="0" b="0"/>
              <a:pathLst>
                <a:path w="4075176" h="368808">
                  <a:moveTo>
                    <a:pt x="0" y="368808"/>
                  </a:moveTo>
                  <a:lnTo>
                    <a:pt x="4075176" y="368808"/>
                  </a:lnTo>
                  <a:lnTo>
                    <a:pt x="407517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Rectangle 2002">
              <a:extLst>
                <a:ext uri="{FF2B5EF4-FFF2-40B4-BE49-F238E27FC236}">
                  <a16:creationId xmlns:a16="http://schemas.microsoft.com/office/drawing/2014/main" xmlns="" id="{5C2CCAE3-E54A-4141-BFC5-B42E30FFF686}"/>
                </a:ext>
              </a:extLst>
            </p:cNvPr>
            <p:cNvSpPr/>
            <p:nvPr/>
          </p:nvSpPr>
          <p:spPr>
            <a:xfrm>
              <a:off x="2907157" y="1460755"/>
              <a:ext cx="426261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Обозначается взрослый/детский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31" name="Picture 2004">
              <a:extLst>
                <a:ext uri="{FF2B5EF4-FFF2-40B4-BE49-F238E27FC236}">
                  <a16:creationId xmlns:a16="http://schemas.microsoft.com/office/drawing/2014/main" xmlns="" id="{A329D62A-2F65-4279-A476-E1B8E2CDF49F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199973" y="39495"/>
              <a:ext cx="4953000" cy="6489192"/>
            </a:xfrm>
            <a:prstGeom prst="rect">
              <a:avLst/>
            </a:prstGeom>
          </p:spPr>
        </p:pic>
        <p:sp>
          <p:nvSpPr>
            <p:cNvPr id="32" name="Shape 2005">
              <a:extLst>
                <a:ext uri="{FF2B5EF4-FFF2-40B4-BE49-F238E27FC236}">
                  <a16:creationId xmlns:a16="http://schemas.microsoft.com/office/drawing/2014/main" xmlns="" id="{F285A3ED-7959-49DD-BF5B-8F366CE4E4A6}"/>
                </a:ext>
              </a:extLst>
            </p:cNvPr>
            <p:cNvSpPr/>
            <p:nvPr/>
          </p:nvSpPr>
          <p:spPr>
            <a:xfrm>
              <a:off x="7234428" y="94489"/>
              <a:ext cx="4957572" cy="6498336"/>
            </a:xfrm>
            <a:custGeom>
              <a:avLst/>
              <a:gdLst/>
              <a:ahLst/>
              <a:cxnLst/>
              <a:rect l="0" t="0" r="0" b="0"/>
              <a:pathLst>
                <a:path w="4957572" h="6498336">
                  <a:moveTo>
                    <a:pt x="4957572" y="6498336"/>
                  </a:moveTo>
                  <a:lnTo>
                    <a:pt x="0" y="6498336"/>
                  </a:lnTo>
                  <a:lnTo>
                    <a:pt x="0" y="0"/>
                  </a:lnTo>
                  <a:lnTo>
                    <a:pt x="4957572" y="0"/>
                  </a:lnTo>
                </a:path>
              </a:pathLst>
            </a:custGeom>
            <a:noFill/>
            <a:ln w="9144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Shape 34209">
              <a:extLst>
                <a:ext uri="{FF2B5EF4-FFF2-40B4-BE49-F238E27FC236}">
                  <a16:creationId xmlns:a16="http://schemas.microsoft.com/office/drawing/2014/main" xmlns="" id="{5FE87B08-1280-4610-86F6-B877BB857778}"/>
                </a:ext>
              </a:extLst>
            </p:cNvPr>
            <p:cNvSpPr/>
            <p:nvPr/>
          </p:nvSpPr>
          <p:spPr>
            <a:xfrm>
              <a:off x="7352538" y="99823"/>
              <a:ext cx="1952244" cy="1261872"/>
            </a:xfrm>
            <a:custGeom>
              <a:avLst/>
              <a:gdLst/>
              <a:ahLst/>
              <a:cxnLst/>
              <a:rect l="0" t="0" r="0" b="0"/>
              <a:pathLst>
                <a:path w="1952244" h="1261872">
                  <a:moveTo>
                    <a:pt x="0" y="0"/>
                  </a:moveTo>
                  <a:lnTo>
                    <a:pt x="1952244" y="0"/>
                  </a:lnTo>
                  <a:lnTo>
                    <a:pt x="1952244" y="1261872"/>
                  </a:lnTo>
                  <a:lnTo>
                    <a:pt x="0" y="126187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Shape 2007">
              <a:extLst>
                <a:ext uri="{FF2B5EF4-FFF2-40B4-BE49-F238E27FC236}">
                  <a16:creationId xmlns:a16="http://schemas.microsoft.com/office/drawing/2014/main" xmlns="" id="{C7C75942-EFE3-4FBC-A438-C6228837FC03}"/>
                </a:ext>
              </a:extLst>
            </p:cNvPr>
            <p:cNvSpPr/>
            <p:nvPr/>
          </p:nvSpPr>
          <p:spPr>
            <a:xfrm>
              <a:off x="7352538" y="99823"/>
              <a:ext cx="1952244" cy="1261872"/>
            </a:xfrm>
            <a:custGeom>
              <a:avLst/>
              <a:gdLst/>
              <a:ahLst/>
              <a:cxnLst/>
              <a:rect l="0" t="0" r="0" b="0"/>
              <a:pathLst>
                <a:path w="1952244" h="1261872">
                  <a:moveTo>
                    <a:pt x="0" y="1261872"/>
                  </a:moveTo>
                  <a:lnTo>
                    <a:pt x="1952244" y="1261872"/>
                  </a:lnTo>
                  <a:lnTo>
                    <a:pt x="195224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2F5496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Rectangle 2008">
              <a:extLst>
                <a:ext uri="{FF2B5EF4-FFF2-40B4-BE49-F238E27FC236}">
                  <a16:creationId xmlns:a16="http://schemas.microsoft.com/office/drawing/2014/main" xmlns="" id="{61E97271-9A6E-4882-9E79-603244C526F7}"/>
                </a:ext>
              </a:extLst>
            </p:cNvPr>
            <p:cNvSpPr/>
            <p:nvPr/>
          </p:nvSpPr>
          <p:spPr>
            <a:xfrm>
              <a:off x="7474332" y="213742"/>
              <a:ext cx="2272103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Штамп МО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009">
              <a:extLst>
                <a:ext uri="{FF2B5EF4-FFF2-40B4-BE49-F238E27FC236}">
                  <a16:creationId xmlns:a16="http://schemas.microsoft.com/office/drawing/2014/main" xmlns="" id="{BC90DAD2-BF24-4735-A7E7-C58A4FAF5E83}"/>
                </a:ext>
              </a:extLst>
            </p:cNvPr>
            <p:cNvSpPr/>
            <p:nvPr/>
          </p:nvSpPr>
          <p:spPr>
            <a:xfrm>
              <a:off x="7643495" y="609982"/>
              <a:ext cx="1884097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наименование,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010">
              <a:extLst>
                <a:ext uri="{FF2B5EF4-FFF2-40B4-BE49-F238E27FC236}">
                  <a16:creationId xmlns:a16="http://schemas.microsoft.com/office/drawing/2014/main" xmlns="" id="{DE15EA42-8137-4F94-845D-6DE1CCA2F58C}"/>
                </a:ext>
              </a:extLst>
            </p:cNvPr>
            <p:cNvSpPr/>
            <p:nvPr/>
          </p:nvSpPr>
          <p:spPr>
            <a:xfrm>
              <a:off x="7622159" y="853822"/>
              <a:ext cx="81332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адрес,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011">
              <a:extLst>
                <a:ext uri="{FF2B5EF4-FFF2-40B4-BE49-F238E27FC236}">
                  <a16:creationId xmlns:a16="http://schemas.microsoft.com/office/drawing/2014/main" xmlns="" id="{09C84D0E-D46F-4359-BEA1-892B6EED5E60}"/>
                </a:ext>
              </a:extLst>
            </p:cNvPr>
            <p:cNvSpPr/>
            <p:nvPr/>
          </p:nvSpPr>
          <p:spPr>
            <a:xfrm>
              <a:off x="8236332" y="853822"/>
              <a:ext cx="106403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телефон,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012">
              <a:extLst>
                <a:ext uri="{FF2B5EF4-FFF2-40B4-BE49-F238E27FC236}">
                  <a16:creationId xmlns:a16="http://schemas.microsoft.com/office/drawing/2014/main" xmlns="" id="{38147B5B-A363-4CD6-82CE-268C170DA1B7}"/>
                </a:ext>
              </a:extLst>
            </p:cNvPr>
            <p:cNvSpPr/>
            <p:nvPr/>
          </p:nvSpPr>
          <p:spPr>
            <a:xfrm>
              <a:off x="7724268" y="1097662"/>
              <a:ext cx="15689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013">
              <a:extLst>
                <a:ext uri="{FF2B5EF4-FFF2-40B4-BE49-F238E27FC236}">
                  <a16:creationId xmlns:a16="http://schemas.microsoft.com/office/drawing/2014/main" xmlns="" id="{79F10518-F26C-4EA5-8E65-9FE19760E562}"/>
                </a:ext>
              </a:extLst>
            </p:cNvPr>
            <p:cNvSpPr/>
            <p:nvPr/>
          </p:nvSpPr>
          <p:spPr>
            <a:xfrm>
              <a:off x="7841615" y="1097662"/>
              <a:ext cx="145249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ата выписки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6681">
              <a:extLst>
                <a:ext uri="{FF2B5EF4-FFF2-40B4-BE49-F238E27FC236}">
                  <a16:creationId xmlns:a16="http://schemas.microsoft.com/office/drawing/2014/main" xmlns="" id="{9A4EB036-8772-4132-9B72-AED875E2EE74}"/>
                </a:ext>
              </a:extLst>
            </p:cNvPr>
            <p:cNvSpPr/>
            <p:nvPr/>
          </p:nvSpPr>
          <p:spPr>
            <a:xfrm>
              <a:off x="8931910" y="2338223"/>
              <a:ext cx="102971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26682">
              <a:extLst>
                <a:ext uri="{FF2B5EF4-FFF2-40B4-BE49-F238E27FC236}">
                  <a16:creationId xmlns:a16="http://schemas.microsoft.com/office/drawing/2014/main" xmlns="" id="{A3BA77E2-DCD5-48DC-A008-483B4835B879}"/>
                </a:ext>
              </a:extLst>
            </p:cNvPr>
            <p:cNvSpPr/>
            <p:nvPr/>
          </p:nvSpPr>
          <p:spPr>
            <a:xfrm>
              <a:off x="9009331" y="2338223"/>
              <a:ext cx="1859763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        марта                    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2015">
              <a:extLst>
                <a:ext uri="{FF2B5EF4-FFF2-40B4-BE49-F238E27FC236}">
                  <a16:creationId xmlns:a16="http://schemas.microsoft.com/office/drawing/2014/main" xmlns="" id="{9EA4B616-934C-4918-B46C-B270DEC3C0AB}"/>
                </a:ext>
              </a:extLst>
            </p:cNvPr>
            <p:cNvSpPr/>
            <p:nvPr/>
          </p:nvSpPr>
          <p:spPr>
            <a:xfrm>
              <a:off x="10410444" y="2338223"/>
              <a:ext cx="206343" cy="2068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22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2016">
              <a:extLst>
                <a:ext uri="{FF2B5EF4-FFF2-40B4-BE49-F238E27FC236}">
                  <a16:creationId xmlns:a16="http://schemas.microsoft.com/office/drawing/2014/main" xmlns="" id="{B83C53DE-AF90-47DB-9B21-D06079EEF91D}"/>
                </a:ext>
              </a:extLst>
            </p:cNvPr>
            <p:cNvSpPr/>
            <p:nvPr/>
          </p:nvSpPr>
          <p:spPr>
            <a:xfrm>
              <a:off x="9074150" y="2682622"/>
              <a:ext cx="1347093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Иванов А.К.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017">
              <a:extLst>
                <a:ext uri="{FF2B5EF4-FFF2-40B4-BE49-F238E27FC236}">
                  <a16:creationId xmlns:a16="http://schemas.microsoft.com/office/drawing/2014/main" xmlns="" id="{AC689C94-1D86-482E-9487-F15E46353F70}"/>
                </a:ext>
              </a:extLst>
            </p:cNvPr>
            <p:cNvSpPr/>
            <p:nvPr/>
          </p:nvSpPr>
          <p:spPr>
            <a:xfrm>
              <a:off x="10354945" y="3153792"/>
              <a:ext cx="1285351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Сулейко А.А.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018">
              <a:extLst>
                <a:ext uri="{FF2B5EF4-FFF2-40B4-BE49-F238E27FC236}">
                  <a16:creationId xmlns:a16="http://schemas.microsoft.com/office/drawing/2014/main" xmlns="" id="{9CF79FF4-8C29-4056-B8C3-49793D4970CC}"/>
                </a:ext>
              </a:extLst>
            </p:cNvPr>
            <p:cNvSpPr/>
            <p:nvPr/>
          </p:nvSpPr>
          <p:spPr>
            <a:xfrm>
              <a:off x="8581644" y="2845944"/>
              <a:ext cx="1079268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04.07.1972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Shape 34210">
              <a:extLst>
                <a:ext uri="{FF2B5EF4-FFF2-40B4-BE49-F238E27FC236}">
                  <a16:creationId xmlns:a16="http://schemas.microsoft.com/office/drawing/2014/main" xmlns="" id="{1558C683-3CD4-4FA7-9DF8-5415C4ADF610}"/>
                </a:ext>
              </a:extLst>
            </p:cNvPr>
            <p:cNvSpPr/>
            <p:nvPr/>
          </p:nvSpPr>
          <p:spPr>
            <a:xfrm>
              <a:off x="9518904" y="5344669"/>
              <a:ext cx="1260348" cy="277368"/>
            </a:xfrm>
            <a:custGeom>
              <a:avLst/>
              <a:gdLst/>
              <a:ahLst/>
              <a:cxnLst/>
              <a:rect l="0" t="0" r="0" b="0"/>
              <a:pathLst>
                <a:path w="1260348" h="277368">
                  <a:moveTo>
                    <a:pt x="0" y="0"/>
                  </a:moveTo>
                  <a:lnTo>
                    <a:pt x="1260348" y="0"/>
                  </a:lnTo>
                  <a:lnTo>
                    <a:pt x="1260348" y="277368"/>
                  </a:lnTo>
                  <a:lnTo>
                    <a:pt x="0" y="27736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Shape 2020">
              <a:extLst>
                <a:ext uri="{FF2B5EF4-FFF2-40B4-BE49-F238E27FC236}">
                  <a16:creationId xmlns:a16="http://schemas.microsoft.com/office/drawing/2014/main" xmlns="" id="{5B2BCBEC-EE0F-4DA4-B039-ECB5689376AD}"/>
                </a:ext>
              </a:extLst>
            </p:cNvPr>
            <p:cNvSpPr/>
            <p:nvPr/>
          </p:nvSpPr>
          <p:spPr>
            <a:xfrm>
              <a:off x="9518904" y="5344669"/>
              <a:ext cx="1260348" cy="277368"/>
            </a:xfrm>
            <a:custGeom>
              <a:avLst/>
              <a:gdLst/>
              <a:ahLst/>
              <a:cxnLst/>
              <a:rect l="0" t="0" r="0" b="0"/>
              <a:pathLst>
                <a:path w="1260348" h="277368">
                  <a:moveTo>
                    <a:pt x="0" y="277368"/>
                  </a:moveTo>
                  <a:lnTo>
                    <a:pt x="1260348" y="277368"/>
                  </a:lnTo>
                  <a:lnTo>
                    <a:pt x="126034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1F3864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Rectangle 2021">
              <a:extLst>
                <a:ext uri="{FF2B5EF4-FFF2-40B4-BE49-F238E27FC236}">
                  <a16:creationId xmlns:a16="http://schemas.microsoft.com/office/drawing/2014/main" xmlns="" id="{DAEF5B1D-5A09-4C75-AD64-71759E6CBFBE}"/>
                </a:ext>
              </a:extLst>
            </p:cNvPr>
            <p:cNvSpPr/>
            <p:nvPr/>
          </p:nvSpPr>
          <p:spPr>
            <a:xfrm>
              <a:off x="9611233" y="5420869"/>
              <a:ext cx="131141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 врача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Shape 2022">
              <a:extLst>
                <a:ext uri="{FF2B5EF4-FFF2-40B4-BE49-F238E27FC236}">
                  <a16:creationId xmlns:a16="http://schemas.microsoft.com/office/drawing/2014/main" xmlns="" id="{7FC257CF-C918-41D4-A5F8-AF6A15859402}"/>
                </a:ext>
              </a:extLst>
            </p:cNvPr>
            <p:cNvSpPr/>
            <p:nvPr/>
          </p:nvSpPr>
          <p:spPr>
            <a:xfrm>
              <a:off x="10919460" y="4936237"/>
              <a:ext cx="424434" cy="879348"/>
            </a:xfrm>
            <a:custGeom>
              <a:avLst/>
              <a:gdLst/>
              <a:ahLst/>
              <a:cxnLst/>
              <a:rect l="0" t="0" r="0" b="0"/>
              <a:pathLst>
                <a:path w="424434" h="879348">
                  <a:moveTo>
                    <a:pt x="424434" y="0"/>
                  </a:moveTo>
                  <a:lnTo>
                    <a:pt x="424434" y="7620"/>
                  </a:lnTo>
                  <a:lnTo>
                    <a:pt x="402972" y="8128"/>
                  </a:lnTo>
                  <a:lnTo>
                    <a:pt x="381889" y="9779"/>
                  </a:lnTo>
                  <a:lnTo>
                    <a:pt x="361061" y="12573"/>
                  </a:lnTo>
                  <a:lnTo>
                    <a:pt x="340614" y="16383"/>
                  </a:lnTo>
                  <a:lnTo>
                    <a:pt x="320422" y="21209"/>
                  </a:lnTo>
                  <a:lnTo>
                    <a:pt x="300609" y="27051"/>
                  </a:lnTo>
                  <a:lnTo>
                    <a:pt x="281305" y="33782"/>
                  </a:lnTo>
                  <a:lnTo>
                    <a:pt x="262382" y="41402"/>
                  </a:lnTo>
                  <a:lnTo>
                    <a:pt x="243967" y="50038"/>
                  </a:lnTo>
                  <a:lnTo>
                    <a:pt x="226060" y="59690"/>
                  </a:lnTo>
                  <a:lnTo>
                    <a:pt x="208534" y="70104"/>
                  </a:lnTo>
                  <a:lnTo>
                    <a:pt x="191643" y="81280"/>
                  </a:lnTo>
                  <a:lnTo>
                    <a:pt x="175260" y="93218"/>
                  </a:lnTo>
                  <a:lnTo>
                    <a:pt x="159512" y="106172"/>
                  </a:lnTo>
                  <a:lnTo>
                    <a:pt x="144399" y="119634"/>
                  </a:lnTo>
                  <a:lnTo>
                    <a:pt x="129922" y="133858"/>
                  </a:lnTo>
                  <a:lnTo>
                    <a:pt x="116205" y="148971"/>
                  </a:lnTo>
                  <a:lnTo>
                    <a:pt x="102997" y="164719"/>
                  </a:lnTo>
                  <a:lnTo>
                    <a:pt x="90551" y="180975"/>
                  </a:lnTo>
                  <a:lnTo>
                    <a:pt x="78994" y="197866"/>
                  </a:lnTo>
                  <a:lnTo>
                    <a:pt x="68199" y="215392"/>
                  </a:lnTo>
                  <a:lnTo>
                    <a:pt x="58039" y="233553"/>
                  </a:lnTo>
                  <a:lnTo>
                    <a:pt x="48768" y="252095"/>
                  </a:lnTo>
                  <a:lnTo>
                    <a:pt x="40513" y="271272"/>
                  </a:lnTo>
                  <a:lnTo>
                    <a:pt x="33020" y="290957"/>
                  </a:lnTo>
                  <a:lnTo>
                    <a:pt x="26416" y="311023"/>
                  </a:lnTo>
                  <a:lnTo>
                    <a:pt x="20828" y="331597"/>
                  </a:lnTo>
                  <a:lnTo>
                    <a:pt x="16129" y="352552"/>
                  </a:lnTo>
                  <a:lnTo>
                    <a:pt x="12447" y="373761"/>
                  </a:lnTo>
                  <a:lnTo>
                    <a:pt x="9779" y="395478"/>
                  </a:lnTo>
                  <a:lnTo>
                    <a:pt x="8128" y="417322"/>
                  </a:lnTo>
                  <a:lnTo>
                    <a:pt x="7620" y="439674"/>
                  </a:lnTo>
                  <a:lnTo>
                    <a:pt x="8128" y="462026"/>
                  </a:lnTo>
                  <a:lnTo>
                    <a:pt x="9779" y="483997"/>
                  </a:lnTo>
                  <a:lnTo>
                    <a:pt x="12319" y="505587"/>
                  </a:lnTo>
                  <a:lnTo>
                    <a:pt x="16129" y="526923"/>
                  </a:lnTo>
                  <a:lnTo>
                    <a:pt x="20828" y="547878"/>
                  </a:lnTo>
                  <a:lnTo>
                    <a:pt x="26416" y="568325"/>
                  </a:lnTo>
                  <a:lnTo>
                    <a:pt x="33020" y="588518"/>
                  </a:lnTo>
                  <a:lnTo>
                    <a:pt x="40386" y="608076"/>
                  </a:lnTo>
                  <a:lnTo>
                    <a:pt x="48768" y="627126"/>
                  </a:lnTo>
                  <a:lnTo>
                    <a:pt x="58039" y="645922"/>
                  </a:lnTo>
                  <a:lnTo>
                    <a:pt x="68072" y="663956"/>
                  </a:lnTo>
                  <a:lnTo>
                    <a:pt x="78867" y="681469"/>
                  </a:lnTo>
                  <a:lnTo>
                    <a:pt x="90551" y="698449"/>
                  </a:lnTo>
                  <a:lnTo>
                    <a:pt x="102997" y="714782"/>
                  </a:lnTo>
                  <a:lnTo>
                    <a:pt x="116078" y="730466"/>
                  </a:lnTo>
                  <a:lnTo>
                    <a:pt x="129922" y="745427"/>
                  </a:lnTo>
                  <a:lnTo>
                    <a:pt x="144399" y="759752"/>
                  </a:lnTo>
                  <a:lnTo>
                    <a:pt x="159512" y="773316"/>
                  </a:lnTo>
                  <a:lnTo>
                    <a:pt x="175260" y="786054"/>
                  </a:lnTo>
                  <a:lnTo>
                    <a:pt x="191643" y="798094"/>
                  </a:lnTo>
                  <a:lnTo>
                    <a:pt x="208534" y="809308"/>
                  </a:lnTo>
                  <a:lnTo>
                    <a:pt x="226060" y="819696"/>
                  </a:lnTo>
                  <a:lnTo>
                    <a:pt x="243967" y="829247"/>
                  </a:lnTo>
                  <a:lnTo>
                    <a:pt x="262382" y="837895"/>
                  </a:lnTo>
                  <a:lnTo>
                    <a:pt x="281305" y="845617"/>
                  </a:lnTo>
                  <a:lnTo>
                    <a:pt x="300609" y="852348"/>
                  </a:lnTo>
                  <a:lnTo>
                    <a:pt x="320422" y="858177"/>
                  </a:lnTo>
                  <a:lnTo>
                    <a:pt x="340487" y="862991"/>
                  </a:lnTo>
                  <a:lnTo>
                    <a:pt x="361061" y="866724"/>
                  </a:lnTo>
                  <a:lnTo>
                    <a:pt x="381889" y="869544"/>
                  </a:lnTo>
                  <a:lnTo>
                    <a:pt x="402972" y="871169"/>
                  </a:lnTo>
                  <a:lnTo>
                    <a:pt x="424434" y="871715"/>
                  </a:lnTo>
                  <a:lnTo>
                    <a:pt x="424434" y="879348"/>
                  </a:lnTo>
                  <a:lnTo>
                    <a:pt x="402590" y="878789"/>
                  </a:lnTo>
                  <a:lnTo>
                    <a:pt x="381000" y="877126"/>
                  </a:lnTo>
                  <a:lnTo>
                    <a:pt x="359791" y="874243"/>
                  </a:lnTo>
                  <a:lnTo>
                    <a:pt x="338963" y="870445"/>
                  </a:lnTo>
                  <a:lnTo>
                    <a:pt x="318389" y="865543"/>
                  </a:lnTo>
                  <a:lnTo>
                    <a:pt x="298323" y="859600"/>
                  </a:lnTo>
                  <a:lnTo>
                    <a:pt x="278638" y="852742"/>
                  </a:lnTo>
                  <a:lnTo>
                    <a:pt x="259334" y="844868"/>
                  </a:lnTo>
                  <a:lnTo>
                    <a:pt x="240538" y="836066"/>
                  </a:lnTo>
                  <a:lnTo>
                    <a:pt x="222250" y="826338"/>
                  </a:lnTo>
                  <a:lnTo>
                    <a:pt x="204470" y="815759"/>
                  </a:lnTo>
                  <a:lnTo>
                    <a:pt x="187325" y="804342"/>
                  </a:lnTo>
                  <a:lnTo>
                    <a:pt x="170561" y="792087"/>
                  </a:lnTo>
                  <a:lnTo>
                    <a:pt x="154559" y="779107"/>
                  </a:lnTo>
                  <a:lnTo>
                    <a:pt x="139192" y="765302"/>
                  </a:lnTo>
                  <a:lnTo>
                    <a:pt x="124460" y="750722"/>
                  </a:lnTo>
                  <a:lnTo>
                    <a:pt x="110363" y="735495"/>
                  </a:lnTo>
                  <a:lnTo>
                    <a:pt x="97028" y="719531"/>
                  </a:lnTo>
                  <a:lnTo>
                    <a:pt x="84455" y="702907"/>
                  </a:lnTo>
                  <a:lnTo>
                    <a:pt x="72517" y="685648"/>
                  </a:lnTo>
                  <a:lnTo>
                    <a:pt x="61468" y="667817"/>
                  </a:lnTo>
                  <a:lnTo>
                    <a:pt x="51308" y="649478"/>
                  </a:lnTo>
                  <a:lnTo>
                    <a:pt x="41910" y="630428"/>
                  </a:lnTo>
                  <a:lnTo>
                    <a:pt x="33401" y="610997"/>
                  </a:lnTo>
                  <a:lnTo>
                    <a:pt x="25781" y="591058"/>
                  </a:lnTo>
                  <a:lnTo>
                    <a:pt x="19177" y="570484"/>
                  </a:lnTo>
                  <a:lnTo>
                    <a:pt x="13335" y="549656"/>
                  </a:lnTo>
                  <a:lnTo>
                    <a:pt x="8636" y="528447"/>
                  </a:lnTo>
                  <a:lnTo>
                    <a:pt x="4826" y="506730"/>
                  </a:lnTo>
                  <a:lnTo>
                    <a:pt x="2159" y="484632"/>
                  </a:lnTo>
                  <a:lnTo>
                    <a:pt x="508" y="462407"/>
                  </a:lnTo>
                  <a:lnTo>
                    <a:pt x="0" y="439674"/>
                  </a:lnTo>
                  <a:lnTo>
                    <a:pt x="508" y="416941"/>
                  </a:lnTo>
                  <a:lnTo>
                    <a:pt x="2286" y="394716"/>
                  </a:lnTo>
                  <a:lnTo>
                    <a:pt x="4953" y="372618"/>
                  </a:lnTo>
                  <a:lnTo>
                    <a:pt x="8636" y="351028"/>
                  </a:lnTo>
                  <a:lnTo>
                    <a:pt x="13335" y="329692"/>
                  </a:lnTo>
                  <a:lnTo>
                    <a:pt x="19177" y="308864"/>
                  </a:lnTo>
                  <a:lnTo>
                    <a:pt x="25781" y="288417"/>
                  </a:lnTo>
                  <a:lnTo>
                    <a:pt x="33401" y="268478"/>
                  </a:lnTo>
                  <a:lnTo>
                    <a:pt x="41910" y="248920"/>
                  </a:lnTo>
                  <a:lnTo>
                    <a:pt x="51308" y="229997"/>
                  </a:lnTo>
                  <a:lnTo>
                    <a:pt x="61595" y="211582"/>
                  </a:lnTo>
                  <a:lnTo>
                    <a:pt x="72644" y="193675"/>
                  </a:lnTo>
                  <a:lnTo>
                    <a:pt x="84455" y="176530"/>
                  </a:lnTo>
                  <a:lnTo>
                    <a:pt x="97028" y="159893"/>
                  </a:lnTo>
                  <a:lnTo>
                    <a:pt x="110363" y="143891"/>
                  </a:lnTo>
                  <a:lnTo>
                    <a:pt x="124460" y="128651"/>
                  </a:lnTo>
                  <a:lnTo>
                    <a:pt x="139192" y="114046"/>
                  </a:lnTo>
                  <a:lnTo>
                    <a:pt x="154559" y="100330"/>
                  </a:lnTo>
                  <a:lnTo>
                    <a:pt x="170688" y="87249"/>
                  </a:lnTo>
                  <a:lnTo>
                    <a:pt x="187325" y="75057"/>
                  </a:lnTo>
                  <a:lnTo>
                    <a:pt x="204470" y="63627"/>
                  </a:lnTo>
                  <a:lnTo>
                    <a:pt x="222250" y="52959"/>
                  </a:lnTo>
                  <a:lnTo>
                    <a:pt x="240538" y="43307"/>
                  </a:lnTo>
                  <a:lnTo>
                    <a:pt x="259334" y="34417"/>
                  </a:lnTo>
                  <a:lnTo>
                    <a:pt x="278638" y="26543"/>
                  </a:lnTo>
                  <a:lnTo>
                    <a:pt x="298323" y="19685"/>
                  </a:lnTo>
                  <a:lnTo>
                    <a:pt x="318389" y="13843"/>
                  </a:lnTo>
                  <a:lnTo>
                    <a:pt x="338963" y="8890"/>
                  </a:lnTo>
                  <a:lnTo>
                    <a:pt x="359791" y="4953"/>
                  </a:lnTo>
                  <a:lnTo>
                    <a:pt x="381000" y="2286"/>
                  </a:lnTo>
                  <a:lnTo>
                    <a:pt x="402590" y="508"/>
                  </a:lnTo>
                  <a:lnTo>
                    <a:pt x="424434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Shape 2023">
              <a:extLst>
                <a:ext uri="{FF2B5EF4-FFF2-40B4-BE49-F238E27FC236}">
                  <a16:creationId xmlns:a16="http://schemas.microsoft.com/office/drawing/2014/main" xmlns="" id="{027E0551-F5EF-47E0-9089-9953B1ED17DB}"/>
                </a:ext>
              </a:extLst>
            </p:cNvPr>
            <p:cNvSpPr/>
            <p:nvPr/>
          </p:nvSpPr>
          <p:spPr>
            <a:xfrm>
              <a:off x="10888980" y="4905757"/>
              <a:ext cx="454913" cy="940308"/>
            </a:xfrm>
            <a:custGeom>
              <a:avLst/>
              <a:gdLst/>
              <a:ahLst/>
              <a:cxnLst/>
              <a:rect l="0" t="0" r="0" b="0"/>
              <a:pathLst>
                <a:path w="454913" h="940308">
                  <a:moveTo>
                    <a:pt x="454913" y="0"/>
                  </a:moveTo>
                  <a:lnTo>
                    <a:pt x="454913" y="22860"/>
                  </a:lnTo>
                  <a:lnTo>
                    <a:pt x="432688" y="23368"/>
                  </a:lnTo>
                  <a:lnTo>
                    <a:pt x="410718" y="25146"/>
                  </a:lnTo>
                  <a:lnTo>
                    <a:pt x="389127" y="27940"/>
                  </a:lnTo>
                  <a:lnTo>
                    <a:pt x="367919" y="31877"/>
                  </a:lnTo>
                  <a:lnTo>
                    <a:pt x="346963" y="36957"/>
                  </a:lnTo>
                  <a:lnTo>
                    <a:pt x="326389" y="42926"/>
                  </a:lnTo>
                  <a:lnTo>
                    <a:pt x="306451" y="49911"/>
                  </a:lnTo>
                  <a:lnTo>
                    <a:pt x="286765" y="57912"/>
                  </a:lnTo>
                  <a:lnTo>
                    <a:pt x="267588" y="66929"/>
                  </a:lnTo>
                  <a:lnTo>
                    <a:pt x="249047" y="76835"/>
                  </a:lnTo>
                  <a:lnTo>
                    <a:pt x="230886" y="87630"/>
                  </a:lnTo>
                  <a:lnTo>
                    <a:pt x="213487" y="99187"/>
                  </a:lnTo>
                  <a:lnTo>
                    <a:pt x="196469" y="111633"/>
                  </a:lnTo>
                  <a:lnTo>
                    <a:pt x="180086" y="124968"/>
                  </a:lnTo>
                  <a:lnTo>
                    <a:pt x="164464" y="138938"/>
                  </a:lnTo>
                  <a:lnTo>
                    <a:pt x="149478" y="153797"/>
                  </a:lnTo>
                  <a:lnTo>
                    <a:pt x="135127" y="169418"/>
                  </a:lnTo>
                  <a:lnTo>
                    <a:pt x="121538" y="185674"/>
                  </a:lnTo>
                  <a:lnTo>
                    <a:pt x="108712" y="202565"/>
                  </a:lnTo>
                  <a:lnTo>
                    <a:pt x="96774" y="219964"/>
                  </a:lnTo>
                  <a:lnTo>
                    <a:pt x="85471" y="238125"/>
                  </a:lnTo>
                  <a:lnTo>
                    <a:pt x="75057" y="256921"/>
                  </a:lnTo>
                  <a:lnTo>
                    <a:pt x="65405" y="276225"/>
                  </a:lnTo>
                  <a:lnTo>
                    <a:pt x="56896" y="296037"/>
                  </a:lnTo>
                  <a:lnTo>
                    <a:pt x="49149" y="316357"/>
                  </a:lnTo>
                  <a:lnTo>
                    <a:pt x="42290" y="337185"/>
                  </a:lnTo>
                  <a:lnTo>
                    <a:pt x="36449" y="358394"/>
                  </a:lnTo>
                  <a:lnTo>
                    <a:pt x="31623" y="379984"/>
                  </a:lnTo>
                  <a:lnTo>
                    <a:pt x="27813" y="402082"/>
                  </a:lnTo>
                  <a:lnTo>
                    <a:pt x="25146" y="424434"/>
                  </a:lnTo>
                  <a:lnTo>
                    <a:pt x="23368" y="447040"/>
                  </a:lnTo>
                  <a:lnTo>
                    <a:pt x="22860" y="470154"/>
                  </a:lnTo>
                  <a:lnTo>
                    <a:pt x="23368" y="493268"/>
                  </a:lnTo>
                  <a:lnTo>
                    <a:pt x="25019" y="515874"/>
                  </a:lnTo>
                  <a:lnTo>
                    <a:pt x="27813" y="538226"/>
                  </a:lnTo>
                  <a:lnTo>
                    <a:pt x="31623" y="560324"/>
                  </a:lnTo>
                  <a:lnTo>
                    <a:pt x="36449" y="582041"/>
                  </a:lnTo>
                  <a:lnTo>
                    <a:pt x="42290" y="603123"/>
                  </a:lnTo>
                  <a:lnTo>
                    <a:pt x="49149" y="624078"/>
                  </a:lnTo>
                  <a:lnTo>
                    <a:pt x="56769" y="644398"/>
                  </a:lnTo>
                  <a:lnTo>
                    <a:pt x="65405" y="664083"/>
                  </a:lnTo>
                  <a:lnTo>
                    <a:pt x="75057" y="683463"/>
                  </a:lnTo>
                  <a:lnTo>
                    <a:pt x="85344" y="702158"/>
                  </a:lnTo>
                  <a:lnTo>
                    <a:pt x="96647" y="720293"/>
                  </a:lnTo>
                  <a:lnTo>
                    <a:pt x="108712" y="737857"/>
                  </a:lnTo>
                  <a:lnTo>
                    <a:pt x="121538" y="754761"/>
                  </a:lnTo>
                  <a:lnTo>
                    <a:pt x="135127" y="771005"/>
                  </a:lnTo>
                  <a:lnTo>
                    <a:pt x="149478" y="786498"/>
                  </a:lnTo>
                  <a:lnTo>
                    <a:pt x="164464" y="801319"/>
                  </a:lnTo>
                  <a:lnTo>
                    <a:pt x="180086" y="815391"/>
                  </a:lnTo>
                  <a:lnTo>
                    <a:pt x="196469" y="828611"/>
                  </a:lnTo>
                  <a:lnTo>
                    <a:pt x="213487" y="841070"/>
                  </a:lnTo>
                  <a:lnTo>
                    <a:pt x="230886" y="852691"/>
                  </a:lnTo>
                  <a:lnTo>
                    <a:pt x="249047" y="863448"/>
                  </a:lnTo>
                  <a:lnTo>
                    <a:pt x="267588" y="873366"/>
                  </a:lnTo>
                  <a:lnTo>
                    <a:pt x="286765" y="882333"/>
                  </a:lnTo>
                  <a:lnTo>
                    <a:pt x="306451" y="890359"/>
                  </a:lnTo>
                  <a:lnTo>
                    <a:pt x="326389" y="897344"/>
                  </a:lnTo>
                  <a:lnTo>
                    <a:pt x="346963" y="903376"/>
                  </a:lnTo>
                  <a:lnTo>
                    <a:pt x="367919" y="908380"/>
                  </a:lnTo>
                  <a:lnTo>
                    <a:pt x="389127" y="912254"/>
                  </a:lnTo>
                  <a:lnTo>
                    <a:pt x="410718" y="915188"/>
                  </a:lnTo>
                  <a:lnTo>
                    <a:pt x="432688" y="916877"/>
                  </a:lnTo>
                  <a:lnTo>
                    <a:pt x="454913" y="917448"/>
                  </a:lnTo>
                  <a:lnTo>
                    <a:pt x="454913" y="940308"/>
                  </a:lnTo>
                  <a:lnTo>
                    <a:pt x="431546" y="939711"/>
                  </a:lnTo>
                  <a:lnTo>
                    <a:pt x="408305" y="937921"/>
                  </a:lnTo>
                  <a:lnTo>
                    <a:pt x="385572" y="934834"/>
                  </a:lnTo>
                  <a:lnTo>
                    <a:pt x="363220" y="930758"/>
                  </a:lnTo>
                  <a:lnTo>
                    <a:pt x="340995" y="925475"/>
                  </a:lnTo>
                  <a:lnTo>
                    <a:pt x="319405" y="919112"/>
                  </a:lnTo>
                  <a:lnTo>
                    <a:pt x="298323" y="911746"/>
                  </a:lnTo>
                  <a:lnTo>
                    <a:pt x="277622" y="903275"/>
                  </a:lnTo>
                  <a:lnTo>
                    <a:pt x="257428" y="893826"/>
                  </a:lnTo>
                  <a:lnTo>
                    <a:pt x="237871" y="883374"/>
                  </a:lnTo>
                  <a:lnTo>
                    <a:pt x="218694" y="872046"/>
                  </a:lnTo>
                  <a:lnTo>
                    <a:pt x="200406" y="859815"/>
                  </a:lnTo>
                  <a:lnTo>
                    <a:pt x="182499" y="846722"/>
                  </a:lnTo>
                  <a:lnTo>
                    <a:pt x="165226" y="832790"/>
                  </a:lnTo>
                  <a:lnTo>
                    <a:pt x="148717" y="817969"/>
                  </a:lnTo>
                  <a:lnTo>
                    <a:pt x="132969" y="802386"/>
                  </a:lnTo>
                  <a:lnTo>
                    <a:pt x="117983" y="786092"/>
                  </a:lnTo>
                  <a:lnTo>
                    <a:pt x="103632" y="769023"/>
                  </a:lnTo>
                  <a:lnTo>
                    <a:pt x="90170" y="751256"/>
                  </a:lnTo>
                  <a:lnTo>
                    <a:pt x="77470" y="732803"/>
                  </a:lnTo>
                  <a:lnTo>
                    <a:pt x="65659" y="713740"/>
                  </a:lnTo>
                  <a:lnTo>
                    <a:pt x="54737" y="694068"/>
                  </a:lnTo>
                  <a:lnTo>
                    <a:pt x="44703" y="673735"/>
                  </a:lnTo>
                  <a:lnTo>
                    <a:pt x="35560" y="653034"/>
                  </a:lnTo>
                  <a:lnTo>
                    <a:pt x="27559" y="631571"/>
                  </a:lnTo>
                  <a:lnTo>
                    <a:pt x="20447" y="609727"/>
                  </a:lnTo>
                  <a:lnTo>
                    <a:pt x="14224" y="587502"/>
                  </a:lnTo>
                  <a:lnTo>
                    <a:pt x="9271" y="564896"/>
                  </a:lnTo>
                  <a:lnTo>
                    <a:pt x="5207" y="541655"/>
                  </a:lnTo>
                  <a:lnTo>
                    <a:pt x="2286" y="518033"/>
                  </a:lnTo>
                  <a:lnTo>
                    <a:pt x="635" y="494284"/>
                  </a:lnTo>
                  <a:lnTo>
                    <a:pt x="0" y="470154"/>
                  </a:lnTo>
                  <a:lnTo>
                    <a:pt x="635" y="446024"/>
                  </a:lnTo>
                  <a:lnTo>
                    <a:pt x="2413" y="422148"/>
                  </a:lnTo>
                  <a:lnTo>
                    <a:pt x="5207" y="398653"/>
                  </a:lnTo>
                  <a:lnTo>
                    <a:pt x="9271" y="375539"/>
                  </a:lnTo>
                  <a:lnTo>
                    <a:pt x="14224" y="352806"/>
                  </a:lnTo>
                  <a:lnTo>
                    <a:pt x="20447" y="330581"/>
                  </a:lnTo>
                  <a:lnTo>
                    <a:pt x="27559" y="308737"/>
                  </a:lnTo>
                  <a:lnTo>
                    <a:pt x="35687" y="287401"/>
                  </a:lnTo>
                  <a:lnTo>
                    <a:pt x="44703" y="266573"/>
                  </a:lnTo>
                  <a:lnTo>
                    <a:pt x="54737" y="246253"/>
                  </a:lnTo>
                  <a:lnTo>
                    <a:pt x="65786" y="226568"/>
                  </a:lnTo>
                  <a:lnTo>
                    <a:pt x="77597" y="207518"/>
                  </a:lnTo>
                  <a:lnTo>
                    <a:pt x="90170" y="189103"/>
                  </a:lnTo>
                  <a:lnTo>
                    <a:pt x="103632" y="171323"/>
                  </a:lnTo>
                  <a:lnTo>
                    <a:pt x="117983" y="154305"/>
                  </a:lnTo>
                  <a:lnTo>
                    <a:pt x="132969" y="137922"/>
                  </a:lnTo>
                  <a:lnTo>
                    <a:pt x="148844" y="122301"/>
                  </a:lnTo>
                  <a:lnTo>
                    <a:pt x="165226" y="107569"/>
                  </a:lnTo>
                  <a:lnTo>
                    <a:pt x="182499" y="93599"/>
                  </a:lnTo>
                  <a:lnTo>
                    <a:pt x="200406" y="80518"/>
                  </a:lnTo>
                  <a:lnTo>
                    <a:pt x="218694" y="68199"/>
                  </a:lnTo>
                  <a:lnTo>
                    <a:pt x="237871" y="56896"/>
                  </a:lnTo>
                  <a:lnTo>
                    <a:pt x="257428" y="46482"/>
                  </a:lnTo>
                  <a:lnTo>
                    <a:pt x="277622" y="37084"/>
                  </a:lnTo>
                  <a:lnTo>
                    <a:pt x="298323" y="28575"/>
                  </a:lnTo>
                  <a:lnTo>
                    <a:pt x="319405" y="21209"/>
                  </a:lnTo>
                  <a:lnTo>
                    <a:pt x="340995" y="14859"/>
                  </a:lnTo>
                  <a:lnTo>
                    <a:pt x="363093" y="9525"/>
                  </a:lnTo>
                  <a:lnTo>
                    <a:pt x="385572" y="5334"/>
                  </a:lnTo>
                  <a:lnTo>
                    <a:pt x="408305" y="2413"/>
                  </a:lnTo>
                  <a:lnTo>
                    <a:pt x="431419" y="635"/>
                  </a:lnTo>
                  <a:lnTo>
                    <a:pt x="454913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Shape 2024">
              <a:extLst>
                <a:ext uri="{FF2B5EF4-FFF2-40B4-BE49-F238E27FC236}">
                  <a16:creationId xmlns:a16="http://schemas.microsoft.com/office/drawing/2014/main" xmlns="" id="{E99EEE5A-56B8-4DCB-B554-130B516FF3E1}"/>
                </a:ext>
              </a:extLst>
            </p:cNvPr>
            <p:cNvSpPr/>
            <p:nvPr/>
          </p:nvSpPr>
          <p:spPr>
            <a:xfrm>
              <a:off x="11343894" y="4936237"/>
              <a:ext cx="424435" cy="879348"/>
            </a:xfrm>
            <a:custGeom>
              <a:avLst/>
              <a:gdLst/>
              <a:ahLst/>
              <a:cxnLst/>
              <a:rect l="0" t="0" r="0" b="0"/>
              <a:pathLst>
                <a:path w="424435" h="879348">
                  <a:moveTo>
                    <a:pt x="0" y="0"/>
                  </a:moveTo>
                  <a:lnTo>
                    <a:pt x="21844" y="508"/>
                  </a:lnTo>
                  <a:lnTo>
                    <a:pt x="43307" y="2286"/>
                  </a:lnTo>
                  <a:lnTo>
                    <a:pt x="64643" y="5080"/>
                  </a:lnTo>
                  <a:lnTo>
                    <a:pt x="85472" y="8890"/>
                  </a:lnTo>
                  <a:lnTo>
                    <a:pt x="106045" y="13843"/>
                  </a:lnTo>
                  <a:lnTo>
                    <a:pt x="126112" y="19685"/>
                  </a:lnTo>
                  <a:lnTo>
                    <a:pt x="145924" y="26543"/>
                  </a:lnTo>
                  <a:lnTo>
                    <a:pt x="165100" y="34417"/>
                  </a:lnTo>
                  <a:lnTo>
                    <a:pt x="183897" y="43307"/>
                  </a:lnTo>
                  <a:lnTo>
                    <a:pt x="202185" y="52959"/>
                  </a:lnTo>
                  <a:lnTo>
                    <a:pt x="219964" y="63627"/>
                  </a:lnTo>
                  <a:lnTo>
                    <a:pt x="237237" y="75057"/>
                  </a:lnTo>
                  <a:lnTo>
                    <a:pt x="253747" y="87249"/>
                  </a:lnTo>
                  <a:lnTo>
                    <a:pt x="269875" y="100330"/>
                  </a:lnTo>
                  <a:lnTo>
                    <a:pt x="285242" y="114173"/>
                  </a:lnTo>
                  <a:lnTo>
                    <a:pt x="299975" y="128651"/>
                  </a:lnTo>
                  <a:lnTo>
                    <a:pt x="314072" y="143891"/>
                  </a:lnTo>
                  <a:lnTo>
                    <a:pt x="327406" y="159893"/>
                  </a:lnTo>
                  <a:lnTo>
                    <a:pt x="339979" y="176530"/>
                  </a:lnTo>
                  <a:lnTo>
                    <a:pt x="351917" y="193675"/>
                  </a:lnTo>
                  <a:lnTo>
                    <a:pt x="362966" y="211582"/>
                  </a:lnTo>
                  <a:lnTo>
                    <a:pt x="373126" y="229997"/>
                  </a:lnTo>
                  <a:lnTo>
                    <a:pt x="382525" y="248920"/>
                  </a:lnTo>
                  <a:lnTo>
                    <a:pt x="391034" y="268478"/>
                  </a:lnTo>
                  <a:lnTo>
                    <a:pt x="398653" y="288417"/>
                  </a:lnTo>
                  <a:lnTo>
                    <a:pt x="405257" y="308864"/>
                  </a:lnTo>
                  <a:lnTo>
                    <a:pt x="411100" y="329692"/>
                  </a:lnTo>
                  <a:lnTo>
                    <a:pt x="415799" y="350901"/>
                  </a:lnTo>
                  <a:lnTo>
                    <a:pt x="419481" y="372618"/>
                  </a:lnTo>
                  <a:lnTo>
                    <a:pt x="422149" y="394716"/>
                  </a:lnTo>
                  <a:lnTo>
                    <a:pt x="423926" y="416941"/>
                  </a:lnTo>
                  <a:lnTo>
                    <a:pt x="424435" y="439674"/>
                  </a:lnTo>
                  <a:lnTo>
                    <a:pt x="423926" y="462407"/>
                  </a:lnTo>
                  <a:lnTo>
                    <a:pt x="422149" y="484632"/>
                  </a:lnTo>
                  <a:lnTo>
                    <a:pt x="419481" y="506730"/>
                  </a:lnTo>
                  <a:lnTo>
                    <a:pt x="415799" y="528447"/>
                  </a:lnTo>
                  <a:lnTo>
                    <a:pt x="411100" y="549656"/>
                  </a:lnTo>
                  <a:lnTo>
                    <a:pt x="405257" y="570484"/>
                  </a:lnTo>
                  <a:lnTo>
                    <a:pt x="398653" y="591058"/>
                  </a:lnTo>
                  <a:lnTo>
                    <a:pt x="391034" y="610997"/>
                  </a:lnTo>
                  <a:lnTo>
                    <a:pt x="382525" y="630428"/>
                  </a:lnTo>
                  <a:lnTo>
                    <a:pt x="373126" y="649478"/>
                  </a:lnTo>
                  <a:lnTo>
                    <a:pt x="362966" y="667817"/>
                  </a:lnTo>
                  <a:lnTo>
                    <a:pt x="351917" y="685648"/>
                  </a:lnTo>
                  <a:lnTo>
                    <a:pt x="339979" y="702907"/>
                  </a:lnTo>
                  <a:lnTo>
                    <a:pt x="327406" y="719531"/>
                  </a:lnTo>
                  <a:lnTo>
                    <a:pt x="314072" y="735495"/>
                  </a:lnTo>
                  <a:lnTo>
                    <a:pt x="299975" y="750722"/>
                  </a:lnTo>
                  <a:lnTo>
                    <a:pt x="285242" y="765302"/>
                  </a:lnTo>
                  <a:lnTo>
                    <a:pt x="269875" y="779107"/>
                  </a:lnTo>
                  <a:lnTo>
                    <a:pt x="253747" y="792099"/>
                  </a:lnTo>
                  <a:lnTo>
                    <a:pt x="237237" y="804342"/>
                  </a:lnTo>
                  <a:lnTo>
                    <a:pt x="219964" y="815759"/>
                  </a:lnTo>
                  <a:lnTo>
                    <a:pt x="202185" y="826338"/>
                  </a:lnTo>
                  <a:lnTo>
                    <a:pt x="183897" y="836066"/>
                  </a:lnTo>
                  <a:lnTo>
                    <a:pt x="165100" y="844880"/>
                  </a:lnTo>
                  <a:lnTo>
                    <a:pt x="145924" y="852742"/>
                  </a:lnTo>
                  <a:lnTo>
                    <a:pt x="126112" y="859600"/>
                  </a:lnTo>
                  <a:lnTo>
                    <a:pt x="106045" y="865543"/>
                  </a:lnTo>
                  <a:lnTo>
                    <a:pt x="85472" y="870445"/>
                  </a:lnTo>
                  <a:lnTo>
                    <a:pt x="64643" y="874243"/>
                  </a:lnTo>
                  <a:lnTo>
                    <a:pt x="43307" y="877126"/>
                  </a:lnTo>
                  <a:lnTo>
                    <a:pt x="21844" y="878789"/>
                  </a:lnTo>
                  <a:lnTo>
                    <a:pt x="0" y="879348"/>
                  </a:lnTo>
                  <a:lnTo>
                    <a:pt x="0" y="871715"/>
                  </a:lnTo>
                  <a:lnTo>
                    <a:pt x="21463" y="871169"/>
                  </a:lnTo>
                  <a:lnTo>
                    <a:pt x="42545" y="869544"/>
                  </a:lnTo>
                  <a:lnTo>
                    <a:pt x="63374" y="866724"/>
                  </a:lnTo>
                  <a:lnTo>
                    <a:pt x="83948" y="862991"/>
                  </a:lnTo>
                  <a:lnTo>
                    <a:pt x="104013" y="858177"/>
                  </a:lnTo>
                  <a:lnTo>
                    <a:pt x="123825" y="852348"/>
                  </a:lnTo>
                  <a:lnTo>
                    <a:pt x="143129" y="845617"/>
                  </a:lnTo>
                  <a:lnTo>
                    <a:pt x="162052" y="837895"/>
                  </a:lnTo>
                  <a:lnTo>
                    <a:pt x="180467" y="829247"/>
                  </a:lnTo>
                  <a:lnTo>
                    <a:pt x="198501" y="819696"/>
                  </a:lnTo>
                  <a:lnTo>
                    <a:pt x="215900" y="809308"/>
                  </a:lnTo>
                  <a:lnTo>
                    <a:pt x="232791" y="798094"/>
                  </a:lnTo>
                  <a:lnTo>
                    <a:pt x="249175" y="786067"/>
                  </a:lnTo>
                  <a:lnTo>
                    <a:pt x="264923" y="773316"/>
                  </a:lnTo>
                  <a:lnTo>
                    <a:pt x="280036" y="759752"/>
                  </a:lnTo>
                  <a:lnTo>
                    <a:pt x="294513" y="745427"/>
                  </a:lnTo>
                  <a:lnTo>
                    <a:pt x="308229" y="730466"/>
                  </a:lnTo>
                  <a:lnTo>
                    <a:pt x="321438" y="714782"/>
                  </a:lnTo>
                  <a:lnTo>
                    <a:pt x="333884" y="698449"/>
                  </a:lnTo>
                  <a:lnTo>
                    <a:pt x="345567" y="681469"/>
                  </a:lnTo>
                  <a:lnTo>
                    <a:pt x="356363" y="663956"/>
                  </a:lnTo>
                  <a:lnTo>
                    <a:pt x="366395" y="645922"/>
                  </a:lnTo>
                  <a:lnTo>
                    <a:pt x="375666" y="627126"/>
                  </a:lnTo>
                  <a:lnTo>
                    <a:pt x="384049" y="608076"/>
                  </a:lnTo>
                  <a:lnTo>
                    <a:pt x="391414" y="588518"/>
                  </a:lnTo>
                  <a:lnTo>
                    <a:pt x="398018" y="568325"/>
                  </a:lnTo>
                  <a:lnTo>
                    <a:pt x="403606" y="547878"/>
                  </a:lnTo>
                  <a:lnTo>
                    <a:pt x="408305" y="526923"/>
                  </a:lnTo>
                  <a:lnTo>
                    <a:pt x="411988" y="505587"/>
                  </a:lnTo>
                  <a:lnTo>
                    <a:pt x="414655" y="483870"/>
                  </a:lnTo>
                  <a:lnTo>
                    <a:pt x="416306" y="462026"/>
                  </a:lnTo>
                  <a:lnTo>
                    <a:pt x="416814" y="439674"/>
                  </a:lnTo>
                  <a:lnTo>
                    <a:pt x="416306" y="417322"/>
                  </a:lnTo>
                  <a:lnTo>
                    <a:pt x="414655" y="395478"/>
                  </a:lnTo>
                  <a:lnTo>
                    <a:pt x="411988" y="373761"/>
                  </a:lnTo>
                  <a:lnTo>
                    <a:pt x="408305" y="352425"/>
                  </a:lnTo>
                  <a:lnTo>
                    <a:pt x="403606" y="331470"/>
                  </a:lnTo>
                  <a:lnTo>
                    <a:pt x="398018" y="311023"/>
                  </a:lnTo>
                  <a:lnTo>
                    <a:pt x="391414" y="290957"/>
                  </a:lnTo>
                  <a:lnTo>
                    <a:pt x="384049" y="271272"/>
                  </a:lnTo>
                  <a:lnTo>
                    <a:pt x="375666" y="252222"/>
                  </a:lnTo>
                  <a:lnTo>
                    <a:pt x="366395" y="233553"/>
                  </a:lnTo>
                  <a:lnTo>
                    <a:pt x="356363" y="215392"/>
                  </a:lnTo>
                  <a:lnTo>
                    <a:pt x="345567" y="197866"/>
                  </a:lnTo>
                  <a:lnTo>
                    <a:pt x="333884" y="180975"/>
                  </a:lnTo>
                  <a:lnTo>
                    <a:pt x="321438" y="164719"/>
                  </a:lnTo>
                  <a:lnTo>
                    <a:pt x="308229" y="148971"/>
                  </a:lnTo>
                  <a:lnTo>
                    <a:pt x="294513" y="133858"/>
                  </a:lnTo>
                  <a:lnTo>
                    <a:pt x="280036" y="119761"/>
                  </a:lnTo>
                  <a:lnTo>
                    <a:pt x="264923" y="106172"/>
                  </a:lnTo>
                  <a:lnTo>
                    <a:pt x="249175" y="93218"/>
                  </a:lnTo>
                  <a:lnTo>
                    <a:pt x="232791" y="81280"/>
                  </a:lnTo>
                  <a:lnTo>
                    <a:pt x="215900" y="70104"/>
                  </a:lnTo>
                  <a:lnTo>
                    <a:pt x="198501" y="59690"/>
                  </a:lnTo>
                  <a:lnTo>
                    <a:pt x="180467" y="50038"/>
                  </a:lnTo>
                  <a:lnTo>
                    <a:pt x="162052" y="41402"/>
                  </a:lnTo>
                  <a:lnTo>
                    <a:pt x="143129" y="33782"/>
                  </a:lnTo>
                  <a:lnTo>
                    <a:pt x="123825" y="27051"/>
                  </a:lnTo>
                  <a:lnTo>
                    <a:pt x="104013" y="21209"/>
                  </a:lnTo>
                  <a:lnTo>
                    <a:pt x="83948" y="16383"/>
                  </a:lnTo>
                  <a:lnTo>
                    <a:pt x="63374" y="12573"/>
                  </a:lnTo>
                  <a:lnTo>
                    <a:pt x="42545" y="9779"/>
                  </a:lnTo>
                  <a:lnTo>
                    <a:pt x="21463" y="8128"/>
                  </a:lnTo>
                  <a:lnTo>
                    <a:pt x="0" y="7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Shape 2025">
              <a:extLst>
                <a:ext uri="{FF2B5EF4-FFF2-40B4-BE49-F238E27FC236}">
                  <a16:creationId xmlns:a16="http://schemas.microsoft.com/office/drawing/2014/main" xmlns="" id="{E119433D-168B-45BB-B566-EBD814D19A71}"/>
                </a:ext>
              </a:extLst>
            </p:cNvPr>
            <p:cNvSpPr/>
            <p:nvPr/>
          </p:nvSpPr>
          <p:spPr>
            <a:xfrm>
              <a:off x="11343894" y="4905757"/>
              <a:ext cx="454914" cy="940308"/>
            </a:xfrm>
            <a:custGeom>
              <a:avLst/>
              <a:gdLst/>
              <a:ahLst/>
              <a:cxnLst/>
              <a:rect l="0" t="0" r="0" b="0"/>
              <a:pathLst>
                <a:path w="454914" h="940308">
                  <a:moveTo>
                    <a:pt x="0" y="0"/>
                  </a:moveTo>
                  <a:lnTo>
                    <a:pt x="23495" y="635"/>
                  </a:lnTo>
                  <a:lnTo>
                    <a:pt x="46610" y="2413"/>
                  </a:lnTo>
                  <a:lnTo>
                    <a:pt x="69342" y="5461"/>
                  </a:lnTo>
                  <a:lnTo>
                    <a:pt x="91694" y="9525"/>
                  </a:lnTo>
                  <a:lnTo>
                    <a:pt x="113919" y="14859"/>
                  </a:lnTo>
                  <a:lnTo>
                    <a:pt x="135510" y="21209"/>
                  </a:lnTo>
                  <a:lnTo>
                    <a:pt x="156718" y="28575"/>
                  </a:lnTo>
                  <a:lnTo>
                    <a:pt x="177419" y="37084"/>
                  </a:lnTo>
                  <a:lnTo>
                    <a:pt x="197486" y="46482"/>
                  </a:lnTo>
                  <a:lnTo>
                    <a:pt x="217170" y="56896"/>
                  </a:lnTo>
                  <a:lnTo>
                    <a:pt x="236220" y="68199"/>
                  </a:lnTo>
                  <a:lnTo>
                    <a:pt x="254636" y="80518"/>
                  </a:lnTo>
                  <a:lnTo>
                    <a:pt x="272415" y="93599"/>
                  </a:lnTo>
                  <a:lnTo>
                    <a:pt x="289688" y="107569"/>
                  </a:lnTo>
                  <a:lnTo>
                    <a:pt x="306070" y="122428"/>
                  </a:lnTo>
                  <a:lnTo>
                    <a:pt x="321945" y="137922"/>
                  </a:lnTo>
                  <a:lnTo>
                    <a:pt x="336931" y="154305"/>
                  </a:lnTo>
                  <a:lnTo>
                    <a:pt x="351282" y="171323"/>
                  </a:lnTo>
                  <a:lnTo>
                    <a:pt x="364744" y="189103"/>
                  </a:lnTo>
                  <a:lnTo>
                    <a:pt x="377444" y="207518"/>
                  </a:lnTo>
                  <a:lnTo>
                    <a:pt x="389255" y="226568"/>
                  </a:lnTo>
                  <a:lnTo>
                    <a:pt x="400177" y="246380"/>
                  </a:lnTo>
                  <a:lnTo>
                    <a:pt x="410211" y="266573"/>
                  </a:lnTo>
                  <a:lnTo>
                    <a:pt x="419354" y="287401"/>
                  </a:lnTo>
                  <a:lnTo>
                    <a:pt x="427355" y="308737"/>
                  </a:lnTo>
                  <a:lnTo>
                    <a:pt x="434467" y="330581"/>
                  </a:lnTo>
                  <a:lnTo>
                    <a:pt x="440690" y="352806"/>
                  </a:lnTo>
                  <a:lnTo>
                    <a:pt x="445643" y="375539"/>
                  </a:lnTo>
                  <a:lnTo>
                    <a:pt x="449707" y="398653"/>
                  </a:lnTo>
                  <a:lnTo>
                    <a:pt x="452501" y="422148"/>
                  </a:lnTo>
                  <a:lnTo>
                    <a:pt x="454279" y="446024"/>
                  </a:lnTo>
                  <a:lnTo>
                    <a:pt x="454914" y="470154"/>
                  </a:lnTo>
                  <a:lnTo>
                    <a:pt x="454279" y="494284"/>
                  </a:lnTo>
                  <a:lnTo>
                    <a:pt x="452501" y="518160"/>
                  </a:lnTo>
                  <a:lnTo>
                    <a:pt x="449707" y="541655"/>
                  </a:lnTo>
                  <a:lnTo>
                    <a:pt x="445643" y="564769"/>
                  </a:lnTo>
                  <a:lnTo>
                    <a:pt x="440690" y="587502"/>
                  </a:lnTo>
                  <a:lnTo>
                    <a:pt x="434467" y="609727"/>
                  </a:lnTo>
                  <a:lnTo>
                    <a:pt x="427355" y="631571"/>
                  </a:lnTo>
                  <a:lnTo>
                    <a:pt x="419354" y="653034"/>
                  </a:lnTo>
                  <a:lnTo>
                    <a:pt x="410211" y="673735"/>
                  </a:lnTo>
                  <a:lnTo>
                    <a:pt x="400177" y="694068"/>
                  </a:lnTo>
                  <a:lnTo>
                    <a:pt x="389255" y="713740"/>
                  </a:lnTo>
                  <a:lnTo>
                    <a:pt x="377444" y="732803"/>
                  </a:lnTo>
                  <a:lnTo>
                    <a:pt x="364744" y="751256"/>
                  </a:lnTo>
                  <a:lnTo>
                    <a:pt x="351282" y="769023"/>
                  </a:lnTo>
                  <a:lnTo>
                    <a:pt x="336931" y="786092"/>
                  </a:lnTo>
                  <a:lnTo>
                    <a:pt x="321945" y="802386"/>
                  </a:lnTo>
                  <a:lnTo>
                    <a:pt x="306198" y="817969"/>
                  </a:lnTo>
                  <a:lnTo>
                    <a:pt x="289688" y="832790"/>
                  </a:lnTo>
                  <a:lnTo>
                    <a:pt x="272415" y="846709"/>
                  </a:lnTo>
                  <a:lnTo>
                    <a:pt x="254636" y="859815"/>
                  </a:lnTo>
                  <a:lnTo>
                    <a:pt x="236220" y="872046"/>
                  </a:lnTo>
                  <a:lnTo>
                    <a:pt x="217170" y="883374"/>
                  </a:lnTo>
                  <a:lnTo>
                    <a:pt x="197486" y="893826"/>
                  </a:lnTo>
                  <a:lnTo>
                    <a:pt x="177419" y="903275"/>
                  </a:lnTo>
                  <a:lnTo>
                    <a:pt x="156718" y="911746"/>
                  </a:lnTo>
                  <a:lnTo>
                    <a:pt x="135510" y="919112"/>
                  </a:lnTo>
                  <a:lnTo>
                    <a:pt x="113919" y="925475"/>
                  </a:lnTo>
                  <a:lnTo>
                    <a:pt x="91694" y="930758"/>
                  </a:lnTo>
                  <a:lnTo>
                    <a:pt x="69342" y="934834"/>
                  </a:lnTo>
                  <a:lnTo>
                    <a:pt x="46610" y="937921"/>
                  </a:lnTo>
                  <a:lnTo>
                    <a:pt x="23495" y="939711"/>
                  </a:lnTo>
                  <a:lnTo>
                    <a:pt x="0" y="940308"/>
                  </a:lnTo>
                  <a:lnTo>
                    <a:pt x="0" y="917448"/>
                  </a:lnTo>
                  <a:lnTo>
                    <a:pt x="22225" y="916877"/>
                  </a:lnTo>
                  <a:lnTo>
                    <a:pt x="44197" y="915188"/>
                  </a:lnTo>
                  <a:lnTo>
                    <a:pt x="65787" y="912254"/>
                  </a:lnTo>
                  <a:lnTo>
                    <a:pt x="86995" y="908380"/>
                  </a:lnTo>
                  <a:lnTo>
                    <a:pt x="107950" y="903376"/>
                  </a:lnTo>
                  <a:lnTo>
                    <a:pt x="128525" y="897344"/>
                  </a:lnTo>
                  <a:lnTo>
                    <a:pt x="148590" y="890359"/>
                  </a:lnTo>
                  <a:lnTo>
                    <a:pt x="168149" y="882333"/>
                  </a:lnTo>
                  <a:lnTo>
                    <a:pt x="187325" y="873366"/>
                  </a:lnTo>
                  <a:lnTo>
                    <a:pt x="205994" y="863448"/>
                  </a:lnTo>
                  <a:lnTo>
                    <a:pt x="224028" y="852691"/>
                  </a:lnTo>
                  <a:lnTo>
                    <a:pt x="241554" y="841070"/>
                  </a:lnTo>
                  <a:lnTo>
                    <a:pt x="258445" y="828611"/>
                  </a:lnTo>
                  <a:lnTo>
                    <a:pt x="274828" y="815391"/>
                  </a:lnTo>
                  <a:lnTo>
                    <a:pt x="290450" y="801319"/>
                  </a:lnTo>
                  <a:lnTo>
                    <a:pt x="305436" y="786498"/>
                  </a:lnTo>
                  <a:lnTo>
                    <a:pt x="319787" y="771005"/>
                  </a:lnTo>
                  <a:lnTo>
                    <a:pt x="333375" y="754761"/>
                  </a:lnTo>
                  <a:lnTo>
                    <a:pt x="346202" y="737857"/>
                  </a:lnTo>
                  <a:lnTo>
                    <a:pt x="358267" y="720293"/>
                  </a:lnTo>
                  <a:lnTo>
                    <a:pt x="369570" y="702158"/>
                  </a:lnTo>
                  <a:lnTo>
                    <a:pt x="379857" y="683463"/>
                  </a:lnTo>
                  <a:lnTo>
                    <a:pt x="389510" y="664083"/>
                  </a:lnTo>
                  <a:lnTo>
                    <a:pt x="398145" y="644398"/>
                  </a:lnTo>
                  <a:lnTo>
                    <a:pt x="405765" y="624078"/>
                  </a:lnTo>
                  <a:lnTo>
                    <a:pt x="412624" y="603123"/>
                  </a:lnTo>
                  <a:lnTo>
                    <a:pt x="418465" y="582041"/>
                  </a:lnTo>
                  <a:lnTo>
                    <a:pt x="423291" y="560324"/>
                  </a:lnTo>
                  <a:lnTo>
                    <a:pt x="427101" y="538226"/>
                  </a:lnTo>
                  <a:lnTo>
                    <a:pt x="429768" y="515874"/>
                  </a:lnTo>
                  <a:lnTo>
                    <a:pt x="431547" y="493268"/>
                  </a:lnTo>
                  <a:lnTo>
                    <a:pt x="432054" y="470154"/>
                  </a:lnTo>
                  <a:lnTo>
                    <a:pt x="431547" y="447040"/>
                  </a:lnTo>
                  <a:lnTo>
                    <a:pt x="429768" y="424434"/>
                  </a:lnTo>
                  <a:lnTo>
                    <a:pt x="427101" y="402082"/>
                  </a:lnTo>
                  <a:lnTo>
                    <a:pt x="423291" y="379984"/>
                  </a:lnTo>
                  <a:lnTo>
                    <a:pt x="418465" y="358267"/>
                  </a:lnTo>
                  <a:lnTo>
                    <a:pt x="412624" y="337185"/>
                  </a:lnTo>
                  <a:lnTo>
                    <a:pt x="405765" y="316357"/>
                  </a:lnTo>
                  <a:lnTo>
                    <a:pt x="398145" y="296037"/>
                  </a:lnTo>
                  <a:lnTo>
                    <a:pt x="389510" y="276225"/>
                  </a:lnTo>
                  <a:lnTo>
                    <a:pt x="379857" y="256921"/>
                  </a:lnTo>
                  <a:lnTo>
                    <a:pt x="369570" y="238125"/>
                  </a:lnTo>
                  <a:lnTo>
                    <a:pt x="358267" y="219964"/>
                  </a:lnTo>
                  <a:lnTo>
                    <a:pt x="346202" y="202565"/>
                  </a:lnTo>
                  <a:lnTo>
                    <a:pt x="333375" y="185674"/>
                  </a:lnTo>
                  <a:lnTo>
                    <a:pt x="319787" y="169418"/>
                  </a:lnTo>
                  <a:lnTo>
                    <a:pt x="305436" y="153797"/>
                  </a:lnTo>
                  <a:lnTo>
                    <a:pt x="290450" y="139065"/>
                  </a:lnTo>
                  <a:lnTo>
                    <a:pt x="274828" y="124968"/>
                  </a:lnTo>
                  <a:lnTo>
                    <a:pt x="258445" y="111633"/>
                  </a:lnTo>
                  <a:lnTo>
                    <a:pt x="241554" y="99187"/>
                  </a:lnTo>
                  <a:lnTo>
                    <a:pt x="224028" y="87630"/>
                  </a:lnTo>
                  <a:lnTo>
                    <a:pt x="205994" y="76835"/>
                  </a:lnTo>
                  <a:lnTo>
                    <a:pt x="187325" y="66929"/>
                  </a:lnTo>
                  <a:lnTo>
                    <a:pt x="168149" y="57912"/>
                  </a:lnTo>
                  <a:lnTo>
                    <a:pt x="148590" y="49911"/>
                  </a:lnTo>
                  <a:lnTo>
                    <a:pt x="128525" y="42926"/>
                  </a:lnTo>
                  <a:lnTo>
                    <a:pt x="107950" y="36957"/>
                  </a:lnTo>
                  <a:lnTo>
                    <a:pt x="86995" y="31877"/>
                  </a:lnTo>
                  <a:lnTo>
                    <a:pt x="65787" y="28067"/>
                  </a:lnTo>
                  <a:lnTo>
                    <a:pt x="44197" y="25146"/>
                  </a:lnTo>
                  <a:lnTo>
                    <a:pt x="22225" y="23368"/>
                  </a:lnTo>
                  <a:lnTo>
                    <a:pt x="0" y="22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Rectangle 2026">
              <a:extLst>
                <a:ext uri="{FF2B5EF4-FFF2-40B4-BE49-F238E27FC236}">
                  <a16:creationId xmlns:a16="http://schemas.microsoft.com/office/drawing/2014/main" xmlns="" id="{5148FEB0-3580-44AA-85B0-AB18259711F4}"/>
                </a:ext>
              </a:extLst>
            </p:cNvPr>
            <p:cNvSpPr/>
            <p:nvPr/>
          </p:nvSpPr>
          <p:spPr>
            <a:xfrm>
              <a:off x="11076686" y="5305680"/>
              <a:ext cx="766467" cy="24154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2027">
              <a:extLst>
                <a:ext uri="{FF2B5EF4-FFF2-40B4-BE49-F238E27FC236}">
                  <a16:creationId xmlns:a16="http://schemas.microsoft.com/office/drawing/2014/main" xmlns="" id="{0DD30DA3-EC24-4EA6-A5FA-11EC3AFC31C4}"/>
                </a:ext>
              </a:extLst>
            </p:cNvPr>
            <p:cNvSpPr/>
            <p:nvPr/>
          </p:nvSpPr>
          <p:spPr>
            <a:xfrm>
              <a:off x="11120882" y="5519091"/>
              <a:ext cx="595483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врача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Shape 2028">
              <a:extLst>
                <a:ext uri="{FF2B5EF4-FFF2-40B4-BE49-F238E27FC236}">
                  <a16:creationId xmlns:a16="http://schemas.microsoft.com/office/drawing/2014/main" xmlns="" id="{D588D19E-6177-4267-B7FD-4423640F6302}"/>
                </a:ext>
              </a:extLst>
            </p:cNvPr>
            <p:cNvSpPr/>
            <p:nvPr/>
          </p:nvSpPr>
          <p:spPr>
            <a:xfrm>
              <a:off x="6887464" y="2644395"/>
              <a:ext cx="677799" cy="305689"/>
            </a:xfrm>
            <a:custGeom>
              <a:avLst/>
              <a:gdLst/>
              <a:ahLst/>
              <a:cxnLst/>
              <a:rect l="0" t="0" r="0" b="0"/>
              <a:pathLst>
                <a:path w="677799" h="305689">
                  <a:moveTo>
                    <a:pt x="5080" y="0"/>
                  </a:moveTo>
                  <a:lnTo>
                    <a:pt x="630004" y="273523"/>
                  </a:lnTo>
                  <a:lnTo>
                    <a:pt x="623316" y="235839"/>
                  </a:lnTo>
                  <a:lnTo>
                    <a:pt x="677799" y="301371"/>
                  </a:lnTo>
                  <a:lnTo>
                    <a:pt x="592709" y="305689"/>
                  </a:lnTo>
                  <a:lnTo>
                    <a:pt x="624873" y="285058"/>
                  </a:lnTo>
                  <a:lnTo>
                    <a:pt x="0" y="11684"/>
                  </a:lnTo>
                  <a:lnTo>
                    <a:pt x="5080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Shape 2029">
              <a:extLst>
                <a:ext uri="{FF2B5EF4-FFF2-40B4-BE49-F238E27FC236}">
                  <a16:creationId xmlns:a16="http://schemas.microsoft.com/office/drawing/2014/main" xmlns="" id="{A7964DD2-383F-4F65-8986-24D8116A1ABD}"/>
                </a:ext>
              </a:extLst>
            </p:cNvPr>
            <p:cNvSpPr/>
            <p:nvPr/>
          </p:nvSpPr>
          <p:spPr>
            <a:xfrm>
              <a:off x="6886702" y="2016888"/>
              <a:ext cx="602571" cy="385361"/>
            </a:xfrm>
            <a:custGeom>
              <a:avLst/>
              <a:gdLst/>
              <a:ahLst/>
              <a:cxnLst/>
              <a:rect l="0" t="0" r="0" b="0"/>
              <a:pathLst>
                <a:path w="602571" h="385361">
                  <a:moveTo>
                    <a:pt x="6604" y="0"/>
                  </a:moveTo>
                  <a:lnTo>
                    <a:pt x="602214" y="354993"/>
                  </a:lnTo>
                  <a:lnTo>
                    <a:pt x="600202" y="316865"/>
                  </a:lnTo>
                  <a:lnTo>
                    <a:pt x="602571" y="320562"/>
                  </a:lnTo>
                  <a:lnTo>
                    <a:pt x="602571" y="362552"/>
                  </a:lnTo>
                  <a:lnTo>
                    <a:pt x="602527" y="362627"/>
                  </a:lnTo>
                  <a:lnTo>
                    <a:pt x="602571" y="362606"/>
                  </a:lnTo>
                  <a:lnTo>
                    <a:pt x="602571" y="385361"/>
                  </a:lnTo>
                  <a:lnTo>
                    <a:pt x="561213" y="382270"/>
                  </a:lnTo>
                  <a:lnTo>
                    <a:pt x="595681" y="365882"/>
                  </a:lnTo>
                  <a:lnTo>
                    <a:pt x="0" y="10922"/>
                  </a:lnTo>
                  <a:lnTo>
                    <a:pt x="6604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Shape 2030">
              <a:extLst>
                <a:ext uri="{FF2B5EF4-FFF2-40B4-BE49-F238E27FC236}">
                  <a16:creationId xmlns:a16="http://schemas.microsoft.com/office/drawing/2014/main" xmlns="" id="{FA8CF58C-CD69-44B2-9A0F-F8C58C80662F}"/>
                </a:ext>
              </a:extLst>
            </p:cNvPr>
            <p:cNvSpPr/>
            <p:nvPr/>
          </p:nvSpPr>
          <p:spPr>
            <a:xfrm>
              <a:off x="7489273" y="2337450"/>
              <a:ext cx="43605" cy="68058"/>
            </a:xfrm>
            <a:custGeom>
              <a:avLst/>
              <a:gdLst/>
              <a:ahLst/>
              <a:cxnLst/>
              <a:rect l="0" t="0" r="0" b="0"/>
              <a:pathLst>
                <a:path w="43605" h="68058">
                  <a:moveTo>
                    <a:pt x="0" y="0"/>
                  </a:moveTo>
                  <a:lnTo>
                    <a:pt x="43605" y="68058"/>
                  </a:lnTo>
                  <a:lnTo>
                    <a:pt x="0" y="64799"/>
                  </a:lnTo>
                  <a:lnTo>
                    <a:pt x="0" y="42043"/>
                  </a:lnTo>
                  <a:lnTo>
                    <a:pt x="44" y="42022"/>
                  </a:lnTo>
                  <a:lnTo>
                    <a:pt x="39" y="41924"/>
                  </a:lnTo>
                  <a:lnTo>
                    <a:pt x="0" y="419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Shape 2031">
              <a:extLst>
                <a:ext uri="{FF2B5EF4-FFF2-40B4-BE49-F238E27FC236}">
                  <a16:creationId xmlns:a16="http://schemas.microsoft.com/office/drawing/2014/main" xmlns="" id="{6BFBA507-4066-4424-A991-28CE8B0D3694}"/>
                </a:ext>
              </a:extLst>
            </p:cNvPr>
            <p:cNvSpPr/>
            <p:nvPr/>
          </p:nvSpPr>
          <p:spPr>
            <a:xfrm>
              <a:off x="6885051" y="3319273"/>
              <a:ext cx="701421" cy="873887"/>
            </a:xfrm>
            <a:custGeom>
              <a:avLst/>
              <a:gdLst/>
              <a:ahLst/>
              <a:cxnLst/>
              <a:rect l="0" t="0" r="0" b="0"/>
              <a:pathLst>
                <a:path w="701421" h="873887">
                  <a:moveTo>
                    <a:pt x="701421" y="0"/>
                  </a:moveTo>
                  <a:lnTo>
                    <a:pt x="683641" y="83312"/>
                  </a:lnTo>
                  <a:lnTo>
                    <a:pt x="671984" y="46859"/>
                  </a:lnTo>
                  <a:lnTo>
                    <a:pt x="9906" y="873887"/>
                  </a:lnTo>
                  <a:lnTo>
                    <a:pt x="0" y="866013"/>
                  </a:lnTo>
                  <a:lnTo>
                    <a:pt x="662090" y="38970"/>
                  </a:lnTo>
                  <a:lnTo>
                    <a:pt x="624078" y="35687"/>
                  </a:lnTo>
                  <a:lnTo>
                    <a:pt x="701421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Shape 2032">
              <a:extLst>
                <a:ext uri="{FF2B5EF4-FFF2-40B4-BE49-F238E27FC236}">
                  <a16:creationId xmlns:a16="http://schemas.microsoft.com/office/drawing/2014/main" xmlns="" id="{1AAD6B61-6044-40D6-9338-C75F504C5A5A}"/>
                </a:ext>
              </a:extLst>
            </p:cNvPr>
            <p:cNvSpPr/>
            <p:nvPr/>
          </p:nvSpPr>
          <p:spPr>
            <a:xfrm>
              <a:off x="6886068" y="4660878"/>
              <a:ext cx="660495" cy="541678"/>
            </a:xfrm>
            <a:custGeom>
              <a:avLst/>
              <a:gdLst/>
              <a:ahLst/>
              <a:cxnLst/>
              <a:rect l="0" t="0" r="0" b="0"/>
              <a:pathLst>
                <a:path w="660495" h="541678">
                  <a:moveTo>
                    <a:pt x="660495" y="0"/>
                  </a:moveTo>
                  <a:lnTo>
                    <a:pt x="660495" y="23127"/>
                  </a:lnTo>
                  <a:lnTo>
                    <a:pt x="660460" y="23115"/>
                  </a:lnTo>
                  <a:lnTo>
                    <a:pt x="660495" y="23161"/>
                  </a:lnTo>
                  <a:lnTo>
                    <a:pt x="660495" y="31321"/>
                  </a:lnTo>
                  <a:lnTo>
                    <a:pt x="7874" y="541678"/>
                  </a:lnTo>
                  <a:lnTo>
                    <a:pt x="0" y="531645"/>
                  </a:lnTo>
                  <a:lnTo>
                    <a:pt x="653306" y="20752"/>
                  </a:lnTo>
                  <a:lnTo>
                    <a:pt x="617093" y="8786"/>
                  </a:lnTo>
                  <a:lnTo>
                    <a:pt x="660495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Shape 2033">
              <a:extLst>
                <a:ext uri="{FF2B5EF4-FFF2-40B4-BE49-F238E27FC236}">
                  <a16:creationId xmlns:a16="http://schemas.microsoft.com/office/drawing/2014/main" xmlns="" id="{B841C72C-2A2E-4087-8A9B-B082C0181AFE}"/>
                </a:ext>
              </a:extLst>
            </p:cNvPr>
            <p:cNvSpPr/>
            <p:nvPr/>
          </p:nvSpPr>
          <p:spPr>
            <a:xfrm>
              <a:off x="7546563" y="4652773"/>
              <a:ext cx="40036" cy="76962"/>
            </a:xfrm>
            <a:custGeom>
              <a:avLst/>
              <a:gdLst/>
              <a:ahLst/>
              <a:cxnLst/>
              <a:rect l="0" t="0" r="0" b="0"/>
              <a:pathLst>
                <a:path w="40036" h="76962">
                  <a:moveTo>
                    <a:pt x="40036" y="0"/>
                  </a:moveTo>
                  <a:lnTo>
                    <a:pt x="3460" y="76962"/>
                  </a:lnTo>
                  <a:lnTo>
                    <a:pt x="609" y="38950"/>
                  </a:lnTo>
                  <a:lnTo>
                    <a:pt x="0" y="39426"/>
                  </a:lnTo>
                  <a:lnTo>
                    <a:pt x="0" y="31266"/>
                  </a:lnTo>
                  <a:lnTo>
                    <a:pt x="36" y="31312"/>
                  </a:lnTo>
                  <a:lnTo>
                    <a:pt x="31" y="31242"/>
                  </a:lnTo>
                  <a:lnTo>
                    <a:pt x="0" y="31232"/>
                  </a:lnTo>
                  <a:lnTo>
                    <a:pt x="0" y="8105"/>
                  </a:lnTo>
                  <a:lnTo>
                    <a:pt x="40036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Shape 2034">
              <a:extLst>
                <a:ext uri="{FF2B5EF4-FFF2-40B4-BE49-F238E27FC236}">
                  <a16:creationId xmlns:a16="http://schemas.microsoft.com/office/drawing/2014/main" xmlns="" id="{81AB1860-904D-4717-A57A-7D0BB67CD257}"/>
                </a:ext>
              </a:extLst>
            </p:cNvPr>
            <p:cNvSpPr/>
            <p:nvPr/>
          </p:nvSpPr>
          <p:spPr>
            <a:xfrm>
              <a:off x="6885432" y="5406199"/>
              <a:ext cx="644622" cy="704700"/>
            </a:xfrm>
            <a:custGeom>
              <a:avLst/>
              <a:gdLst/>
              <a:ahLst/>
              <a:cxnLst/>
              <a:rect l="0" t="0" r="0" b="0"/>
              <a:pathLst>
                <a:path w="644622" h="704700">
                  <a:moveTo>
                    <a:pt x="644622" y="0"/>
                  </a:moveTo>
                  <a:lnTo>
                    <a:pt x="644622" y="24064"/>
                  </a:lnTo>
                  <a:lnTo>
                    <a:pt x="644572" y="24055"/>
                  </a:lnTo>
                  <a:lnTo>
                    <a:pt x="644622" y="24102"/>
                  </a:lnTo>
                  <a:lnTo>
                    <a:pt x="644622" y="33376"/>
                  </a:lnTo>
                  <a:lnTo>
                    <a:pt x="9144" y="704700"/>
                  </a:lnTo>
                  <a:lnTo>
                    <a:pt x="0" y="695975"/>
                  </a:lnTo>
                  <a:lnTo>
                    <a:pt x="637187" y="22807"/>
                  </a:lnTo>
                  <a:lnTo>
                    <a:pt x="599567" y="16449"/>
                  </a:lnTo>
                  <a:lnTo>
                    <a:pt x="644622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Shape 2035">
              <a:extLst>
                <a:ext uri="{FF2B5EF4-FFF2-40B4-BE49-F238E27FC236}">
                  <a16:creationId xmlns:a16="http://schemas.microsoft.com/office/drawing/2014/main" xmlns="" id="{69D1489F-11DD-4746-88FA-78E02365FC60}"/>
                </a:ext>
              </a:extLst>
            </p:cNvPr>
            <p:cNvSpPr/>
            <p:nvPr/>
          </p:nvSpPr>
          <p:spPr>
            <a:xfrm>
              <a:off x="7530054" y="5393437"/>
              <a:ext cx="34955" cy="81534"/>
            </a:xfrm>
            <a:custGeom>
              <a:avLst/>
              <a:gdLst/>
              <a:ahLst/>
              <a:cxnLst/>
              <a:rect l="0" t="0" r="0" b="0"/>
              <a:pathLst>
                <a:path w="34955" h="81534">
                  <a:moveTo>
                    <a:pt x="34955" y="0"/>
                  </a:moveTo>
                  <a:lnTo>
                    <a:pt x="10190" y="81534"/>
                  </a:lnTo>
                  <a:lnTo>
                    <a:pt x="1730" y="44310"/>
                  </a:lnTo>
                  <a:lnTo>
                    <a:pt x="0" y="46137"/>
                  </a:lnTo>
                  <a:lnTo>
                    <a:pt x="0" y="36864"/>
                  </a:lnTo>
                  <a:lnTo>
                    <a:pt x="49" y="36911"/>
                  </a:lnTo>
                  <a:lnTo>
                    <a:pt x="30" y="36830"/>
                  </a:lnTo>
                  <a:lnTo>
                    <a:pt x="0" y="36825"/>
                  </a:lnTo>
                  <a:lnTo>
                    <a:pt x="0" y="12762"/>
                  </a:lnTo>
                  <a:lnTo>
                    <a:pt x="34955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Shape 2036">
              <a:extLst>
                <a:ext uri="{FF2B5EF4-FFF2-40B4-BE49-F238E27FC236}">
                  <a16:creationId xmlns:a16="http://schemas.microsoft.com/office/drawing/2014/main" xmlns="" id="{07B5ABA2-8762-4C48-820F-E0D77B0CAFC4}"/>
                </a:ext>
              </a:extLst>
            </p:cNvPr>
            <p:cNvSpPr/>
            <p:nvPr/>
          </p:nvSpPr>
          <p:spPr>
            <a:xfrm>
              <a:off x="2814828" y="1837945"/>
              <a:ext cx="4075176" cy="370332"/>
            </a:xfrm>
            <a:custGeom>
              <a:avLst/>
              <a:gdLst/>
              <a:ahLst/>
              <a:cxnLst/>
              <a:rect l="0" t="0" r="0" b="0"/>
              <a:pathLst>
                <a:path w="4075176" h="370332">
                  <a:moveTo>
                    <a:pt x="0" y="370332"/>
                  </a:moveTo>
                  <a:lnTo>
                    <a:pt x="4075176" y="370332"/>
                  </a:lnTo>
                  <a:lnTo>
                    <a:pt x="407517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Rectangle 2037">
              <a:extLst>
                <a:ext uri="{FF2B5EF4-FFF2-40B4-BE49-F238E27FC236}">
                  <a16:creationId xmlns:a16="http://schemas.microsoft.com/office/drawing/2014/main" xmlns="" id="{4A9D728D-ECA5-4CA3-ABFD-8BA487720397}"/>
                </a:ext>
              </a:extLst>
            </p:cNvPr>
            <p:cNvSpPr/>
            <p:nvPr/>
          </p:nvSpPr>
          <p:spPr>
            <a:xfrm>
              <a:off x="2907157" y="1929512"/>
              <a:ext cx="5058280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Фамилия, инициалы имени и отчества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6" name="Shape 2038">
              <a:extLst>
                <a:ext uri="{FF2B5EF4-FFF2-40B4-BE49-F238E27FC236}">
                  <a16:creationId xmlns:a16="http://schemas.microsoft.com/office/drawing/2014/main" xmlns="" id="{1632D250-198F-4668-B81A-AFB9298389FF}"/>
                </a:ext>
              </a:extLst>
            </p:cNvPr>
            <p:cNvSpPr/>
            <p:nvPr/>
          </p:nvSpPr>
          <p:spPr>
            <a:xfrm>
              <a:off x="6887591" y="1551687"/>
              <a:ext cx="1722627" cy="718058"/>
            </a:xfrm>
            <a:custGeom>
              <a:avLst/>
              <a:gdLst/>
              <a:ahLst/>
              <a:cxnLst/>
              <a:rect l="0" t="0" r="0" b="0"/>
              <a:pathLst>
                <a:path w="1722627" h="718058">
                  <a:moveTo>
                    <a:pt x="4826" y="0"/>
                  </a:moveTo>
                  <a:lnTo>
                    <a:pt x="1674141" y="684957"/>
                  </a:lnTo>
                  <a:lnTo>
                    <a:pt x="1666621" y="647573"/>
                  </a:lnTo>
                  <a:lnTo>
                    <a:pt x="1722627" y="711708"/>
                  </a:lnTo>
                  <a:lnTo>
                    <a:pt x="1637665" y="718058"/>
                  </a:lnTo>
                  <a:lnTo>
                    <a:pt x="1669230" y="696734"/>
                  </a:lnTo>
                  <a:lnTo>
                    <a:pt x="0" y="11684"/>
                  </a:lnTo>
                  <a:lnTo>
                    <a:pt x="4826" y="0"/>
                  </a:lnTo>
                  <a:close/>
                </a:path>
              </a:pathLst>
            </a:custGeom>
            <a:solidFill>
              <a:srgbClr val="FF000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Shape 34211">
              <a:extLst>
                <a:ext uri="{FF2B5EF4-FFF2-40B4-BE49-F238E27FC236}">
                  <a16:creationId xmlns:a16="http://schemas.microsoft.com/office/drawing/2014/main" xmlns="" id="{3C58E280-CB98-48B5-A565-7CAE5266AC53}"/>
                </a:ext>
              </a:extLst>
            </p:cNvPr>
            <p:cNvSpPr/>
            <p:nvPr/>
          </p:nvSpPr>
          <p:spPr>
            <a:xfrm>
              <a:off x="10337292" y="1432561"/>
              <a:ext cx="1479804" cy="193548"/>
            </a:xfrm>
            <a:custGeom>
              <a:avLst/>
              <a:gdLst/>
              <a:ahLst/>
              <a:cxnLst/>
              <a:rect l="0" t="0" r="0" b="0"/>
              <a:pathLst>
                <a:path w="1479804" h="193548">
                  <a:moveTo>
                    <a:pt x="0" y="0"/>
                  </a:moveTo>
                  <a:lnTo>
                    <a:pt x="1479804" y="0"/>
                  </a:lnTo>
                  <a:lnTo>
                    <a:pt x="1479804" y="193548"/>
                  </a:lnTo>
                  <a:lnTo>
                    <a:pt x="0" y="19354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Rectangle 26678">
              <a:extLst>
                <a:ext uri="{FF2B5EF4-FFF2-40B4-BE49-F238E27FC236}">
                  <a16:creationId xmlns:a16="http://schemas.microsoft.com/office/drawing/2014/main" xmlns="" id="{448DCCA2-60C4-4B5D-A92F-36F7179763C3}"/>
                </a:ext>
              </a:extLst>
            </p:cNvPr>
            <p:cNvSpPr/>
            <p:nvPr/>
          </p:nvSpPr>
          <p:spPr>
            <a:xfrm>
              <a:off x="10533159" y="1475741"/>
              <a:ext cx="484547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 ноября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9" name="Rectangle 26677">
              <a:extLst>
                <a:ext uri="{FF2B5EF4-FFF2-40B4-BE49-F238E27FC236}">
                  <a16:creationId xmlns:a16="http://schemas.microsoft.com/office/drawing/2014/main" xmlns="" id="{71A05C57-26AB-428B-86D9-2D62B6427E2A}"/>
                </a:ext>
              </a:extLst>
            </p:cNvPr>
            <p:cNvSpPr/>
            <p:nvPr/>
          </p:nvSpPr>
          <p:spPr>
            <a:xfrm>
              <a:off x="10429621" y="1475741"/>
              <a:ext cx="137705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24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0" name="Rectangle 26680">
              <a:extLst>
                <a:ext uri="{FF2B5EF4-FFF2-40B4-BE49-F238E27FC236}">
                  <a16:creationId xmlns:a16="http://schemas.microsoft.com/office/drawing/2014/main" xmlns="" id="{429D6797-BCAF-4218-914F-5DB35E072E1F}"/>
                </a:ext>
              </a:extLst>
            </p:cNvPr>
            <p:cNvSpPr/>
            <p:nvPr/>
          </p:nvSpPr>
          <p:spPr>
            <a:xfrm>
              <a:off x="11101516" y="1475741"/>
              <a:ext cx="197323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 №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1" name="Rectangle 26679">
              <a:extLst>
                <a:ext uri="{FF2B5EF4-FFF2-40B4-BE49-F238E27FC236}">
                  <a16:creationId xmlns:a16="http://schemas.microsoft.com/office/drawing/2014/main" xmlns="" id="{47DC47C7-5E16-4725-B32F-2C8B314EFF52}"/>
                </a:ext>
              </a:extLst>
            </p:cNvPr>
            <p:cNvSpPr/>
            <p:nvPr/>
          </p:nvSpPr>
          <p:spPr>
            <a:xfrm>
              <a:off x="10894441" y="1475741"/>
              <a:ext cx="275410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2021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2" name="Rectangle 26676">
              <a:extLst>
                <a:ext uri="{FF2B5EF4-FFF2-40B4-BE49-F238E27FC236}">
                  <a16:creationId xmlns:a16="http://schemas.microsoft.com/office/drawing/2014/main" xmlns="" id="{0E1DFB70-6111-4D62-8754-423E90A1C99F}"/>
                </a:ext>
              </a:extLst>
            </p:cNvPr>
            <p:cNvSpPr/>
            <p:nvPr/>
          </p:nvSpPr>
          <p:spPr>
            <a:xfrm>
              <a:off x="11455273" y="1475741"/>
              <a:ext cx="74013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3" name="Rectangle 26675">
              <a:extLst>
                <a:ext uri="{FF2B5EF4-FFF2-40B4-BE49-F238E27FC236}">
                  <a16:creationId xmlns:a16="http://schemas.microsoft.com/office/drawing/2014/main" xmlns="" id="{3DEBDD37-11AF-4070-908C-0BE546070182}"/>
                </a:ext>
              </a:extLst>
            </p:cNvPr>
            <p:cNvSpPr/>
            <p:nvPr/>
          </p:nvSpPr>
          <p:spPr>
            <a:xfrm>
              <a:off x="11248009" y="1475741"/>
              <a:ext cx="275598" cy="13832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1094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4" name="Shape 34212">
              <a:extLst>
                <a:ext uri="{FF2B5EF4-FFF2-40B4-BE49-F238E27FC236}">
                  <a16:creationId xmlns:a16="http://schemas.microsoft.com/office/drawing/2014/main" xmlns="" id="{738F59E9-B350-43CC-A3A5-8989C449704D}"/>
                </a:ext>
              </a:extLst>
            </p:cNvPr>
            <p:cNvSpPr/>
            <p:nvPr/>
          </p:nvSpPr>
          <p:spPr>
            <a:xfrm>
              <a:off x="11076432" y="5983225"/>
              <a:ext cx="505968" cy="190500"/>
            </a:xfrm>
            <a:custGeom>
              <a:avLst/>
              <a:gdLst/>
              <a:ahLst/>
              <a:cxnLst/>
              <a:rect l="0" t="0" r="0" b="0"/>
              <a:pathLst>
                <a:path w="505968" h="190500">
                  <a:moveTo>
                    <a:pt x="0" y="0"/>
                  </a:moveTo>
                  <a:lnTo>
                    <a:pt x="505968" y="0"/>
                  </a:lnTo>
                  <a:lnTo>
                    <a:pt x="505968" y="190500"/>
                  </a:lnTo>
                  <a:lnTo>
                    <a:pt x="0" y="1905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Shape 2044">
              <a:extLst>
                <a:ext uri="{FF2B5EF4-FFF2-40B4-BE49-F238E27FC236}">
                  <a16:creationId xmlns:a16="http://schemas.microsoft.com/office/drawing/2014/main" xmlns="" id="{3F4DF8C7-0764-4E74-BC1D-BA53FF577532}"/>
                </a:ext>
              </a:extLst>
            </p:cNvPr>
            <p:cNvSpPr/>
            <p:nvPr/>
          </p:nvSpPr>
          <p:spPr>
            <a:xfrm>
              <a:off x="11076432" y="5983225"/>
              <a:ext cx="505968" cy="190500"/>
            </a:xfrm>
            <a:custGeom>
              <a:avLst/>
              <a:gdLst/>
              <a:ahLst/>
              <a:cxnLst/>
              <a:rect l="0" t="0" r="0" b="0"/>
              <a:pathLst>
                <a:path w="505968" h="190500">
                  <a:moveTo>
                    <a:pt x="0" y="190500"/>
                  </a:moveTo>
                  <a:lnTo>
                    <a:pt x="505968" y="190500"/>
                  </a:lnTo>
                  <a:lnTo>
                    <a:pt x="50596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Rectangle 2045">
              <a:extLst>
                <a:ext uri="{FF2B5EF4-FFF2-40B4-BE49-F238E27FC236}">
                  <a16:creationId xmlns:a16="http://schemas.microsoft.com/office/drawing/2014/main" xmlns="" id="{D7A122B2-9D8B-401E-AEC9-937E1B0DD2A3}"/>
                </a:ext>
              </a:extLst>
            </p:cNvPr>
            <p:cNvSpPr/>
            <p:nvPr/>
          </p:nvSpPr>
          <p:spPr>
            <a:xfrm>
              <a:off x="11169396" y="6029893"/>
              <a:ext cx="86235" cy="12764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д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7" name="Rectangle 2046">
              <a:extLst>
                <a:ext uri="{FF2B5EF4-FFF2-40B4-BE49-F238E27FC236}">
                  <a16:creationId xmlns:a16="http://schemas.microsoft.com/office/drawing/2014/main" xmlns="" id="{B16FB3C5-1562-4ECA-9E5A-52CF01C2CCB3}"/>
                </a:ext>
              </a:extLst>
            </p:cNvPr>
            <p:cNvSpPr/>
            <p:nvPr/>
          </p:nvSpPr>
          <p:spPr>
            <a:xfrm>
              <a:off x="11227308" y="6029893"/>
              <a:ext cx="253953" cy="12764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ней)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787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7046">
            <a:extLst>
              <a:ext uri="{FF2B5EF4-FFF2-40B4-BE49-F238E27FC236}">
                <a16:creationId xmlns:a16="http://schemas.microsoft.com/office/drawing/2014/main" xmlns="" id="{96AE86B3-87C5-4A80-89DC-D84FD5410175}"/>
              </a:ext>
            </a:extLst>
          </p:cNvPr>
          <p:cNvGrpSpPr/>
          <p:nvPr/>
        </p:nvGrpSpPr>
        <p:grpSpPr>
          <a:xfrm>
            <a:off x="327991" y="357296"/>
            <a:ext cx="14482445" cy="6222408"/>
            <a:chOff x="544982" y="308763"/>
            <a:chExt cx="14482469" cy="5904976"/>
          </a:xfrm>
        </p:grpSpPr>
        <p:sp>
          <p:nvSpPr>
            <p:cNvPr id="6" name="Rectangle 2065">
              <a:extLst>
                <a:ext uri="{FF2B5EF4-FFF2-40B4-BE49-F238E27FC236}">
                  <a16:creationId xmlns:a16="http://schemas.microsoft.com/office/drawing/2014/main" xmlns="" id="{0569E93A-C32B-4E42-977F-2B278B6729F6}"/>
                </a:ext>
              </a:extLst>
            </p:cNvPr>
            <p:cNvSpPr/>
            <p:nvPr/>
          </p:nvSpPr>
          <p:spPr>
            <a:xfrm>
              <a:off x="959510" y="308763"/>
              <a:ext cx="8500843" cy="5516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Оформление рецепта формы №107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2066">
              <a:extLst>
                <a:ext uri="{FF2B5EF4-FFF2-40B4-BE49-F238E27FC236}">
                  <a16:creationId xmlns:a16="http://schemas.microsoft.com/office/drawing/2014/main" xmlns="" id="{04ADCA34-2818-4B4E-AE6B-B5F6FFED5943}"/>
                </a:ext>
              </a:extLst>
            </p:cNvPr>
            <p:cNvSpPr/>
            <p:nvPr/>
          </p:nvSpPr>
          <p:spPr>
            <a:xfrm>
              <a:off x="7350507" y="308763"/>
              <a:ext cx="165727" cy="5516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26754">
              <a:extLst>
                <a:ext uri="{FF2B5EF4-FFF2-40B4-BE49-F238E27FC236}">
                  <a16:creationId xmlns:a16="http://schemas.microsoft.com/office/drawing/2014/main" xmlns="" id="{5389E535-3A31-4C4A-A13C-9CF34BE2F55D}"/>
                </a:ext>
              </a:extLst>
            </p:cNvPr>
            <p:cNvSpPr/>
            <p:nvPr/>
          </p:nvSpPr>
          <p:spPr>
            <a:xfrm>
              <a:off x="7475474" y="308763"/>
              <a:ext cx="274588" cy="5516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26756">
              <a:extLst>
                <a:ext uri="{FF2B5EF4-FFF2-40B4-BE49-F238E27FC236}">
                  <a16:creationId xmlns:a16="http://schemas.microsoft.com/office/drawing/2014/main" xmlns="" id="{667DC3D5-EF37-46FB-90A0-4FF207CCB538}"/>
                </a:ext>
              </a:extLst>
            </p:cNvPr>
            <p:cNvSpPr/>
            <p:nvPr/>
          </p:nvSpPr>
          <p:spPr>
            <a:xfrm>
              <a:off x="7681931" y="308763"/>
              <a:ext cx="489600" cy="5516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200" b="1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2068">
              <a:extLst>
                <a:ext uri="{FF2B5EF4-FFF2-40B4-BE49-F238E27FC236}">
                  <a16:creationId xmlns:a16="http://schemas.microsoft.com/office/drawing/2014/main" xmlns="" id="{FF18039A-AA57-4E57-9E3D-802B1F287B66}"/>
                </a:ext>
              </a:extLst>
            </p:cNvPr>
            <p:cNvSpPr/>
            <p:nvPr/>
          </p:nvSpPr>
          <p:spPr>
            <a:xfrm>
              <a:off x="544982" y="1103282"/>
              <a:ext cx="129824" cy="34864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•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2069">
              <a:extLst>
                <a:ext uri="{FF2B5EF4-FFF2-40B4-BE49-F238E27FC236}">
                  <a16:creationId xmlns:a16="http://schemas.microsoft.com/office/drawing/2014/main" xmlns="" id="{E1996512-DA42-4BB0-9F31-EB4BA5A29A4B}"/>
                </a:ext>
              </a:extLst>
            </p:cNvPr>
            <p:cNvSpPr/>
            <p:nvPr/>
          </p:nvSpPr>
          <p:spPr>
            <a:xfrm>
              <a:off x="887882" y="1097154"/>
              <a:ext cx="4440360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Заполняются медицинским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2070">
              <a:extLst>
                <a:ext uri="{FF2B5EF4-FFF2-40B4-BE49-F238E27FC236}">
                  <a16:creationId xmlns:a16="http://schemas.microsoft.com/office/drawing/2014/main" xmlns="" id="{86FE7541-83B2-48E3-AC8A-9B002A17BC2B}"/>
                </a:ext>
              </a:extLst>
            </p:cNvPr>
            <p:cNvSpPr/>
            <p:nvPr/>
          </p:nvSpPr>
          <p:spPr>
            <a:xfrm>
              <a:off x="4230624" y="1097154"/>
              <a:ext cx="2012275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работником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2071">
              <a:extLst>
                <a:ext uri="{FF2B5EF4-FFF2-40B4-BE49-F238E27FC236}">
                  <a16:creationId xmlns:a16="http://schemas.microsoft.com/office/drawing/2014/main" xmlns="" id="{A5DDB599-9AD5-448C-9225-B792DC6740B8}"/>
                </a:ext>
              </a:extLst>
            </p:cNvPr>
            <p:cNvSpPr/>
            <p:nvPr/>
          </p:nvSpPr>
          <p:spPr>
            <a:xfrm>
              <a:off x="5743956" y="1097154"/>
              <a:ext cx="5602473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чернилами или шариковой ручкой.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2072">
              <a:extLst>
                <a:ext uri="{FF2B5EF4-FFF2-40B4-BE49-F238E27FC236}">
                  <a16:creationId xmlns:a16="http://schemas.microsoft.com/office/drawing/2014/main" xmlns="" id="{13AB57CB-BCBA-4099-B658-EB247608C51F}"/>
                </a:ext>
              </a:extLst>
            </p:cNvPr>
            <p:cNvSpPr/>
            <p:nvPr/>
          </p:nvSpPr>
          <p:spPr>
            <a:xfrm>
              <a:off x="544982" y="1513016"/>
              <a:ext cx="129966" cy="34903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•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Rectangle 2073">
              <a:extLst>
                <a:ext uri="{FF2B5EF4-FFF2-40B4-BE49-F238E27FC236}">
                  <a16:creationId xmlns:a16="http://schemas.microsoft.com/office/drawing/2014/main" xmlns="" id="{790EA26B-7FEA-45F8-AE4A-B343B45B20AA}"/>
                </a:ext>
              </a:extLst>
            </p:cNvPr>
            <p:cNvSpPr/>
            <p:nvPr/>
          </p:nvSpPr>
          <p:spPr>
            <a:xfrm>
              <a:off x="887882" y="1506881"/>
              <a:ext cx="14139569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Допускается оформление всех реквизитов (за исключением подписи) с использованием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Rectangle 2074">
              <a:extLst>
                <a:ext uri="{FF2B5EF4-FFF2-40B4-BE49-F238E27FC236}">
                  <a16:creationId xmlns:a16="http://schemas.microsoft.com/office/drawing/2014/main" xmlns="" id="{43B962C8-E5CC-4DB6-9D2E-FD8272C44359}"/>
                </a:ext>
              </a:extLst>
            </p:cNvPr>
            <p:cNvSpPr/>
            <p:nvPr/>
          </p:nvSpPr>
          <p:spPr>
            <a:xfrm>
              <a:off x="887882" y="1844295"/>
              <a:ext cx="3675509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печатающих устройств.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075">
              <a:extLst>
                <a:ext uri="{FF2B5EF4-FFF2-40B4-BE49-F238E27FC236}">
                  <a16:creationId xmlns:a16="http://schemas.microsoft.com/office/drawing/2014/main" xmlns="" id="{902EA2E5-8E66-4B1C-B714-8728BF664744}"/>
                </a:ext>
              </a:extLst>
            </p:cNvPr>
            <p:cNvSpPr/>
            <p:nvPr/>
          </p:nvSpPr>
          <p:spPr>
            <a:xfrm>
              <a:off x="544982" y="2261903"/>
              <a:ext cx="129824" cy="34864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•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076">
              <a:extLst>
                <a:ext uri="{FF2B5EF4-FFF2-40B4-BE49-F238E27FC236}">
                  <a16:creationId xmlns:a16="http://schemas.microsoft.com/office/drawing/2014/main" xmlns="" id="{40E89D40-D519-4D68-A25C-8A27F45F7A59}"/>
                </a:ext>
              </a:extLst>
            </p:cNvPr>
            <p:cNvSpPr/>
            <p:nvPr/>
          </p:nvSpPr>
          <p:spPr>
            <a:xfrm>
              <a:off x="887882" y="2255775"/>
              <a:ext cx="11314368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 одном рецептурном бланке разрешается осуществлять назначение: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2077">
              <a:extLst>
                <a:ext uri="{FF2B5EF4-FFF2-40B4-BE49-F238E27FC236}">
                  <a16:creationId xmlns:a16="http://schemas.microsoft.com/office/drawing/2014/main" xmlns="" id="{F9ED94E7-7F2C-4C06-AFC3-2BCBBB513781}"/>
                </a:ext>
              </a:extLst>
            </p:cNvPr>
            <p:cNvSpPr/>
            <p:nvPr/>
          </p:nvSpPr>
          <p:spPr>
            <a:xfrm>
              <a:off x="922934" y="2659875"/>
              <a:ext cx="291548" cy="3642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" panose="05000000000000000000" pitchFamily="2" charset="2"/>
                  <a:ea typeface="Wingdings" panose="05000000000000000000" pitchFamily="2" charset="2"/>
                  <a:cs typeface="Wingdings" panose="05000000000000000000" pitchFamily="2" charset="2"/>
                </a:rPr>
                <a:t>ü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2078">
              <a:extLst>
                <a:ext uri="{FF2B5EF4-FFF2-40B4-BE49-F238E27FC236}">
                  <a16:creationId xmlns:a16="http://schemas.microsoft.com/office/drawing/2014/main" xmlns="" id="{6A7B332A-2A28-42A1-A2E7-B3E82C042C4D}"/>
                </a:ext>
              </a:extLst>
            </p:cNvPr>
            <p:cNvSpPr/>
            <p:nvPr/>
          </p:nvSpPr>
          <p:spPr>
            <a:xfrm>
              <a:off x="1265834" y="2665731"/>
              <a:ext cx="7679289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одного наименования ЛП, относящегося по АТХ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079">
              <a:extLst>
                <a:ext uri="{FF2B5EF4-FFF2-40B4-BE49-F238E27FC236}">
                  <a16:creationId xmlns:a16="http://schemas.microsoft.com/office/drawing/2014/main" xmlns="" id="{8C7E9B4E-FED8-4399-949D-42A48B4DD87F}"/>
                </a:ext>
              </a:extLst>
            </p:cNvPr>
            <p:cNvSpPr/>
            <p:nvPr/>
          </p:nvSpPr>
          <p:spPr>
            <a:xfrm>
              <a:off x="7045707" y="2665731"/>
              <a:ext cx="172110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080">
              <a:extLst>
                <a:ext uri="{FF2B5EF4-FFF2-40B4-BE49-F238E27FC236}">
                  <a16:creationId xmlns:a16="http://schemas.microsoft.com/office/drawing/2014/main" xmlns="" id="{00E53BF7-5D42-4DA5-8C63-E0E2E4EF5EF3}"/>
                </a:ext>
              </a:extLst>
            </p:cNvPr>
            <p:cNvSpPr/>
            <p:nvPr/>
          </p:nvSpPr>
          <p:spPr>
            <a:xfrm>
              <a:off x="7175246" y="2665731"/>
              <a:ext cx="99408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: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081">
              <a:extLst>
                <a:ext uri="{FF2B5EF4-FFF2-40B4-BE49-F238E27FC236}">
                  <a16:creationId xmlns:a16="http://schemas.microsoft.com/office/drawing/2014/main" xmlns="" id="{19D5A5FF-CEFA-4154-BC54-9EDE6D72F360}"/>
                </a:ext>
              </a:extLst>
            </p:cNvPr>
            <p:cNvSpPr/>
            <p:nvPr/>
          </p:nvSpPr>
          <p:spPr>
            <a:xfrm>
              <a:off x="1985518" y="3076982"/>
              <a:ext cx="3195310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антипсихотическим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082">
              <a:extLst>
                <a:ext uri="{FF2B5EF4-FFF2-40B4-BE49-F238E27FC236}">
                  <a16:creationId xmlns:a16="http://schemas.microsoft.com/office/drawing/2014/main" xmlns="" id="{9B302A42-D1ED-4074-90FD-32BCB7AAFD4F}"/>
                </a:ext>
              </a:extLst>
            </p:cNvPr>
            <p:cNvSpPr/>
            <p:nvPr/>
          </p:nvSpPr>
          <p:spPr>
            <a:xfrm>
              <a:off x="4390644" y="3076982"/>
              <a:ext cx="3625683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средствам (код N05A),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083">
              <a:extLst>
                <a:ext uri="{FF2B5EF4-FFF2-40B4-BE49-F238E27FC236}">
                  <a16:creationId xmlns:a16="http://schemas.microsoft.com/office/drawing/2014/main" xmlns="" id="{6A2AF46E-5837-4305-854F-114C11A67636}"/>
                </a:ext>
              </a:extLst>
            </p:cNvPr>
            <p:cNvSpPr/>
            <p:nvPr/>
          </p:nvSpPr>
          <p:spPr>
            <a:xfrm>
              <a:off x="1985518" y="3488945"/>
              <a:ext cx="2436986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анксиолитикам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6758">
              <a:extLst>
                <a:ext uri="{FF2B5EF4-FFF2-40B4-BE49-F238E27FC236}">
                  <a16:creationId xmlns:a16="http://schemas.microsoft.com/office/drawing/2014/main" xmlns="" id="{203B928D-B951-4ED5-898C-92468074B864}"/>
                </a:ext>
              </a:extLst>
            </p:cNvPr>
            <p:cNvSpPr/>
            <p:nvPr/>
          </p:nvSpPr>
          <p:spPr>
            <a:xfrm>
              <a:off x="3967656" y="3488945"/>
              <a:ext cx="1767093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код N05B),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6757">
              <a:extLst>
                <a:ext uri="{FF2B5EF4-FFF2-40B4-BE49-F238E27FC236}">
                  <a16:creationId xmlns:a16="http://schemas.microsoft.com/office/drawing/2014/main" xmlns="" id="{879BA425-F6A3-456F-B526-BCD01B0B3F94}"/>
                </a:ext>
              </a:extLst>
            </p:cNvPr>
            <p:cNvSpPr/>
            <p:nvPr/>
          </p:nvSpPr>
          <p:spPr>
            <a:xfrm>
              <a:off x="3883152" y="3488945"/>
              <a:ext cx="112391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(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085">
              <a:extLst>
                <a:ext uri="{FF2B5EF4-FFF2-40B4-BE49-F238E27FC236}">
                  <a16:creationId xmlns:a16="http://schemas.microsoft.com/office/drawing/2014/main" xmlns="" id="{0FCC73AC-12F9-491F-A0E5-869A6222A428}"/>
                </a:ext>
              </a:extLst>
            </p:cNvPr>
            <p:cNvSpPr/>
            <p:nvPr/>
          </p:nvSpPr>
          <p:spPr>
            <a:xfrm>
              <a:off x="1985518" y="3900425"/>
              <a:ext cx="2044175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снотворным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086">
              <a:extLst>
                <a:ext uri="{FF2B5EF4-FFF2-40B4-BE49-F238E27FC236}">
                  <a16:creationId xmlns:a16="http://schemas.microsoft.com/office/drawing/2014/main" xmlns="" id="{6B25EE37-ED26-4701-82C7-51E70FA291C7}"/>
                </a:ext>
              </a:extLst>
            </p:cNvPr>
            <p:cNvSpPr/>
            <p:nvPr/>
          </p:nvSpPr>
          <p:spPr>
            <a:xfrm>
              <a:off x="3521710" y="3900425"/>
              <a:ext cx="5921098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 седативным средствам (код N05C),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2087">
              <a:extLst>
                <a:ext uri="{FF2B5EF4-FFF2-40B4-BE49-F238E27FC236}">
                  <a16:creationId xmlns:a16="http://schemas.microsoft.com/office/drawing/2014/main" xmlns="" id="{DC7044E5-5421-49F1-B29E-A8AB79F0E04E}"/>
                </a:ext>
              </a:extLst>
            </p:cNvPr>
            <p:cNvSpPr/>
            <p:nvPr/>
          </p:nvSpPr>
          <p:spPr>
            <a:xfrm>
              <a:off x="1985518" y="4311905"/>
              <a:ext cx="3029727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антидепрессантам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26761">
              <a:extLst>
                <a:ext uri="{FF2B5EF4-FFF2-40B4-BE49-F238E27FC236}">
                  <a16:creationId xmlns:a16="http://schemas.microsoft.com/office/drawing/2014/main" xmlns="" id="{C79A300E-D73C-4727-9C3C-DEAC9141C9F9}"/>
                </a:ext>
              </a:extLst>
            </p:cNvPr>
            <p:cNvSpPr/>
            <p:nvPr/>
          </p:nvSpPr>
          <p:spPr>
            <a:xfrm>
              <a:off x="4265676" y="4311905"/>
              <a:ext cx="112391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(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6762">
              <a:extLst>
                <a:ext uri="{FF2B5EF4-FFF2-40B4-BE49-F238E27FC236}">
                  <a16:creationId xmlns:a16="http://schemas.microsoft.com/office/drawing/2014/main" xmlns="" id="{67BA3A69-1A4A-4FFC-BA82-499F1FA83FF8}"/>
                </a:ext>
              </a:extLst>
            </p:cNvPr>
            <p:cNvSpPr/>
            <p:nvPr/>
          </p:nvSpPr>
          <p:spPr>
            <a:xfrm>
              <a:off x="4350180" y="4311905"/>
              <a:ext cx="1490011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код N06A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6759">
              <a:extLst>
                <a:ext uri="{FF2B5EF4-FFF2-40B4-BE49-F238E27FC236}">
                  <a16:creationId xmlns:a16="http://schemas.microsoft.com/office/drawing/2014/main" xmlns="" id="{82175CE2-CCD9-4515-A860-45798F25814F}"/>
                </a:ext>
              </a:extLst>
            </p:cNvPr>
            <p:cNvSpPr/>
            <p:nvPr/>
          </p:nvSpPr>
          <p:spPr>
            <a:xfrm>
              <a:off x="5471160" y="4311905"/>
              <a:ext cx="112391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)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6760">
              <a:extLst>
                <a:ext uri="{FF2B5EF4-FFF2-40B4-BE49-F238E27FC236}">
                  <a16:creationId xmlns:a16="http://schemas.microsoft.com/office/drawing/2014/main" xmlns="" id="{8CFB6856-D828-4018-9312-C8E906A67361}"/>
                </a:ext>
              </a:extLst>
            </p:cNvPr>
            <p:cNvSpPr/>
            <p:nvPr/>
          </p:nvSpPr>
          <p:spPr>
            <a:xfrm>
              <a:off x="5554980" y="4311905"/>
              <a:ext cx="92731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090">
              <a:extLst>
                <a:ext uri="{FF2B5EF4-FFF2-40B4-BE49-F238E27FC236}">
                  <a16:creationId xmlns:a16="http://schemas.microsoft.com/office/drawing/2014/main" xmlns="" id="{1F93DE23-FF72-404E-8DB0-38AD23492F8D}"/>
                </a:ext>
              </a:extLst>
            </p:cNvPr>
            <p:cNvSpPr/>
            <p:nvPr/>
          </p:nvSpPr>
          <p:spPr>
            <a:xfrm>
              <a:off x="922934" y="4719434"/>
              <a:ext cx="291548" cy="36422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Wingdings" panose="05000000000000000000" pitchFamily="2" charset="2"/>
                  <a:ea typeface="Wingdings" panose="05000000000000000000" pitchFamily="2" charset="2"/>
                  <a:cs typeface="Wingdings" panose="05000000000000000000" pitchFamily="2" charset="2"/>
                </a:rPr>
                <a:t>ü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091">
              <a:extLst>
                <a:ext uri="{FF2B5EF4-FFF2-40B4-BE49-F238E27FC236}">
                  <a16:creationId xmlns:a16="http://schemas.microsoft.com/office/drawing/2014/main" xmlns="" id="{D4315719-B1C4-4799-9DA6-12746FC55480}"/>
                </a:ext>
              </a:extLst>
            </p:cNvPr>
            <p:cNvSpPr/>
            <p:nvPr/>
          </p:nvSpPr>
          <p:spPr>
            <a:xfrm>
              <a:off x="1265834" y="4725290"/>
              <a:ext cx="284494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092">
              <a:extLst>
                <a:ext uri="{FF2B5EF4-FFF2-40B4-BE49-F238E27FC236}">
                  <a16:creationId xmlns:a16="http://schemas.microsoft.com/office/drawing/2014/main" xmlns="" id="{FBB37BA9-5CD7-48CB-A16D-7250B5CB62AF}"/>
                </a:ext>
              </a:extLst>
            </p:cNvPr>
            <p:cNvSpPr/>
            <p:nvPr/>
          </p:nvSpPr>
          <p:spPr>
            <a:xfrm>
              <a:off x="1480693" y="4725290"/>
              <a:ext cx="5054613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до трех наименований иных ЛП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093">
              <a:extLst>
                <a:ext uri="{FF2B5EF4-FFF2-40B4-BE49-F238E27FC236}">
                  <a16:creationId xmlns:a16="http://schemas.microsoft.com/office/drawing/2014/main" xmlns="" id="{CFC6D3DD-C4B7-42C4-8A94-193DDE2BB4DF}"/>
                </a:ext>
              </a:extLst>
            </p:cNvPr>
            <p:cNvSpPr/>
            <p:nvPr/>
          </p:nvSpPr>
          <p:spPr>
            <a:xfrm>
              <a:off x="5279136" y="4725290"/>
              <a:ext cx="93473" cy="37780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Shape 2094">
              <a:extLst>
                <a:ext uri="{FF2B5EF4-FFF2-40B4-BE49-F238E27FC236}">
                  <a16:creationId xmlns:a16="http://schemas.microsoft.com/office/drawing/2014/main" xmlns="" id="{87AF89F4-D44E-41E4-9E14-7AFABB38FBF5}"/>
                </a:ext>
              </a:extLst>
            </p:cNvPr>
            <p:cNvSpPr/>
            <p:nvPr/>
          </p:nvSpPr>
          <p:spPr>
            <a:xfrm>
              <a:off x="7741158" y="3044191"/>
              <a:ext cx="624840" cy="1574292"/>
            </a:xfrm>
            <a:custGeom>
              <a:avLst/>
              <a:gdLst/>
              <a:ahLst/>
              <a:cxnLst/>
              <a:rect l="0" t="0" r="0" b="0"/>
              <a:pathLst>
                <a:path w="624840" h="1574292">
                  <a:moveTo>
                    <a:pt x="0" y="0"/>
                  </a:moveTo>
                  <a:cubicBezTo>
                    <a:pt x="172593" y="0"/>
                    <a:pt x="312420" y="23368"/>
                    <a:pt x="312420" y="52070"/>
                  </a:cubicBezTo>
                  <a:lnTo>
                    <a:pt x="312420" y="719836"/>
                  </a:lnTo>
                  <a:cubicBezTo>
                    <a:pt x="312420" y="748538"/>
                    <a:pt x="452248" y="771906"/>
                    <a:pt x="624840" y="771906"/>
                  </a:cubicBezTo>
                  <a:cubicBezTo>
                    <a:pt x="452248" y="771906"/>
                    <a:pt x="312420" y="795274"/>
                    <a:pt x="312420" y="823976"/>
                  </a:cubicBezTo>
                  <a:lnTo>
                    <a:pt x="312420" y="1522222"/>
                  </a:lnTo>
                  <a:cubicBezTo>
                    <a:pt x="312420" y="1550924"/>
                    <a:pt x="172593" y="1574292"/>
                    <a:pt x="0" y="1574292"/>
                  </a:cubicBezTo>
                </a:path>
              </a:pathLst>
            </a:custGeom>
            <a:noFill/>
            <a:ln w="28956" cap="flat" cmpd="sng" algn="ctr">
              <a:solidFill>
                <a:srgbClr val="5698D3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Rectangle 2095">
              <a:extLst>
                <a:ext uri="{FF2B5EF4-FFF2-40B4-BE49-F238E27FC236}">
                  <a16:creationId xmlns:a16="http://schemas.microsoft.com/office/drawing/2014/main" xmlns="" id="{2B26F774-6C4F-42DA-BE5A-A6945C0550E6}"/>
                </a:ext>
              </a:extLst>
            </p:cNvPr>
            <p:cNvSpPr/>
            <p:nvPr/>
          </p:nvSpPr>
          <p:spPr>
            <a:xfrm>
              <a:off x="8458200" y="3623463"/>
              <a:ext cx="467507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096">
              <a:extLst>
                <a:ext uri="{FF2B5EF4-FFF2-40B4-BE49-F238E27FC236}">
                  <a16:creationId xmlns:a16="http://schemas.microsoft.com/office/drawing/2014/main" xmlns="" id="{116C4611-F362-4AED-817D-25782F85F7ED}"/>
                </a:ext>
              </a:extLst>
            </p:cNvPr>
            <p:cNvSpPr/>
            <p:nvPr/>
          </p:nvSpPr>
          <p:spPr>
            <a:xfrm>
              <a:off x="8810244" y="3623463"/>
              <a:ext cx="2787587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подлежащие ПКУ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Shape 34217">
              <a:extLst>
                <a:ext uri="{FF2B5EF4-FFF2-40B4-BE49-F238E27FC236}">
                  <a16:creationId xmlns:a16="http://schemas.microsoft.com/office/drawing/2014/main" xmlns="" id="{E0AE10E6-83BB-495A-8CCA-E8D9078BB645}"/>
                </a:ext>
              </a:extLst>
            </p:cNvPr>
            <p:cNvSpPr/>
            <p:nvPr/>
          </p:nvSpPr>
          <p:spPr>
            <a:xfrm>
              <a:off x="652272" y="5401057"/>
              <a:ext cx="10930128" cy="769620"/>
            </a:xfrm>
            <a:custGeom>
              <a:avLst/>
              <a:gdLst/>
              <a:ahLst/>
              <a:cxnLst/>
              <a:rect l="0" t="0" r="0" b="0"/>
              <a:pathLst>
                <a:path w="10930128" h="769620">
                  <a:moveTo>
                    <a:pt x="0" y="0"/>
                  </a:moveTo>
                  <a:lnTo>
                    <a:pt x="10930128" y="0"/>
                  </a:lnTo>
                  <a:lnTo>
                    <a:pt x="10930128" y="769620"/>
                  </a:lnTo>
                  <a:lnTo>
                    <a:pt x="0" y="769620"/>
                  </a:lnTo>
                  <a:lnTo>
                    <a:pt x="0" y="0"/>
                  </a:lnTo>
                </a:path>
              </a:pathLst>
            </a:custGeom>
            <a:solidFill>
              <a:srgbClr val="DAE3F3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Shape 2098">
              <a:extLst>
                <a:ext uri="{FF2B5EF4-FFF2-40B4-BE49-F238E27FC236}">
                  <a16:creationId xmlns:a16="http://schemas.microsoft.com/office/drawing/2014/main" xmlns="" id="{AAA99ABE-00B2-43BA-9EBD-AC790CF77045}"/>
                </a:ext>
              </a:extLst>
            </p:cNvPr>
            <p:cNvSpPr/>
            <p:nvPr/>
          </p:nvSpPr>
          <p:spPr>
            <a:xfrm>
              <a:off x="652272" y="5401057"/>
              <a:ext cx="10930128" cy="769620"/>
            </a:xfrm>
            <a:custGeom>
              <a:avLst/>
              <a:gdLst/>
              <a:ahLst/>
              <a:cxnLst/>
              <a:rect l="0" t="0" r="0" b="0"/>
              <a:pathLst>
                <a:path w="10930128" h="769620">
                  <a:moveTo>
                    <a:pt x="0" y="769620"/>
                  </a:moveTo>
                  <a:lnTo>
                    <a:pt x="10930128" y="769620"/>
                  </a:lnTo>
                  <a:lnTo>
                    <a:pt x="1093012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5B9BD5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Rectangle 2099">
              <a:extLst>
                <a:ext uri="{FF2B5EF4-FFF2-40B4-BE49-F238E27FC236}">
                  <a16:creationId xmlns:a16="http://schemas.microsoft.com/office/drawing/2014/main" xmlns="" id="{319CF76D-4097-4D09-BC1D-D3E11A654930}"/>
                </a:ext>
              </a:extLst>
            </p:cNvPr>
            <p:cNvSpPr/>
            <p:nvPr/>
          </p:nvSpPr>
          <p:spPr>
            <a:xfrm>
              <a:off x="743102" y="5500117"/>
              <a:ext cx="2956172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Для рецептурного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100">
              <a:extLst>
                <a:ext uri="{FF2B5EF4-FFF2-40B4-BE49-F238E27FC236}">
                  <a16:creationId xmlns:a16="http://schemas.microsoft.com/office/drawing/2014/main" xmlns="" id="{99F20D13-965D-4AD6-BBA4-151FDF6D81CB}"/>
                </a:ext>
              </a:extLst>
            </p:cNvPr>
            <p:cNvSpPr/>
            <p:nvPr/>
          </p:nvSpPr>
          <p:spPr>
            <a:xfrm>
              <a:off x="2968498" y="5500117"/>
              <a:ext cx="2785731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бланка формы №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101">
              <a:extLst>
                <a:ext uri="{FF2B5EF4-FFF2-40B4-BE49-F238E27FC236}">
                  <a16:creationId xmlns:a16="http://schemas.microsoft.com/office/drawing/2014/main" xmlns="" id="{1832CFEF-5095-4F2C-9CE9-6B36F39D3AF8}"/>
                </a:ext>
              </a:extLst>
            </p:cNvPr>
            <p:cNvSpPr/>
            <p:nvPr/>
          </p:nvSpPr>
          <p:spPr>
            <a:xfrm>
              <a:off x="5064252" y="5500117"/>
              <a:ext cx="565272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107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2102">
              <a:extLst>
                <a:ext uri="{FF2B5EF4-FFF2-40B4-BE49-F238E27FC236}">
                  <a16:creationId xmlns:a16="http://schemas.microsoft.com/office/drawing/2014/main" xmlns="" id="{D7673B84-485B-45EE-8C5D-9FEF7AD02E97}"/>
                </a:ext>
              </a:extLst>
            </p:cNvPr>
            <p:cNvSpPr/>
            <p:nvPr/>
          </p:nvSpPr>
          <p:spPr>
            <a:xfrm>
              <a:off x="5489448" y="5500117"/>
              <a:ext cx="113628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26763">
              <a:extLst>
                <a:ext uri="{FF2B5EF4-FFF2-40B4-BE49-F238E27FC236}">
                  <a16:creationId xmlns:a16="http://schemas.microsoft.com/office/drawing/2014/main" xmlns="" id="{9A9836CC-1752-47A6-8798-DEFA833CB74C}"/>
                </a:ext>
              </a:extLst>
            </p:cNvPr>
            <p:cNvSpPr/>
            <p:nvPr/>
          </p:nvSpPr>
          <p:spPr>
            <a:xfrm>
              <a:off x="5574792" y="5500117"/>
              <a:ext cx="188265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26764">
              <a:extLst>
                <a:ext uri="{FF2B5EF4-FFF2-40B4-BE49-F238E27FC236}">
                  <a16:creationId xmlns:a16="http://schemas.microsoft.com/office/drawing/2014/main" xmlns="" id="{D8DADACA-D956-4FF3-837F-FA16192521E4}"/>
                </a:ext>
              </a:extLst>
            </p:cNvPr>
            <p:cNvSpPr/>
            <p:nvPr/>
          </p:nvSpPr>
          <p:spPr>
            <a:xfrm>
              <a:off x="5716345" y="5500117"/>
              <a:ext cx="1803187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 наличие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2104">
              <a:extLst>
                <a:ext uri="{FF2B5EF4-FFF2-40B4-BE49-F238E27FC236}">
                  <a16:creationId xmlns:a16="http://schemas.microsoft.com/office/drawing/2014/main" xmlns="" id="{10823CAD-2E37-44F7-8180-C84D80FB32DE}"/>
                </a:ext>
              </a:extLst>
            </p:cNvPr>
            <p:cNvSpPr/>
            <p:nvPr/>
          </p:nvSpPr>
          <p:spPr>
            <a:xfrm>
              <a:off x="7074662" y="5500117"/>
              <a:ext cx="3707004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печати "Для рецептов"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2105">
              <a:extLst>
                <a:ext uri="{FF2B5EF4-FFF2-40B4-BE49-F238E27FC236}">
                  <a16:creationId xmlns:a16="http://schemas.microsoft.com/office/drawing/2014/main" xmlns="" id="{E74DD048-FDDC-4B9A-9DD0-F31817D51BCA}"/>
                </a:ext>
              </a:extLst>
            </p:cNvPr>
            <p:cNvSpPr/>
            <p:nvPr/>
          </p:nvSpPr>
          <p:spPr>
            <a:xfrm>
              <a:off x="9865487" y="5500117"/>
              <a:ext cx="467507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2106">
              <a:extLst>
                <a:ext uri="{FF2B5EF4-FFF2-40B4-BE49-F238E27FC236}">
                  <a16:creationId xmlns:a16="http://schemas.microsoft.com/office/drawing/2014/main" xmlns="" id="{7B450EAA-F5CC-49D0-8D57-F5A69A63C93D}"/>
                </a:ext>
              </a:extLst>
            </p:cNvPr>
            <p:cNvSpPr/>
            <p:nvPr/>
          </p:nvSpPr>
          <p:spPr>
            <a:xfrm>
              <a:off x="10219055" y="5500117"/>
              <a:ext cx="1464904" cy="3782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является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2107">
              <a:extLst>
                <a:ext uri="{FF2B5EF4-FFF2-40B4-BE49-F238E27FC236}">
                  <a16:creationId xmlns:a16="http://schemas.microsoft.com/office/drawing/2014/main" xmlns="" id="{A62FD754-D39F-4F74-8F73-32A97C914735}"/>
                </a:ext>
              </a:extLst>
            </p:cNvPr>
            <p:cNvSpPr/>
            <p:nvPr/>
          </p:nvSpPr>
          <p:spPr>
            <a:xfrm>
              <a:off x="743102" y="5835930"/>
              <a:ext cx="2385056" cy="37780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обязательным.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9726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7818">
            <a:extLst>
              <a:ext uri="{FF2B5EF4-FFF2-40B4-BE49-F238E27FC236}">
                <a16:creationId xmlns:a16="http://schemas.microsoft.com/office/drawing/2014/main" xmlns="" id="{62F5A665-9EBD-4BB8-9AF1-80EDFB9AC227}"/>
              </a:ext>
            </a:extLst>
          </p:cNvPr>
          <p:cNvGrpSpPr/>
          <p:nvPr/>
        </p:nvGrpSpPr>
        <p:grpSpPr>
          <a:xfrm>
            <a:off x="454550" y="38100"/>
            <a:ext cx="11651234" cy="6819900"/>
            <a:chOff x="335280" y="155449"/>
            <a:chExt cx="11651234" cy="6547104"/>
          </a:xfrm>
        </p:grpSpPr>
        <p:sp>
          <p:nvSpPr>
            <p:cNvPr id="6" name="Rectangle 2126">
              <a:extLst>
                <a:ext uri="{FF2B5EF4-FFF2-40B4-BE49-F238E27FC236}">
                  <a16:creationId xmlns:a16="http://schemas.microsoft.com/office/drawing/2014/main" xmlns="" id="{74430295-CC2D-4EC3-9EBE-7A19855632DD}"/>
                </a:ext>
              </a:extLst>
            </p:cNvPr>
            <p:cNvSpPr/>
            <p:nvPr/>
          </p:nvSpPr>
          <p:spPr>
            <a:xfrm>
              <a:off x="335280" y="378207"/>
              <a:ext cx="7470823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Рецептурный бланк формы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2127">
              <a:extLst>
                <a:ext uri="{FF2B5EF4-FFF2-40B4-BE49-F238E27FC236}">
                  <a16:creationId xmlns:a16="http://schemas.microsoft.com/office/drawing/2014/main" xmlns="" id="{CA567D39-22D4-4528-9B0A-DFD4BB06B495}"/>
                </a:ext>
              </a:extLst>
            </p:cNvPr>
            <p:cNvSpPr/>
            <p:nvPr/>
          </p:nvSpPr>
          <p:spPr>
            <a:xfrm>
              <a:off x="335280" y="871983"/>
              <a:ext cx="156093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№148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2128">
              <a:extLst>
                <a:ext uri="{FF2B5EF4-FFF2-40B4-BE49-F238E27FC236}">
                  <a16:creationId xmlns:a16="http://schemas.microsoft.com/office/drawing/2014/main" xmlns="" id="{11D77287-1927-4A00-9D73-AF44F5BC29D5}"/>
                </a:ext>
              </a:extLst>
            </p:cNvPr>
            <p:cNvSpPr/>
            <p:nvPr/>
          </p:nvSpPr>
          <p:spPr>
            <a:xfrm>
              <a:off x="1509014" y="871983"/>
              <a:ext cx="18607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27003">
              <a:extLst>
                <a:ext uri="{FF2B5EF4-FFF2-40B4-BE49-F238E27FC236}">
                  <a16:creationId xmlns:a16="http://schemas.microsoft.com/office/drawing/2014/main" xmlns="" id="{01B4895B-1E10-49E4-8C53-2899F755BC1D}"/>
                </a:ext>
              </a:extLst>
            </p:cNvPr>
            <p:cNvSpPr/>
            <p:nvPr/>
          </p:nvSpPr>
          <p:spPr>
            <a:xfrm>
              <a:off x="1881022" y="871983"/>
              <a:ext cx="54970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27002">
              <a:extLst>
                <a:ext uri="{FF2B5EF4-FFF2-40B4-BE49-F238E27FC236}">
                  <a16:creationId xmlns:a16="http://schemas.microsoft.com/office/drawing/2014/main" xmlns="" id="{5A536FDB-16DE-4BED-A41D-DC8336BAD1E6}"/>
                </a:ext>
              </a:extLst>
            </p:cNvPr>
            <p:cNvSpPr/>
            <p:nvPr/>
          </p:nvSpPr>
          <p:spPr>
            <a:xfrm>
              <a:off x="1649222" y="871983"/>
              <a:ext cx="308295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2130">
              <a:extLst>
                <a:ext uri="{FF2B5EF4-FFF2-40B4-BE49-F238E27FC236}">
                  <a16:creationId xmlns:a16="http://schemas.microsoft.com/office/drawing/2014/main" xmlns="" id="{BCB79EBF-FD8B-4CC4-A065-D2B05610A98D}"/>
                </a:ext>
              </a:extLst>
            </p:cNvPr>
            <p:cNvSpPr/>
            <p:nvPr/>
          </p:nvSpPr>
          <p:spPr>
            <a:xfrm>
              <a:off x="2293874" y="871983"/>
              <a:ext cx="186071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2131">
              <a:extLst>
                <a:ext uri="{FF2B5EF4-FFF2-40B4-BE49-F238E27FC236}">
                  <a16:creationId xmlns:a16="http://schemas.microsoft.com/office/drawing/2014/main" xmlns="" id="{557B155A-FD5A-45E5-A7D7-6FD4724F20DF}"/>
                </a:ext>
              </a:extLst>
            </p:cNvPr>
            <p:cNvSpPr/>
            <p:nvPr/>
          </p:nvSpPr>
          <p:spPr>
            <a:xfrm>
              <a:off x="2434082" y="871983"/>
              <a:ext cx="1315876" cy="61935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04(л)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2132">
              <a:extLst>
                <a:ext uri="{FF2B5EF4-FFF2-40B4-BE49-F238E27FC236}">
                  <a16:creationId xmlns:a16="http://schemas.microsoft.com/office/drawing/2014/main" xmlns="" id="{78E7CDA6-3196-43B2-BE86-348438F56E62}"/>
                </a:ext>
              </a:extLst>
            </p:cNvPr>
            <p:cNvSpPr/>
            <p:nvPr/>
          </p:nvSpPr>
          <p:spPr>
            <a:xfrm>
              <a:off x="777240" y="2603628"/>
              <a:ext cx="230501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Рецептурный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2133">
              <a:extLst>
                <a:ext uri="{FF2B5EF4-FFF2-40B4-BE49-F238E27FC236}">
                  <a16:creationId xmlns:a16="http://schemas.microsoft.com/office/drawing/2014/main" xmlns="" id="{2AEF0EB1-BDF0-4749-8BA6-F009D0E2763B}"/>
                </a:ext>
              </a:extLst>
            </p:cNvPr>
            <p:cNvSpPr/>
            <p:nvPr/>
          </p:nvSpPr>
          <p:spPr>
            <a:xfrm>
              <a:off x="2597150" y="2603628"/>
              <a:ext cx="1022784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Rectangle 2134">
              <a:extLst>
                <a:ext uri="{FF2B5EF4-FFF2-40B4-BE49-F238E27FC236}">
                  <a16:creationId xmlns:a16="http://schemas.microsoft.com/office/drawing/2014/main" xmlns="" id="{7F661A88-E250-473F-B3AD-FCB1894F4BBB}"/>
                </a:ext>
              </a:extLst>
            </p:cNvPr>
            <p:cNvSpPr/>
            <p:nvPr/>
          </p:nvSpPr>
          <p:spPr>
            <a:xfrm>
              <a:off x="3454019" y="2603628"/>
              <a:ext cx="1223449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формы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Rectangle 2135">
              <a:extLst>
                <a:ext uri="{FF2B5EF4-FFF2-40B4-BE49-F238E27FC236}">
                  <a16:creationId xmlns:a16="http://schemas.microsoft.com/office/drawing/2014/main" xmlns="" id="{B412D401-8828-4CED-87AB-8B0FB63F52DA}"/>
                </a:ext>
              </a:extLst>
            </p:cNvPr>
            <p:cNvSpPr/>
            <p:nvPr/>
          </p:nvSpPr>
          <p:spPr>
            <a:xfrm>
              <a:off x="4461383" y="2603628"/>
              <a:ext cx="415519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№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136">
              <a:extLst>
                <a:ext uri="{FF2B5EF4-FFF2-40B4-BE49-F238E27FC236}">
                  <a16:creationId xmlns:a16="http://schemas.microsoft.com/office/drawing/2014/main" xmlns="" id="{8C4924E1-FF6E-4C83-822F-CE58937F68FA}"/>
                </a:ext>
              </a:extLst>
            </p:cNvPr>
            <p:cNvSpPr/>
            <p:nvPr/>
          </p:nvSpPr>
          <p:spPr>
            <a:xfrm>
              <a:off x="4773803" y="2603628"/>
              <a:ext cx="616589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148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137">
              <a:extLst>
                <a:ext uri="{FF2B5EF4-FFF2-40B4-BE49-F238E27FC236}">
                  <a16:creationId xmlns:a16="http://schemas.microsoft.com/office/drawing/2014/main" xmlns="" id="{704A4606-0302-4F2E-A8AE-E35DB35B3253}"/>
                </a:ext>
              </a:extLst>
            </p:cNvPr>
            <p:cNvSpPr/>
            <p:nvPr/>
          </p:nvSpPr>
          <p:spPr>
            <a:xfrm>
              <a:off x="5237099" y="2603628"/>
              <a:ext cx="12404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2138">
              <a:extLst>
                <a:ext uri="{FF2B5EF4-FFF2-40B4-BE49-F238E27FC236}">
                  <a16:creationId xmlns:a16="http://schemas.microsoft.com/office/drawing/2014/main" xmlns="" id="{76978955-37D5-492B-8843-319E039B122A}"/>
                </a:ext>
              </a:extLst>
            </p:cNvPr>
            <p:cNvSpPr/>
            <p:nvPr/>
          </p:nvSpPr>
          <p:spPr>
            <a:xfrm>
              <a:off x="5330063" y="2603628"/>
              <a:ext cx="205530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0" name="Rectangle 2139">
              <a:extLst>
                <a:ext uri="{FF2B5EF4-FFF2-40B4-BE49-F238E27FC236}">
                  <a16:creationId xmlns:a16="http://schemas.microsoft.com/office/drawing/2014/main" xmlns="" id="{622B868E-A038-4682-80D0-EE11FFBB2769}"/>
                </a:ext>
              </a:extLst>
            </p:cNvPr>
            <p:cNvSpPr/>
            <p:nvPr/>
          </p:nvSpPr>
          <p:spPr>
            <a:xfrm>
              <a:off x="5483987" y="2603628"/>
              <a:ext cx="339712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" name="Rectangle 2140">
              <a:extLst>
                <a:ext uri="{FF2B5EF4-FFF2-40B4-BE49-F238E27FC236}">
                  <a16:creationId xmlns:a16="http://schemas.microsoft.com/office/drawing/2014/main" xmlns="" id="{082F5217-FAB0-4142-B2F2-50535548F315}"/>
                </a:ext>
              </a:extLst>
            </p:cNvPr>
            <p:cNvSpPr/>
            <p:nvPr/>
          </p:nvSpPr>
          <p:spPr>
            <a:xfrm>
              <a:off x="5740273" y="2603628"/>
              <a:ext cx="12404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2" name="Rectangle 2141">
              <a:extLst>
                <a:ext uri="{FF2B5EF4-FFF2-40B4-BE49-F238E27FC236}">
                  <a16:creationId xmlns:a16="http://schemas.microsoft.com/office/drawing/2014/main" xmlns="" id="{CFD2EE90-129D-4680-B122-DED137DFDDC2}"/>
                </a:ext>
              </a:extLst>
            </p:cNvPr>
            <p:cNvSpPr/>
            <p:nvPr/>
          </p:nvSpPr>
          <p:spPr>
            <a:xfrm>
              <a:off x="5833237" y="2603628"/>
              <a:ext cx="410249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04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27026">
              <a:extLst>
                <a:ext uri="{FF2B5EF4-FFF2-40B4-BE49-F238E27FC236}">
                  <a16:creationId xmlns:a16="http://schemas.microsoft.com/office/drawing/2014/main" xmlns="" id="{B9B934B2-12E5-40F9-A3B3-002622FB4502}"/>
                </a:ext>
              </a:extLst>
            </p:cNvPr>
            <p:cNvSpPr/>
            <p:nvPr/>
          </p:nvSpPr>
          <p:spPr>
            <a:xfrm>
              <a:off x="6475756" y="2603628"/>
              <a:ext cx="122831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)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4" name="Rectangle 27027">
              <a:extLst>
                <a:ext uri="{FF2B5EF4-FFF2-40B4-BE49-F238E27FC236}">
                  <a16:creationId xmlns:a16="http://schemas.microsoft.com/office/drawing/2014/main" xmlns="" id="{C95F0B3B-B59E-4019-B452-EAA7AA2570DD}"/>
                </a:ext>
              </a:extLst>
            </p:cNvPr>
            <p:cNvSpPr/>
            <p:nvPr/>
          </p:nvSpPr>
          <p:spPr>
            <a:xfrm>
              <a:off x="6320308" y="2603628"/>
              <a:ext cx="206746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л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5" name="Rectangle 27025">
              <a:extLst>
                <a:ext uri="{FF2B5EF4-FFF2-40B4-BE49-F238E27FC236}">
                  <a16:creationId xmlns:a16="http://schemas.microsoft.com/office/drawing/2014/main" xmlns="" id="{9DE75E6B-F09B-4A99-A1E2-F81F5E55ACF6}"/>
                </a:ext>
              </a:extLst>
            </p:cNvPr>
            <p:cNvSpPr/>
            <p:nvPr/>
          </p:nvSpPr>
          <p:spPr>
            <a:xfrm>
              <a:off x="6227953" y="2603628"/>
              <a:ext cx="122831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(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6" name="Rectangle 2143">
              <a:extLst>
                <a:ext uri="{FF2B5EF4-FFF2-40B4-BE49-F238E27FC236}">
                  <a16:creationId xmlns:a16="http://schemas.microsoft.com/office/drawing/2014/main" xmlns="" id="{1BAECB5B-CF0A-4D82-92E5-1EF6CF362B56}"/>
                </a:ext>
              </a:extLst>
            </p:cNvPr>
            <p:cNvSpPr/>
            <p:nvPr/>
          </p:nvSpPr>
          <p:spPr>
            <a:xfrm>
              <a:off x="777240" y="2932812"/>
              <a:ext cx="2288798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оформляется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2144">
              <a:extLst>
                <a:ext uri="{FF2B5EF4-FFF2-40B4-BE49-F238E27FC236}">
                  <a16:creationId xmlns:a16="http://schemas.microsoft.com/office/drawing/2014/main" xmlns="" id="{B0634144-57EA-4DC0-80EC-B3B33F3F0575}"/>
                </a:ext>
              </a:extLst>
            </p:cNvPr>
            <p:cNvSpPr/>
            <p:nvPr/>
          </p:nvSpPr>
          <p:spPr>
            <a:xfrm>
              <a:off x="3057398" y="2932812"/>
              <a:ext cx="643344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при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8" name="Rectangle 2145">
              <a:extLst>
                <a:ext uri="{FF2B5EF4-FFF2-40B4-BE49-F238E27FC236}">
                  <a16:creationId xmlns:a16="http://schemas.microsoft.com/office/drawing/2014/main" xmlns="" id="{8BFDE3B0-D539-4BA2-9573-B2C2455AEF11}"/>
                </a:ext>
              </a:extLst>
            </p:cNvPr>
            <p:cNvSpPr/>
            <p:nvPr/>
          </p:nvSpPr>
          <p:spPr>
            <a:xfrm>
              <a:off x="4100195" y="2932812"/>
              <a:ext cx="204070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назначении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9" name="Rectangle 2146">
              <a:extLst>
                <a:ext uri="{FF2B5EF4-FFF2-40B4-BE49-F238E27FC236}">
                  <a16:creationId xmlns:a16="http://schemas.microsoft.com/office/drawing/2014/main" xmlns="" id="{A1E0BAC0-9409-4443-B9B8-501AF0D38A92}"/>
                </a:ext>
              </a:extLst>
            </p:cNvPr>
            <p:cNvSpPr/>
            <p:nvPr/>
          </p:nvSpPr>
          <p:spPr>
            <a:xfrm>
              <a:off x="6192901" y="2932812"/>
              <a:ext cx="501460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ЛП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0" name="Rectangle 2147">
              <a:extLst>
                <a:ext uri="{FF2B5EF4-FFF2-40B4-BE49-F238E27FC236}">
                  <a16:creationId xmlns:a16="http://schemas.microsoft.com/office/drawing/2014/main" xmlns="" id="{F661C201-2E81-43AC-A6A7-B27FE16A8D99}"/>
                </a:ext>
              </a:extLst>
            </p:cNvPr>
            <p:cNvSpPr/>
            <p:nvPr/>
          </p:nvSpPr>
          <p:spPr>
            <a:xfrm>
              <a:off x="777240" y="3261767"/>
              <a:ext cx="2035440" cy="4133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гражданам,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1" name="Rectangle 2148">
              <a:extLst>
                <a:ext uri="{FF2B5EF4-FFF2-40B4-BE49-F238E27FC236}">
                  <a16:creationId xmlns:a16="http://schemas.microsoft.com/office/drawing/2014/main" xmlns="" id="{D0531F12-E150-47AA-9C81-6C34CC5059C9}"/>
                </a:ext>
              </a:extLst>
            </p:cNvPr>
            <p:cNvSpPr/>
            <p:nvPr/>
          </p:nvSpPr>
          <p:spPr>
            <a:xfrm>
              <a:off x="2391410" y="3261767"/>
              <a:ext cx="1786691" cy="4133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имеющим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149">
              <a:extLst>
                <a:ext uri="{FF2B5EF4-FFF2-40B4-BE49-F238E27FC236}">
                  <a16:creationId xmlns:a16="http://schemas.microsoft.com/office/drawing/2014/main" xmlns="" id="{9B65A8D8-C841-4928-B439-6198B45581A7}"/>
                </a:ext>
              </a:extLst>
            </p:cNvPr>
            <p:cNvSpPr/>
            <p:nvPr/>
          </p:nvSpPr>
          <p:spPr>
            <a:xfrm>
              <a:off x="3821303" y="3261767"/>
              <a:ext cx="1027053" cy="4133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право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150">
              <a:extLst>
                <a:ext uri="{FF2B5EF4-FFF2-40B4-BE49-F238E27FC236}">
                  <a16:creationId xmlns:a16="http://schemas.microsoft.com/office/drawing/2014/main" xmlns="" id="{FEA88FEC-1F1B-4DEF-9F0E-A975D5453BCC}"/>
                </a:ext>
              </a:extLst>
            </p:cNvPr>
            <p:cNvSpPr/>
            <p:nvPr/>
          </p:nvSpPr>
          <p:spPr>
            <a:xfrm>
              <a:off x="4677791" y="3261767"/>
              <a:ext cx="411254" cy="4133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151">
              <a:extLst>
                <a:ext uri="{FF2B5EF4-FFF2-40B4-BE49-F238E27FC236}">
                  <a16:creationId xmlns:a16="http://schemas.microsoft.com/office/drawing/2014/main" xmlns="" id="{379F87FD-9281-42B4-8C79-82548B4C3FBB}"/>
                </a:ext>
              </a:extLst>
            </p:cNvPr>
            <p:cNvSpPr/>
            <p:nvPr/>
          </p:nvSpPr>
          <p:spPr>
            <a:xfrm>
              <a:off x="5072507" y="3261767"/>
              <a:ext cx="1989180" cy="4133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бесплатное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152">
              <a:extLst>
                <a:ext uri="{FF2B5EF4-FFF2-40B4-BE49-F238E27FC236}">
                  <a16:creationId xmlns:a16="http://schemas.microsoft.com/office/drawing/2014/main" xmlns="" id="{E087E57B-62DC-42E8-81B4-4FAF63035C91}"/>
                </a:ext>
              </a:extLst>
            </p:cNvPr>
            <p:cNvSpPr/>
            <p:nvPr/>
          </p:nvSpPr>
          <p:spPr>
            <a:xfrm>
              <a:off x="777240" y="3591434"/>
              <a:ext cx="184490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получение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153">
              <a:extLst>
                <a:ext uri="{FF2B5EF4-FFF2-40B4-BE49-F238E27FC236}">
                  <a16:creationId xmlns:a16="http://schemas.microsoft.com/office/drawing/2014/main" xmlns="" id="{24E1D5E4-907B-48C8-B4F8-9BDE2007156E}"/>
                </a:ext>
              </a:extLst>
            </p:cNvPr>
            <p:cNvSpPr/>
            <p:nvPr/>
          </p:nvSpPr>
          <p:spPr>
            <a:xfrm>
              <a:off x="2464562" y="3591434"/>
              <a:ext cx="49943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ЛП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154">
              <a:extLst>
                <a:ext uri="{FF2B5EF4-FFF2-40B4-BE49-F238E27FC236}">
                  <a16:creationId xmlns:a16="http://schemas.microsoft.com/office/drawing/2014/main" xmlns="" id="{AAA66256-F463-4375-A796-D1F7693807B2}"/>
                </a:ext>
              </a:extLst>
            </p:cNvPr>
            <p:cNvSpPr/>
            <p:nvPr/>
          </p:nvSpPr>
          <p:spPr>
            <a:xfrm>
              <a:off x="3138170" y="3591434"/>
              <a:ext cx="645371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или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155">
              <a:extLst>
                <a:ext uri="{FF2B5EF4-FFF2-40B4-BE49-F238E27FC236}">
                  <a16:creationId xmlns:a16="http://schemas.microsoft.com/office/drawing/2014/main" xmlns="" id="{A10E2D0C-D99C-4425-952C-7257DBB9F94F}"/>
                </a:ext>
              </a:extLst>
            </p:cNvPr>
            <p:cNvSpPr/>
            <p:nvPr/>
          </p:nvSpPr>
          <p:spPr>
            <a:xfrm>
              <a:off x="3920363" y="3591434"/>
              <a:ext cx="184490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получение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156">
              <a:extLst>
                <a:ext uri="{FF2B5EF4-FFF2-40B4-BE49-F238E27FC236}">
                  <a16:creationId xmlns:a16="http://schemas.microsoft.com/office/drawing/2014/main" xmlns="" id="{4E8FFA66-CDD0-4128-BDE2-8E5CDE0B9712}"/>
                </a:ext>
              </a:extLst>
            </p:cNvPr>
            <p:cNvSpPr/>
            <p:nvPr/>
          </p:nvSpPr>
          <p:spPr>
            <a:xfrm>
              <a:off x="5607431" y="3591434"/>
              <a:ext cx="499839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ЛП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157">
              <a:extLst>
                <a:ext uri="{FF2B5EF4-FFF2-40B4-BE49-F238E27FC236}">
                  <a16:creationId xmlns:a16="http://schemas.microsoft.com/office/drawing/2014/main" xmlns="" id="{D868FEC8-6DA5-470B-ADB0-689778073615}"/>
                </a:ext>
              </a:extLst>
            </p:cNvPr>
            <p:cNvSpPr/>
            <p:nvPr/>
          </p:nvSpPr>
          <p:spPr>
            <a:xfrm>
              <a:off x="6279769" y="3591434"/>
              <a:ext cx="385925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со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158">
              <a:extLst>
                <a:ext uri="{FF2B5EF4-FFF2-40B4-BE49-F238E27FC236}">
                  <a16:creationId xmlns:a16="http://schemas.microsoft.com/office/drawing/2014/main" xmlns="" id="{2CE3194E-28BA-4D3F-AB31-6D5EEAD747F1}"/>
                </a:ext>
              </a:extLst>
            </p:cNvPr>
            <p:cNvSpPr/>
            <p:nvPr/>
          </p:nvSpPr>
          <p:spPr>
            <a:xfrm>
              <a:off x="777240" y="3920618"/>
              <a:ext cx="1426952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скидкой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2159">
              <a:extLst>
                <a:ext uri="{FF2B5EF4-FFF2-40B4-BE49-F238E27FC236}">
                  <a16:creationId xmlns:a16="http://schemas.microsoft.com/office/drawing/2014/main" xmlns="" id="{43E210C2-8610-4B43-B01B-79C48CF87261}"/>
                </a:ext>
              </a:extLst>
            </p:cNvPr>
            <p:cNvSpPr/>
            <p:nvPr/>
          </p:nvSpPr>
          <p:spPr>
            <a:xfrm>
              <a:off x="1850390" y="3920618"/>
              <a:ext cx="10215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4202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43" name="Picture 2161">
              <a:extLst>
                <a:ext uri="{FF2B5EF4-FFF2-40B4-BE49-F238E27FC236}">
                  <a16:creationId xmlns:a16="http://schemas.microsoft.com/office/drawing/2014/main" xmlns="" id="{39893FC2-3C9D-469E-93A0-D25CADA27B5E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7371588" y="160021"/>
              <a:ext cx="4581145" cy="6537960"/>
            </a:xfrm>
            <a:prstGeom prst="rect">
              <a:avLst/>
            </a:prstGeom>
          </p:spPr>
        </p:pic>
        <p:sp>
          <p:nvSpPr>
            <p:cNvPr id="44" name="Shape 2162">
              <a:extLst>
                <a:ext uri="{FF2B5EF4-FFF2-40B4-BE49-F238E27FC236}">
                  <a16:creationId xmlns:a16="http://schemas.microsoft.com/office/drawing/2014/main" xmlns="" id="{F6571743-DECC-46E3-9B66-1532D8872E96}"/>
                </a:ext>
              </a:extLst>
            </p:cNvPr>
            <p:cNvSpPr/>
            <p:nvPr/>
          </p:nvSpPr>
          <p:spPr>
            <a:xfrm>
              <a:off x="7367016" y="155449"/>
              <a:ext cx="4590288" cy="6547104"/>
            </a:xfrm>
            <a:custGeom>
              <a:avLst/>
              <a:gdLst/>
              <a:ahLst/>
              <a:cxnLst/>
              <a:rect l="0" t="0" r="0" b="0"/>
              <a:pathLst>
                <a:path w="4590288" h="6547104">
                  <a:moveTo>
                    <a:pt x="0" y="6547104"/>
                  </a:moveTo>
                  <a:lnTo>
                    <a:pt x="4590288" y="6547104"/>
                  </a:lnTo>
                  <a:lnTo>
                    <a:pt x="459028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Shape 2163">
              <a:extLst>
                <a:ext uri="{FF2B5EF4-FFF2-40B4-BE49-F238E27FC236}">
                  <a16:creationId xmlns:a16="http://schemas.microsoft.com/office/drawing/2014/main" xmlns="" id="{5634FEDE-7DD2-4846-AD52-763680AC3A89}"/>
                </a:ext>
              </a:extLst>
            </p:cNvPr>
            <p:cNvSpPr/>
            <p:nvPr/>
          </p:nvSpPr>
          <p:spPr>
            <a:xfrm>
              <a:off x="9211818" y="1668019"/>
              <a:ext cx="1562100" cy="923544"/>
            </a:xfrm>
            <a:custGeom>
              <a:avLst/>
              <a:gdLst/>
              <a:ahLst/>
              <a:cxnLst/>
              <a:rect l="0" t="0" r="0" b="0"/>
              <a:pathLst>
                <a:path w="1562100" h="923544">
                  <a:moveTo>
                    <a:pt x="0" y="461772"/>
                  </a:moveTo>
                  <a:cubicBezTo>
                    <a:pt x="0" y="206756"/>
                    <a:pt x="349631" y="0"/>
                    <a:pt x="781050" y="0"/>
                  </a:cubicBezTo>
                  <a:cubicBezTo>
                    <a:pt x="1212469" y="0"/>
                    <a:pt x="1562100" y="206756"/>
                    <a:pt x="1562100" y="461772"/>
                  </a:cubicBezTo>
                  <a:cubicBezTo>
                    <a:pt x="1562100" y="716788"/>
                    <a:pt x="1212469" y="923544"/>
                    <a:pt x="781050" y="923544"/>
                  </a:cubicBezTo>
                  <a:cubicBezTo>
                    <a:pt x="349631" y="923544"/>
                    <a:pt x="0" y="716788"/>
                    <a:pt x="0" y="461772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Shape 2164">
              <a:extLst>
                <a:ext uri="{FF2B5EF4-FFF2-40B4-BE49-F238E27FC236}">
                  <a16:creationId xmlns:a16="http://schemas.microsoft.com/office/drawing/2014/main" xmlns="" id="{14C69038-B400-493B-B4EE-8DB0AF2106E9}"/>
                </a:ext>
              </a:extLst>
            </p:cNvPr>
            <p:cNvSpPr/>
            <p:nvPr/>
          </p:nvSpPr>
          <p:spPr>
            <a:xfrm>
              <a:off x="7372350" y="2963419"/>
              <a:ext cx="772668" cy="381000"/>
            </a:xfrm>
            <a:custGeom>
              <a:avLst/>
              <a:gdLst/>
              <a:ahLst/>
              <a:cxnLst/>
              <a:rect l="0" t="0" r="0" b="0"/>
              <a:pathLst>
                <a:path w="772668" h="381000">
                  <a:moveTo>
                    <a:pt x="0" y="190500"/>
                  </a:moveTo>
                  <a:cubicBezTo>
                    <a:pt x="0" y="85344"/>
                    <a:pt x="172974" y="0"/>
                    <a:pt x="386334" y="0"/>
                  </a:cubicBezTo>
                  <a:cubicBezTo>
                    <a:pt x="599694" y="0"/>
                    <a:pt x="772668" y="85344"/>
                    <a:pt x="772668" y="190500"/>
                  </a:cubicBezTo>
                  <a:cubicBezTo>
                    <a:pt x="772668" y="295656"/>
                    <a:pt x="599694" y="381000"/>
                    <a:pt x="386334" y="381000"/>
                  </a:cubicBezTo>
                  <a:cubicBezTo>
                    <a:pt x="172974" y="381000"/>
                    <a:pt x="0" y="295656"/>
                    <a:pt x="0" y="190500"/>
                  </a:cubicBezTo>
                  <a:close/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Shape 34219">
              <a:extLst>
                <a:ext uri="{FF2B5EF4-FFF2-40B4-BE49-F238E27FC236}">
                  <a16:creationId xmlns:a16="http://schemas.microsoft.com/office/drawing/2014/main" xmlns="" id="{1924D94B-E357-4D27-8752-690D96C52A33}"/>
                </a:ext>
              </a:extLst>
            </p:cNvPr>
            <p:cNvSpPr/>
            <p:nvPr/>
          </p:nvSpPr>
          <p:spPr>
            <a:xfrm>
              <a:off x="10287000" y="772669"/>
              <a:ext cx="486156" cy="152400"/>
            </a:xfrm>
            <a:custGeom>
              <a:avLst/>
              <a:gdLst/>
              <a:ahLst/>
              <a:cxnLst/>
              <a:rect l="0" t="0" r="0" b="0"/>
              <a:pathLst>
                <a:path w="486156" h="152400">
                  <a:moveTo>
                    <a:pt x="0" y="0"/>
                  </a:moveTo>
                  <a:lnTo>
                    <a:pt x="486156" y="0"/>
                  </a:lnTo>
                  <a:lnTo>
                    <a:pt x="486156" y="152400"/>
                  </a:lnTo>
                  <a:lnTo>
                    <a:pt x="0" y="1524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Shape 34220">
              <a:extLst>
                <a:ext uri="{FF2B5EF4-FFF2-40B4-BE49-F238E27FC236}">
                  <a16:creationId xmlns:a16="http://schemas.microsoft.com/office/drawing/2014/main" xmlns="" id="{577A87D7-1B12-4142-95EF-45976F7CE39A}"/>
                </a:ext>
              </a:extLst>
            </p:cNvPr>
            <p:cNvSpPr/>
            <p:nvPr/>
          </p:nvSpPr>
          <p:spPr>
            <a:xfrm>
              <a:off x="10137648" y="848869"/>
              <a:ext cx="1584960" cy="178308"/>
            </a:xfrm>
            <a:custGeom>
              <a:avLst/>
              <a:gdLst/>
              <a:ahLst/>
              <a:cxnLst/>
              <a:rect l="0" t="0" r="0" b="0"/>
              <a:pathLst>
                <a:path w="1584960" h="178308">
                  <a:moveTo>
                    <a:pt x="0" y="0"/>
                  </a:moveTo>
                  <a:lnTo>
                    <a:pt x="1584960" y="0"/>
                  </a:lnTo>
                  <a:lnTo>
                    <a:pt x="1584960" y="178308"/>
                  </a:lnTo>
                  <a:lnTo>
                    <a:pt x="0" y="17830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Rectangle 2167">
              <a:extLst>
                <a:ext uri="{FF2B5EF4-FFF2-40B4-BE49-F238E27FC236}">
                  <a16:creationId xmlns:a16="http://schemas.microsoft.com/office/drawing/2014/main" xmlns="" id="{2D524569-B4A8-4671-878B-1453F6435ACF}"/>
                </a:ext>
              </a:extLst>
            </p:cNvPr>
            <p:cNvSpPr/>
            <p:nvPr/>
          </p:nvSpPr>
          <p:spPr>
            <a:xfrm>
              <a:off x="10230866" y="896023"/>
              <a:ext cx="65364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о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2168">
              <a:extLst>
                <a:ext uri="{FF2B5EF4-FFF2-40B4-BE49-F238E27FC236}">
                  <a16:creationId xmlns:a16="http://schemas.microsoft.com/office/drawing/2014/main" xmlns="" id="{FF47CA57-6165-414B-8FD2-E0B821D8CCDA}"/>
                </a:ext>
              </a:extLst>
            </p:cNvPr>
            <p:cNvSpPr/>
            <p:nvPr/>
          </p:nvSpPr>
          <p:spPr>
            <a:xfrm>
              <a:off x="10279634" y="896023"/>
              <a:ext cx="251464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т 24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2169">
              <a:extLst>
                <a:ext uri="{FF2B5EF4-FFF2-40B4-BE49-F238E27FC236}">
                  <a16:creationId xmlns:a16="http://schemas.microsoft.com/office/drawing/2014/main" xmlns="" id="{A35F2B21-5726-4C9C-A9AF-E87EC2354F5E}"/>
                </a:ext>
              </a:extLst>
            </p:cNvPr>
            <p:cNvSpPr/>
            <p:nvPr/>
          </p:nvSpPr>
          <p:spPr>
            <a:xfrm>
              <a:off x="10470134" y="896023"/>
              <a:ext cx="419695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ноября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27011">
              <a:extLst>
                <a:ext uri="{FF2B5EF4-FFF2-40B4-BE49-F238E27FC236}">
                  <a16:creationId xmlns:a16="http://schemas.microsoft.com/office/drawing/2014/main" xmlns="" id="{FCAE9753-78A8-4407-BF3C-BDBB5EEA5397}"/>
                </a:ext>
              </a:extLst>
            </p:cNvPr>
            <p:cNvSpPr/>
            <p:nvPr/>
          </p:nvSpPr>
          <p:spPr>
            <a:xfrm>
              <a:off x="10790174" y="896023"/>
              <a:ext cx="260046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2021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27015">
              <a:extLst>
                <a:ext uri="{FF2B5EF4-FFF2-40B4-BE49-F238E27FC236}">
                  <a16:creationId xmlns:a16="http://schemas.microsoft.com/office/drawing/2014/main" xmlns="" id="{01AE7C5C-25BF-4A81-A543-A88059590F53}"/>
                </a:ext>
              </a:extLst>
            </p:cNvPr>
            <p:cNvSpPr/>
            <p:nvPr/>
          </p:nvSpPr>
          <p:spPr>
            <a:xfrm>
              <a:off x="10985343" y="896023"/>
              <a:ext cx="192684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№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27005">
              <a:extLst>
                <a:ext uri="{FF2B5EF4-FFF2-40B4-BE49-F238E27FC236}">
                  <a16:creationId xmlns:a16="http://schemas.microsoft.com/office/drawing/2014/main" xmlns="" id="{C46A1A23-647B-41C9-831D-3B0F5A319A1F}"/>
                </a:ext>
              </a:extLst>
            </p:cNvPr>
            <p:cNvSpPr/>
            <p:nvPr/>
          </p:nvSpPr>
          <p:spPr>
            <a:xfrm>
              <a:off x="11133074" y="896023"/>
              <a:ext cx="259947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1094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27009">
              <a:extLst>
                <a:ext uri="{FF2B5EF4-FFF2-40B4-BE49-F238E27FC236}">
                  <a16:creationId xmlns:a16="http://schemas.microsoft.com/office/drawing/2014/main" xmlns="" id="{09C073C1-75F1-48DB-9062-B7A9E44C3AB0}"/>
                </a:ext>
              </a:extLst>
            </p:cNvPr>
            <p:cNvSpPr/>
            <p:nvPr/>
          </p:nvSpPr>
          <p:spPr>
            <a:xfrm>
              <a:off x="11328144" y="896023"/>
              <a:ext cx="64894" cy="11050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н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Shape 34221">
              <a:extLst>
                <a:ext uri="{FF2B5EF4-FFF2-40B4-BE49-F238E27FC236}">
                  <a16:creationId xmlns:a16="http://schemas.microsoft.com/office/drawing/2014/main" xmlns="" id="{F2039BAF-0827-4F69-8AD5-811E21C75195}"/>
                </a:ext>
              </a:extLst>
            </p:cNvPr>
            <p:cNvSpPr/>
            <p:nvPr/>
          </p:nvSpPr>
          <p:spPr>
            <a:xfrm>
              <a:off x="7520178" y="406147"/>
              <a:ext cx="1952244" cy="1261872"/>
            </a:xfrm>
            <a:custGeom>
              <a:avLst/>
              <a:gdLst/>
              <a:ahLst/>
              <a:cxnLst/>
              <a:rect l="0" t="0" r="0" b="0"/>
              <a:pathLst>
                <a:path w="1952244" h="1261872">
                  <a:moveTo>
                    <a:pt x="0" y="0"/>
                  </a:moveTo>
                  <a:lnTo>
                    <a:pt x="1952244" y="0"/>
                  </a:lnTo>
                  <a:lnTo>
                    <a:pt x="1952244" y="1261872"/>
                  </a:lnTo>
                  <a:lnTo>
                    <a:pt x="0" y="126187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Shape 2173">
              <a:extLst>
                <a:ext uri="{FF2B5EF4-FFF2-40B4-BE49-F238E27FC236}">
                  <a16:creationId xmlns:a16="http://schemas.microsoft.com/office/drawing/2014/main" xmlns="" id="{FC1CE8CA-EDA9-4353-9B51-35265AC473DE}"/>
                </a:ext>
              </a:extLst>
            </p:cNvPr>
            <p:cNvSpPr/>
            <p:nvPr/>
          </p:nvSpPr>
          <p:spPr>
            <a:xfrm>
              <a:off x="7520178" y="406147"/>
              <a:ext cx="1952244" cy="1261872"/>
            </a:xfrm>
            <a:custGeom>
              <a:avLst/>
              <a:gdLst/>
              <a:ahLst/>
              <a:cxnLst/>
              <a:rect l="0" t="0" r="0" b="0"/>
              <a:pathLst>
                <a:path w="1952244" h="1261872">
                  <a:moveTo>
                    <a:pt x="0" y="1261872"/>
                  </a:moveTo>
                  <a:lnTo>
                    <a:pt x="1952244" y="1261872"/>
                  </a:lnTo>
                  <a:lnTo>
                    <a:pt x="195224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 cap="flat" cmpd="sng" algn="ctr">
              <a:solidFill>
                <a:srgbClr val="2F5496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Rectangle 2174">
              <a:extLst>
                <a:ext uri="{FF2B5EF4-FFF2-40B4-BE49-F238E27FC236}">
                  <a16:creationId xmlns:a16="http://schemas.microsoft.com/office/drawing/2014/main" xmlns="" id="{5CD26A12-740E-4845-9C24-7ABE44CED557}"/>
                </a:ext>
              </a:extLst>
            </p:cNvPr>
            <p:cNvSpPr/>
            <p:nvPr/>
          </p:nvSpPr>
          <p:spPr>
            <a:xfrm>
              <a:off x="7641971" y="519583"/>
              <a:ext cx="2272634" cy="48144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Штамп МО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Rectangle 2175">
              <a:extLst>
                <a:ext uri="{FF2B5EF4-FFF2-40B4-BE49-F238E27FC236}">
                  <a16:creationId xmlns:a16="http://schemas.microsoft.com/office/drawing/2014/main" xmlns="" id="{A65BAA8E-858A-48C4-BE6C-3523A5080339}"/>
                </a:ext>
              </a:extLst>
            </p:cNvPr>
            <p:cNvSpPr/>
            <p:nvPr/>
          </p:nvSpPr>
          <p:spPr>
            <a:xfrm>
              <a:off x="7811135" y="916306"/>
              <a:ext cx="1884097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наименование,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0" name="Rectangle 2176">
              <a:extLst>
                <a:ext uri="{FF2B5EF4-FFF2-40B4-BE49-F238E27FC236}">
                  <a16:creationId xmlns:a16="http://schemas.microsoft.com/office/drawing/2014/main" xmlns="" id="{4EDDDF11-3D6E-46B9-8F72-A7D822ADA201}"/>
                </a:ext>
              </a:extLst>
            </p:cNvPr>
            <p:cNvSpPr/>
            <p:nvPr/>
          </p:nvSpPr>
          <p:spPr>
            <a:xfrm>
              <a:off x="7789799" y="1160146"/>
              <a:ext cx="81332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адрес,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1" name="Rectangle 2177">
              <a:extLst>
                <a:ext uri="{FF2B5EF4-FFF2-40B4-BE49-F238E27FC236}">
                  <a16:creationId xmlns:a16="http://schemas.microsoft.com/office/drawing/2014/main" xmlns="" id="{3A797C16-B0DA-4CA5-95C1-9C617203DA5A}"/>
                </a:ext>
              </a:extLst>
            </p:cNvPr>
            <p:cNvSpPr/>
            <p:nvPr/>
          </p:nvSpPr>
          <p:spPr>
            <a:xfrm>
              <a:off x="8403971" y="1160146"/>
              <a:ext cx="106403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телефон,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2" name="Rectangle 2178">
              <a:extLst>
                <a:ext uri="{FF2B5EF4-FFF2-40B4-BE49-F238E27FC236}">
                  <a16:creationId xmlns:a16="http://schemas.microsoft.com/office/drawing/2014/main" xmlns="" id="{ED3CEE14-0FFD-4929-ACC3-81B4CD134F7F}"/>
                </a:ext>
              </a:extLst>
            </p:cNvPr>
            <p:cNvSpPr/>
            <p:nvPr/>
          </p:nvSpPr>
          <p:spPr>
            <a:xfrm>
              <a:off x="7891907" y="1403986"/>
              <a:ext cx="15689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2179">
              <a:extLst>
                <a:ext uri="{FF2B5EF4-FFF2-40B4-BE49-F238E27FC236}">
                  <a16:creationId xmlns:a16="http://schemas.microsoft.com/office/drawing/2014/main" xmlns="" id="{4794B3B4-D070-40F6-A607-D4DE6C201461}"/>
                </a:ext>
              </a:extLst>
            </p:cNvPr>
            <p:cNvSpPr/>
            <p:nvPr/>
          </p:nvSpPr>
          <p:spPr>
            <a:xfrm>
              <a:off x="8009256" y="1403986"/>
              <a:ext cx="145249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ата выписки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4" name="Shape 2180">
              <a:extLst>
                <a:ext uri="{FF2B5EF4-FFF2-40B4-BE49-F238E27FC236}">
                  <a16:creationId xmlns:a16="http://schemas.microsoft.com/office/drawing/2014/main" xmlns="" id="{01E098C5-98E9-4AC1-B6FB-197BD9C74D32}"/>
                </a:ext>
              </a:extLst>
            </p:cNvPr>
            <p:cNvSpPr/>
            <p:nvPr/>
          </p:nvSpPr>
          <p:spPr>
            <a:xfrm>
              <a:off x="10606278" y="2779015"/>
              <a:ext cx="1347216" cy="1162812"/>
            </a:xfrm>
            <a:custGeom>
              <a:avLst/>
              <a:gdLst/>
              <a:ahLst/>
              <a:cxnLst/>
              <a:rect l="0" t="0" r="0" b="0"/>
              <a:pathLst>
                <a:path w="1347216" h="1162812">
                  <a:moveTo>
                    <a:pt x="673608" y="0"/>
                  </a:moveTo>
                  <a:lnTo>
                    <a:pt x="1347216" y="1162812"/>
                  </a:lnTo>
                  <a:lnTo>
                    <a:pt x="0" y="1162812"/>
                  </a:lnTo>
                  <a:lnTo>
                    <a:pt x="673608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Shape 2181">
              <a:extLst>
                <a:ext uri="{FF2B5EF4-FFF2-40B4-BE49-F238E27FC236}">
                  <a16:creationId xmlns:a16="http://schemas.microsoft.com/office/drawing/2014/main" xmlns="" id="{EDFFC587-3403-4945-AF6C-9250FB994B47}"/>
                </a:ext>
              </a:extLst>
            </p:cNvPr>
            <p:cNvSpPr/>
            <p:nvPr/>
          </p:nvSpPr>
          <p:spPr>
            <a:xfrm>
              <a:off x="10626090" y="2801875"/>
              <a:ext cx="653796" cy="1128522"/>
            </a:xfrm>
            <a:custGeom>
              <a:avLst/>
              <a:gdLst/>
              <a:ahLst/>
              <a:cxnLst/>
              <a:rect l="0" t="0" r="0" b="0"/>
              <a:pathLst>
                <a:path w="653796" h="1128522">
                  <a:moveTo>
                    <a:pt x="653796" y="0"/>
                  </a:moveTo>
                  <a:lnTo>
                    <a:pt x="653796" y="15113"/>
                  </a:lnTo>
                  <a:lnTo>
                    <a:pt x="13208" y="1120902"/>
                  </a:lnTo>
                  <a:lnTo>
                    <a:pt x="653796" y="1120902"/>
                  </a:lnTo>
                  <a:lnTo>
                    <a:pt x="653796" y="1128522"/>
                  </a:lnTo>
                  <a:lnTo>
                    <a:pt x="0" y="1128522"/>
                  </a:lnTo>
                  <a:lnTo>
                    <a:pt x="653796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Shape 2182">
              <a:extLst>
                <a:ext uri="{FF2B5EF4-FFF2-40B4-BE49-F238E27FC236}">
                  <a16:creationId xmlns:a16="http://schemas.microsoft.com/office/drawing/2014/main" xmlns="" id="{09939A3E-3347-4AFC-92D0-5C07D017F127}"/>
                </a:ext>
              </a:extLst>
            </p:cNvPr>
            <p:cNvSpPr/>
            <p:nvPr/>
          </p:nvSpPr>
          <p:spPr>
            <a:xfrm>
              <a:off x="10573258" y="2741042"/>
              <a:ext cx="706628" cy="1219835"/>
            </a:xfrm>
            <a:custGeom>
              <a:avLst/>
              <a:gdLst/>
              <a:ahLst/>
              <a:cxnLst/>
              <a:rect l="0" t="0" r="0" b="0"/>
              <a:pathLst>
                <a:path w="706628" h="1219835">
                  <a:moveTo>
                    <a:pt x="706628" y="0"/>
                  </a:moveTo>
                  <a:lnTo>
                    <a:pt x="706628" y="45593"/>
                  </a:lnTo>
                  <a:lnTo>
                    <a:pt x="39624" y="1196975"/>
                  </a:lnTo>
                  <a:lnTo>
                    <a:pt x="706628" y="1196975"/>
                  </a:lnTo>
                  <a:lnTo>
                    <a:pt x="706628" y="1219835"/>
                  </a:lnTo>
                  <a:lnTo>
                    <a:pt x="0" y="1219835"/>
                  </a:lnTo>
                  <a:lnTo>
                    <a:pt x="706628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Shape 2183">
              <a:extLst>
                <a:ext uri="{FF2B5EF4-FFF2-40B4-BE49-F238E27FC236}">
                  <a16:creationId xmlns:a16="http://schemas.microsoft.com/office/drawing/2014/main" xmlns="" id="{7BFECBCE-C491-4891-8670-1196065A1D95}"/>
                </a:ext>
              </a:extLst>
            </p:cNvPr>
            <p:cNvSpPr/>
            <p:nvPr/>
          </p:nvSpPr>
          <p:spPr>
            <a:xfrm>
              <a:off x="11279886" y="2801875"/>
              <a:ext cx="653796" cy="1128522"/>
            </a:xfrm>
            <a:custGeom>
              <a:avLst/>
              <a:gdLst/>
              <a:ahLst/>
              <a:cxnLst/>
              <a:rect l="0" t="0" r="0" b="0"/>
              <a:pathLst>
                <a:path w="653796" h="1128522">
                  <a:moveTo>
                    <a:pt x="0" y="0"/>
                  </a:moveTo>
                  <a:lnTo>
                    <a:pt x="653796" y="1128522"/>
                  </a:lnTo>
                  <a:lnTo>
                    <a:pt x="0" y="1128522"/>
                  </a:lnTo>
                  <a:lnTo>
                    <a:pt x="0" y="1120902"/>
                  </a:lnTo>
                  <a:lnTo>
                    <a:pt x="640588" y="1120902"/>
                  </a:lnTo>
                  <a:lnTo>
                    <a:pt x="0" y="15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Shape 2184">
              <a:extLst>
                <a:ext uri="{FF2B5EF4-FFF2-40B4-BE49-F238E27FC236}">
                  <a16:creationId xmlns:a16="http://schemas.microsoft.com/office/drawing/2014/main" xmlns="" id="{A7BC1666-474F-4E4B-9AAF-FA0343878E94}"/>
                </a:ext>
              </a:extLst>
            </p:cNvPr>
            <p:cNvSpPr/>
            <p:nvPr/>
          </p:nvSpPr>
          <p:spPr>
            <a:xfrm>
              <a:off x="11279886" y="2741042"/>
              <a:ext cx="706628" cy="1219835"/>
            </a:xfrm>
            <a:custGeom>
              <a:avLst/>
              <a:gdLst/>
              <a:ahLst/>
              <a:cxnLst/>
              <a:rect l="0" t="0" r="0" b="0"/>
              <a:pathLst>
                <a:path w="706628" h="1219835">
                  <a:moveTo>
                    <a:pt x="0" y="0"/>
                  </a:moveTo>
                  <a:lnTo>
                    <a:pt x="706628" y="1219835"/>
                  </a:lnTo>
                  <a:lnTo>
                    <a:pt x="0" y="1219835"/>
                  </a:lnTo>
                  <a:lnTo>
                    <a:pt x="0" y="1196975"/>
                  </a:lnTo>
                  <a:lnTo>
                    <a:pt x="667004" y="1196975"/>
                  </a:lnTo>
                  <a:lnTo>
                    <a:pt x="0" y="45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Rectangle 2185">
              <a:extLst>
                <a:ext uri="{FF2B5EF4-FFF2-40B4-BE49-F238E27FC236}">
                  <a16:creationId xmlns:a16="http://schemas.microsoft.com/office/drawing/2014/main" xmlns="" id="{99374CEF-6F38-4110-A4AD-D0BD7F8011B3}"/>
                </a:ext>
              </a:extLst>
            </p:cNvPr>
            <p:cNvSpPr/>
            <p:nvPr/>
          </p:nvSpPr>
          <p:spPr>
            <a:xfrm>
              <a:off x="11092307" y="3403982"/>
              <a:ext cx="639493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0" name="Rectangle 2186">
              <a:extLst>
                <a:ext uri="{FF2B5EF4-FFF2-40B4-BE49-F238E27FC236}">
                  <a16:creationId xmlns:a16="http://schemas.microsoft.com/office/drawing/2014/main" xmlns="" id="{8E337DB8-96E9-4BFA-9CEC-EBF3A54260B9}"/>
                </a:ext>
              </a:extLst>
            </p:cNvPr>
            <p:cNvSpPr/>
            <p:nvPr/>
          </p:nvSpPr>
          <p:spPr>
            <a:xfrm>
              <a:off x="11197463" y="3586862"/>
              <a:ext cx="358360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для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1" name="Rectangle 2187">
              <a:extLst>
                <a:ext uri="{FF2B5EF4-FFF2-40B4-BE49-F238E27FC236}">
                  <a16:creationId xmlns:a16="http://schemas.microsoft.com/office/drawing/2014/main" xmlns="" id="{E862B8DB-C32D-43E0-9D40-FC948C2E1ABA}"/>
                </a:ext>
              </a:extLst>
            </p:cNvPr>
            <p:cNvSpPr/>
            <p:nvPr/>
          </p:nvSpPr>
          <p:spPr>
            <a:xfrm>
              <a:off x="11011535" y="3769742"/>
              <a:ext cx="807525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2" name="Shape 2188">
              <a:extLst>
                <a:ext uri="{FF2B5EF4-FFF2-40B4-BE49-F238E27FC236}">
                  <a16:creationId xmlns:a16="http://schemas.microsoft.com/office/drawing/2014/main" xmlns="" id="{8D7149F6-9BC9-419D-B6E7-DCA33A0D1651}"/>
                </a:ext>
              </a:extLst>
            </p:cNvPr>
            <p:cNvSpPr/>
            <p:nvPr/>
          </p:nvSpPr>
          <p:spPr>
            <a:xfrm>
              <a:off x="10755630" y="4283203"/>
              <a:ext cx="871727" cy="902208"/>
            </a:xfrm>
            <a:custGeom>
              <a:avLst/>
              <a:gdLst/>
              <a:ahLst/>
              <a:cxnLst/>
              <a:rect l="0" t="0" r="0" b="0"/>
              <a:pathLst>
                <a:path w="871727" h="902208">
                  <a:moveTo>
                    <a:pt x="435863" y="0"/>
                  </a:moveTo>
                  <a:cubicBezTo>
                    <a:pt x="676529" y="0"/>
                    <a:pt x="871727" y="201930"/>
                    <a:pt x="871727" y="451104"/>
                  </a:cubicBezTo>
                  <a:cubicBezTo>
                    <a:pt x="871727" y="700278"/>
                    <a:pt x="676529" y="902208"/>
                    <a:pt x="435863" y="902208"/>
                  </a:cubicBezTo>
                  <a:cubicBezTo>
                    <a:pt x="195199" y="902208"/>
                    <a:pt x="0" y="700278"/>
                    <a:pt x="0" y="451104"/>
                  </a:cubicBezTo>
                  <a:cubicBezTo>
                    <a:pt x="0" y="201930"/>
                    <a:pt x="195199" y="0"/>
                    <a:pt x="435863" y="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Shape 2189">
              <a:extLst>
                <a:ext uri="{FF2B5EF4-FFF2-40B4-BE49-F238E27FC236}">
                  <a16:creationId xmlns:a16="http://schemas.microsoft.com/office/drawing/2014/main" xmlns="" id="{B7FDD460-BF18-4216-BDDE-C24073EF5737}"/>
                </a:ext>
              </a:extLst>
            </p:cNvPr>
            <p:cNvSpPr/>
            <p:nvPr/>
          </p:nvSpPr>
          <p:spPr>
            <a:xfrm>
              <a:off x="10767060" y="4294633"/>
              <a:ext cx="424434" cy="879348"/>
            </a:xfrm>
            <a:custGeom>
              <a:avLst/>
              <a:gdLst/>
              <a:ahLst/>
              <a:cxnLst/>
              <a:rect l="0" t="0" r="0" b="0"/>
              <a:pathLst>
                <a:path w="424434" h="879348">
                  <a:moveTo>
                    <a:pt x="424434" y="0"/>
                  </a:moveTo>
                  <a:lnTo>
                    <a:pt x="424434" y="7620"/>
                  </a:lnTo>
                  <a:lnTo>
                    <a:pt x="402972" y="8128"/>
                  </a:lnTo>
                  <a:lnTo>
                    <a:pt x="381889" y="9779"/>
                  </a:lnTo>
                  <a:lnTo>
                    <a:pt x="361061" y="12573"/>
                  </a:lnTo>
                  <a:lnTo>
                    <a:pt x="340614" y="16383"/>
                  </a:lnTo>
                  <a:lnTo>
                    <a:pt x="320422" y="21209"/>
                  </a:lnTo>
                  <a:lnTo>
                    <a:pt x="300609" y="27051"/>
                  </a:lnTo>
                  <a:lnTo>
                    <a:pt x="281305" y="33782"/>
                  </a:lnTo>
                  <a:lnTo>
                    <a:pt x="262382" y="41402"/>
                  </a:lnTo>
                  <a:lnTo>
                    <a:pt x="243967" y="50038"/>
                  </a:lnTo>
                  <a:lnTo>
                    <a:pt x="226060" y="59690"/>
                  </a:lnTo>
                  <a:lnTo>
                    <a:pt x="208534" y="70104"/>
                  </a:lnTo>
                  <a:lnTo>
                    <a:pt x="191643" y="81280"/>
                  </a:lnTo>
                  <a:lnTo>
                    <a:pt x="175260" y="93218"/>
                  </a:lnTo>
                  <a:lnTo>
                    <a:pt x="159512" y="106172"/>
                  </a:lnTo>
                  <a:lnTo>
                    <a:pt x="144399" y="119634"/>
                  </a:lnTo>
                  <a:lnTo>
                    <a:pt x="129922" y="133858"/>
                  </a:lnTo>
                  <a:lnTo>
                    <a:pt x="116205" y="148971"/>
                  </a:lnTo>
                  <a:lnTo>
                    <a:pt x="102997" y="164719"/>
                  </a:lnTo>
                  <a:lnTo>
                    <a:pt x="90551" y="180975"/>
                  </a:lnTo>
                  <a:lnTo>
                    <a:pt x="78994" y="197866"/>
                  </a:lnTo>
                  <a:lnTo>
                    <a:pt x="68199" y="215392"/>
                  </a:lnTo>
                  <a:lnTo>
                    <a:pt x="58039" y="233553"/>
                  </a:lnTo>
                  <a:lnTo>
                    <a:pt x="48768" y="252095"/>
                  </a:lnTo>
                  <a:lnTo>
                    <a:pt x="40513" y="271272"/>
                  </a:lnTo>
                  <a:lnTo>
                    <a:pt x="33020" y="290957"/>
                  </a:lnTo>
                  <a:lnTo>
                    <a:pt x="26416" y="311023"/>
                  </a:lnTo>
                  <a:lnTo>
                    <a:pt x="20828" y="331597"/>
                  </a:lnTo>
                  <a:lnTo>
                    <a:pt x="16129" y="352552"/>
                  </a:lnTo>
                  <a:lnTo>
                    <a:pt x="12447" y="373761"/>
                  </a:lnTo>
                  <a:lnTo>
                    <a:pt x="9779" y="395478"/>
                  </a:lnTo>
                  <a:lnTo>
                    <a:pt x="8128" y="417322"/>
                  </a:lnTo>
                  <a:lnTo>
                    <a:pt x="7620" y="439674"/>
                  </a:lnTo>
                  <a:lnTo>
                    <a:pt x="8128" y="462026"/>
                  </a:lnTo>
                  <a:lnTo>
                    <a:pt x="9779" y="483997"/>
                  </a:lnTo>
                  <a:lnTo>
                    <a:pt x="12319" y="505587"/>
                  </a:lnTo>
                  <a:lnTo>
                    <a:pt x="16129" y="526923"/>
                  </a:lnTo>
                  <a:lnTo>
                    <a:pt x="20828" y="547878"/>
                  </a:lnTo>
                  <a:lnTo>
                    <a:pt x="26416" y="568325"/>
                  </a:lnTo>
                  <a:lnTo>
                    <a:pt x="33020" y="588518"/>
                  </a:lnTo>
                  <a:lnTo>
                    <a:pt x="40386" y="608076"/>
                  </a:lnTo>
                  <a:lnTo>
                    <a:pt x="48768" y="627126"/>
                  </a:lnTo>
                  <a:lnTo>
                    <a:pt x="58039" y="645922"/>
                  </a:lnTo>
                  <a:lnTo>
                    <a:pt x="68072" y="663956"/>
                  </a:lnTo>
                  <a:lnTo>
                    <a:pt x="78867" y="681482"/>
                  </a:lnTo>
                  <a:lnTo>
                    <a:pt x="90551" y="698500"/>
                  </a:lnTo>
                  <a:lnTo>
                    <a:pt x="102997" y="714756"/>
                  </a:lnTo>
                  <a:lnTo>
                    <a:pt x="116078" y="730504"/>
                  </a:lnTo>
                  <a:lnTo>
                    <a:pt x="129922" y="745490"/>
                  </a:lnTo>
                  <a:lnTo>
                    <a:pt x="144399" y="759714"/>
                  </a:lnTo>
                  <a:lnTo>
                    <a:pt x="159512" y="773303"/>
                  </a:lnTo>
                  <a:lnTo>
                    <a:pt x="175260" y="786003"/>
                  </a:lnTo>
                  <a:lnTo>
                    <a:pt x="191643" y="798068"/>
                  </a:lnTo>
                  <a:lnTo>
                    <a:pt x="208534" y="809244"/>
                  </a:lnTo>
                  <a:lnTo>
                    <a:pt x="226060" y="819658"/>
                  </a:lnTo>
                  <a:lnTo>
                    <a:pt x="243967" y="829310"/>
                  </a:lnTo>
                  <a:lnTo>
                    <a:pt x="262382" y="837946"/>
                  </a:lnTo>
                  <a:lnTo>
                    <a:pt x="281305" y="845566"/>
                  </a:lnTo>
                  <a:lnTo>
                    <a:pt x="300609" y="852297"/>
                  </a:lnTo>
                  <a:lnTo>
                    <a:pt x="320422" y="858139"/>
                  </a:lnTo>
                  <a:lnTo>
                    <a:pt x="340487" y="862965"/>
                  </a:lnTo>
                  <a:lnTo>
                    <a:pt x="361061" y="866775"/>
                  </a:lnTo>
                  <a:lnTo>
                    <a:pt x="381889" y="869569"/>
                  </a:lnTo>
                  <a:lnTo>
                    <a:pt x="402972" y="871220"/>
                  </a:lnTo>
                  <a:lnTo>
                    <a:pt x="424434" y="871728"/>
                  </a:lnTo>
                  <a:lnTo>
                    <a:pt x="424434" y="879348"/>
                  </a:lnTo>
                  <a:lnTo>
                    <a:pt x="402590" y="878840"/>
                  </a:lnTo>
                  <a:lnTo>
                    <a:pt x="381000" y="877062"/>
                  </a:lnTo>
                  <a:lnTo>
                    <a:pt x="359791" y="874268"/>
                  </a:lnTo>
                  <a:lnTo>
                    <a:pt x="338963" y="870458"/>
                  </a:lnTo>
                  <a:lnTo>
                    <a:pt x="318389" y="865505"/>
                  </a:lnTo>
                  <a:lnTo>
                    <a:pt x="298323" y="859663"/>
                  </a:lnTo>
                  <a:lnTo>
                    <a:pt x="278638" y="852805"/>
                  </a:lnTo>
                  <a:lnTo>
                    <a:pt x="259334" y="844931"/>
                  </a:lnTo>
                  <a:lnTo>
                    <a:pt x="240538" y="836041"/>
                  </a:lnTo>
                  <a:lnTo>
                    <a:pt x="222250" y="826389"/>
                  </a:lnTo>
                  <a:lnTo>
                    <a:pt x="204470" y="815721"/>
                  </a:lnTo>
                  <a:lnTo>
                    <a:pt x="187325" y="804291"/>
                  </a:lnTo>
                  <a:lnTo>
                    <a:pt x="170561" y="792099"/>
                  </a:lnTo>
                  <a:lnTo>
                    <a:pt x="154559" y="779145"/>
                  </a:lnTo>
                  <a:lnTo>
                    <a:pt x="139192" y="765302"/>
                  </a:lnTo>
                  <a:lnTo>
                    <a:pt x="124460" y="750697"/>
                  </a:lnTo>
                  <a:lnTo>
                    <a:pt x="110363" y="735457"/>
                  </a:lnTo>
                  <a:lnTo>
                    <a:pt x="97028" y="719582"/>
                  </a:lnTo>
                  <a:lnTo>
                    <a:pt x="84455" y="702945"/>
                  </a:lnTo>
                  <a:lnTo>
                    <a:pt x="72517" y="685673"/>
                  </a:lnTo>
                  <a:lnTo>
                    <a:pt x="61468" y="667766"/>
                  </a:lnTo>
                  <a:lnTo>
                    <a:pt x="51308" y="649478"/>
                  </a:lnTo>
                  <a:lnTo>
                    <a:pt x="41910" y="630428"/>
                  </a:lnTo>
                  <a:lnTo>
                    <a:pt x="33401" y="610997"/>
                  </a:lnTo>
                  <a:lnTo>
                    <a:pt x="25781" y="591058"/>
                  </a:lnTo>
                  <a:lnTo>
                    <a:pt x="19177" y="570484"/>
                  </a:lnTo>
                  <a:lnTo>
                    <a:pt x="13335" y="549656"/>
                  </a:lnTo>
                  <a:lnTo>
                    <a:pt x="8636" y="528447"/>
                  </a:lnTo>
                  <a:lnTo>
                    <a:pt x="4826" y="506730"/>
                  </a:lnTo>
                  <a:lnTo>
                    <a:pt x="2159" y="484632"/>
                  </a:lnTo>
                  <a:lnTo>
                    <a:pt x="508" y="462407"/>
                  </a:lnTo>
                  <a:lnTo>
                    <a:pt x="0" y="439674"/>
                  </a:lnTo>
                  <a:lnTo>
                    <a:pt x="508" y="416941"/>
                  </a:lnTo>
                  <a:lnTo>
                    <a:pt x="2286" y="394716"/>
                  </a:lnTo>
                  <a:lnTo>
                    <a:pt x="4953" y="372618"/>
                  </a:lnTo>
                  <a:lnTo>
                    <a:pt x="8636" y="351028"/>
                  </a:lnTo>
                  <a:lnTo>
                    <a:pt x="13335" y="329692"/>
                  </a:lnTo>
                  <a:lnTo>
                    <a:pt x="19177" y="308864"/>
                  </a:lnTo>
                  <a:lnTo>
                    <a:pt x="25781" y="288417"/>
                  </a:lnTo>
                  <a:lnTo>
                    <a:pt x="33401" y="268478"/>
                  </a:lnTo>
                  <a:lnTo>
                    <a:pt x="41910" y="248920"/>
                  </a:lnTo>
                  <a:lnTo>
                    <a:pt x="51308" y="229997"/>
                  </a:lnTo>
                  <a:lnTo>
                    <a:pt x="61595" y="211582"/>
                  </a:lnTo>
                  <a:lnTo>
                    <a:pt x="72644" y="193675"/>
                  </a:lnTo>
                  <a:lnTo>
                    <a:pt x="84455" y="176530"/>
                  </a:lnTo>
                  <a:lnTo>
                    <a:pt x="97028" y="159893"/>
                  </a:lnTo>
                  <a:lnTo>
                    <a:pt x="110363" y="143891"/>
                  </a:lnTo>
                  <a:lnTo>
                    <a:pt x="124460" y="128651"/>
                  </a:lnTo>
                  <a:lnTo>
                    <a:pt x="139192" y="114046"/>
                  </a:lnTo>
                  <a:lnTo>
                    <a:pt x="154559" y="100330"/>
                  </a:lnTo>
                  <a:lnTo>
                    <a:pt x="170688" y="87249"/>
                  </a:lnTo>
                  <a:lnTo>
                    <a:pt x="187325" y="75057"/>
                  </a:lnTo>
                  <a:lnTo>
                    <a:pt x="204470" y="63627"/>
                  </a:lnTo>
                  <a:lnTo>
                    <a:pt x="222250" y="52959"/>
                  </a:lnTo>
                  <a:lnTo>
                    <a:pt x="240538" y="43307"/>
                  </a:lnTo>
                  <a:lnTo>
                    <a:pt x="259334" y="34417"/>
                  </a:lnTo>
                  <a:lnTo>
                    <a:pt x="278638" y="26543"/>
                  </a:lnTo>
                  <a:lnTo>
                    <a:pt x="298323" y="19685"/>
                  </a:lnTo>
                  <a:lnTo>
                    <a:pt x="318389" y="13843"/>
                  </a:lnTo>
                  <a:lnTo>
                    <a:pt x="338963" y="8890"/>
                  </a:lnTo>
                  <a:lnTo>
                    <a:pt x="359791" y="4953"/>
                  </a:lnTo>
                  <a:lnTo>
                    <a:pt x="381000" y="2286"/>
                  </a:lnTo>
                  <a:lnTo>
                    <a:pt x="402590" y="508"/>
                  </a:lnTo>
                  <a:lnTo>
                    <a:pt x="424434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Shape 2190">
              <a:extLst>
                <a:ext uri="{FF2B5EF4-FFF2-40B4-BE49-F238E27FC236}">
                  <a16:creationId xmlns:a16="http://schemas.microsoft.com/office/drawing/2014/main" xmlns="" id="{3B242D7D-CCEE-44D8-BA61-A8C7C85D5D91}"/>
                </a:ext>
              </a:extLst>
            </p:cNvPr>
            <p:cNvSpPr/>
            <p:nvPr/>
          </p:nvSpPr>
          <p:spPr>
            <a:xfrm>
              <a:off x="10736580" y="4264153"/>
              <a:ext cx="454913" cy="940308"/>
            </a:xfrm>
            <a:custGeom>
              <a:avLst/>
              <a:gdLst/>
              <a:ahLst/>
              <a:cxnLst/>
              <a:rect l="0" t="0" r="0" b="0"/>
              <a:pathLst>
                <a:path w="454913" h="940308">
                  <a:moveTo>
                    <a:pt x="454913" y="0"/>
                  </a:moveTo>
                  <a:lnTo>
                    <a:pt x="454913" y="22860"/>
                  </a:lnTo>
                  <a:lnTo>
                    <a:pt x="432688" y="23368"/>
                  </a:lnTo>
                  <a:lnTo>
                    <a:pt x="410718" y="25146"/>
                  </a:lnTo>
                  <a:lnTo>
                    <a:pt x="389127" y="27940"/>
                  </a:lnTo>
                  <a:lnTo>
                    <a:pt x="367919" y="31877"/>
                  </a:lnTo>
                  <a:lnTo>
                    <a:pt x="346963" y="36957"/>
                  </a:lnTo>
                  <a:lnTo>
                    <a:pt x="326389" y="42926"/>
                  </a:lnTo>
                  <a:lnTo>
                    <a:pt x="306451" y="49911"/>
                  </a:lnTo>
                  <a:lnTo>
                    <a:pt x="286765" y="57912"/>
                  </a:lnTo>
                  <a:lnTo>
                    <a:pt x="267588" y="66929"/>
                  </a:lnTo>
                  <a:lnTo>
                    <a:pt x="249047" y="76835"/>
                  </a:lnTo>
                  <a:lnTo>
                    <a:pt x="230886" y="87630"/>
                  </a:lnTo>
                  <a:lnTo>
                    <a:pt x="213487" y="99187"/>
                  </a:lnTo>
                  <a:lnTo>
                    <a:pt x="196469" y="111633"/>
                  </a:lnTo>
                  <a:lnTo>
                    <a:pt x="180086" y="124968"/>
                  </a:lnTo>
                  <a:lnTo>
                    <a:pt x="164464" y="138938"/>
                  </a:lnTo>
                  <a:lnTo>
                    <a:pt x="149478" y="153797"/>
                  </a:lnTo>
                  <a:lnTo>
                    <a:pt x="135127" y="169418"/>
                  </a:lnTo>
                  <a:lnTo>
                    <a:pt x="121538" y="185674"/>
                  </a:lnTo>
                  <a:lnTo>
                    <a:pt x="108712" y="202565"/>
                  </a:lnTo>
                  <a:lnTo>
                    <a:pt x="96774" y="219964"/>
                  </a:lnTo>
                  <a:lnTo>
                    <a:pt x="85471" y="238125"/>
                  </a:lnTo>
                  <a:lnTo>
                    <a:pt x="75057" y="256921"/>
                  </a:lnTo>
                  <a:lnTo>
                    <a:pt x="65405" y="276225"/>
                  </a:lnTo>
                  <a:lnTo>
                    <a:pt x="56896" y="296037"/>
                  </a:lnTo>
                  <a:lnTo>
                    <a:pt x="49149" y="316357"/>
                  </a:lnTo>
                  <a:lnTo>
                    <a:pt x="42290" y="337185"/>
                  </a:lnTo>
                  <a:lnTo>
                    <a:pt x="36449" y="358394"/>
                  </a:lnTo>
                  <a:lnTo>
                    <a:pt x="31623" y="379984"/>
                  </a:lnTo>
                  <a:lnTo>
                    <a:pt x="27813" y="402082"/>
                  </a:lnTo>
                  <a:lnTo>
                    <a:pt x="25146" y="424434"/>
                  </a:lnTo>
                  <a:lnTo>
                    <a:pt x="23368" y="447040"/>
                  </a:lnTo>
                  <a:lnTo>
                    <a:pt x="22860" y="470154"/>
                  </a:lnTo>
                  <a:lnTo>
                    <a:pt x="23368" y="493268"/>
                  </a:lnTo>
                  <a:lnTo>
                    <a:pt x="25019" y="515874"/>
                  </a:lnTo>
                  <a:lnTo>
                    <a:pt x="27813" y="538226"/>
                  </a:lnTo>
                  <a:lnTo>
                    <a:pt x="31623" y="560324"/>
                  </a:lnTo>
                  <a:lnTo>
                    <a:pt x="36449" y="582041"/>
                  </a:lnTo>
                  <a:lnTo>
                    <a:pt x="42290" y="603123"/>
                  </a:lnTo>
                  <a:lnTo>
                    <a:pt x="49149" y="624078"/>
                  </a:lnTo>
                  <a:lnTo>
                    <a:pt x="56769" y="644398"/>
                  </a:lnTo>
                  <a:lnTo>
                    <a:pt x="65405" y="664083"/>
                  </a:lnTo>
                  <a:lnTo>
                    <a:pt x="75057" y="683514"/>
                  </a:lnTo>
                  <a:lnTo>
                    <a:pt x="85344" y="702183"/>
                  </a:lnTo>
                  <a:lnTo>
                    <a:pt x="96647" y="720344"/>
                  </a:lnTo>
                  <a:lnTo>
                    <a:pt x="108712" y="737870"/>
                  </a:lnTo>
                  <a:lnTo>
                    <a:pt x="121538" y="754761"/>
                  </a:lnTo>
                  <a:lnTo>
                    <a:pt x="135127" y="771017"/>
                  </a:lnTo>
                  <a:lnTo>
                    <a:pt x="149478" y="786511"/>
                  </a:lnTo>
                  <a:lnTo>
                    <a:pt x="164464" y="801370"/>
                  </a:lnTo>
                  <a:lnTo>
                    <a:pt x="180086" y="815340"/>
                  </a:lnTo>
                  <a:lnTo>
                    <a:pt x="196469" y="828548"/>
                  </a:lnTo>
                  <a:lnTo>
                    <a:pt x="213487" y="841121"/>
                  </a:lnTo>
                  <a:lnTo>
                    <a:pt x="230886" y="852678"/>
                  </a:lnTo>
                  <a:lnTo>
                    <a:pt x="249047" y="863473"/>
                  </a:lnTo>
                  <a:lnTo>
                    <a:pt x="267588" y="873379"/>
                  </a:lnTo>
                  <a:lnTo>
                    <a:pt x="286765" y="882396"/>
                  </a:lnTo>
                  <a:lnTo>
                    <a:pt x="306451" y="890397"/>
                  </a:lnTo>
                  <a:lnTo>
                    <a:pt x="326389" y="897382"/>
                  </a:lnTo>
                  <a:lnTo>
                    <a:pt x="346963" y="903351"/>
                  </a:lnTo>
                  <a:lnTo>
                    <a:pt x="367919" y="908431"/>
                  </a:lnTo>
                  <a:lnTo>
                    <a:pt x="389127" y="912241"/>
                  </a:lnTo>
                  <a:lnTo>
                    <a:pt x="410718" y="915162"/>
                  </a:lnTo>
                  <a:lnTo>
                    <a:pt x="432688" y="916940"/>
                  </a:lnTo>
                  <a:lnTo>
                    <a:pt x="454913" y="917448"/>
                  </a:lnTo>
                  <a:lnTo>
                    <a:pt x="454913" y="940308"/>
                  </a:lnTo>
                  <a:lnTo>
                    <a:pt x="431546" y="939673"/>
                  </a:lnTo>
                  <a:lnTo>
                    <a:pt x="408305" y="937895"/>
                  </a:lnTo>
                  <a:lnTo>
                    <a:pt x="385572" y="934847"/>
                  </a:lnTo>
                  <a:lnTo>
                    <a:pt x="363220" y="930783"/>
                  </a:lnTo>
                  <a:lnTo>
                    <a:pt x="340995" y="925449"/>
                  </a:lnTo>
                  <a:lnTo>
                    <a:pt x="319405" y="919099"/>
                  </a:lnTo>
                  <a:lnTo>
                    <a:pt x="298323" y="911733"/>
                  </a:lnTo>
                  <a:lnTo>
                    <a:pt x="277622" y="903224"/>
                  </a:lnTo>
                  <a:lnTo>
                    <a:pt x="257428" y="893826"/>
                  </a:lnTo>
                  <a:lnTo>
                    <a:pt x="237871" y="883412"/>
                  </a:lnTo>
                  <a:lnTo>
                    <a:pt x="218694" y="872109"/>
                  </a:lnTo>
                  <a:lnTo>
                    <a:pt x="200406" y="859790"/>
                  </a:lnTo>
                  <a:lnTo>
                    <a:pt x="182499" y="846709"/>
                  </a:lnTo>
                  <a:lnTo>
                    <a:pt x="165226" y="832739"/>
                  </a:lnTo>
                  <a:lnTo>
                    <a:pt x="148717" y="818007"/>
                  </a:lnTo>
                  <a:lnTo>
                    <a:pt x="132969" y="802386"/>
                  </a:lnTo>
                  <a:lnTo>
                    <a:pt x="117983" y="786130"/>
                  </a:lnTo>
                  <a:lnTo>
                    <a:pt x="103632" y="768985"/>
                  </a:lnTo>
                  <a:lnTo>
                    <a:pt x="90170" y="751205"/>
                  </a:lnTo>
                  <a:lnTo>
                    <a:pt x="77470" y="732790"/>
                  </a:lnTo>
                  <a:lnTo>
                    <a:pt x="65659" y="713740"/>
                  </a:lnTo>
                  <a:lnTo>
                    <a:pt x="54737" y="694055"/>
                  </a:lnTo>
                  <a:lnTo>
                    <a:pt x="44703" y="673735"/>
                  </a:lnTo>
                  <a:lnTo>
                    <a:pt x="35560" y="653034"/>
                  </a:lnTo>
                  <a:lnTo>
                    <a:pt x="27559" y="631571"/>
                  </a:lnTo>
                  <a:lnTo>
                    <a:pt x="20447" y="609727"/>
                  </a:lnTo>
                  <a:lnTo>
                    <a:pt x="14224" y="587502"/>
                  </a:lnTo>
                  <a:lnTo>
                    <a:pt x="9271" y="564896"/>
                  </a:lnTo>
                  <a:lnTo>
                    <a:pt x="5207" y="541655"/>
                  </a:lnTo>
                  <a:lnTo>
                    <a:pt x="2286" y="518033"/>
                  </a:lnTo>
                  <a:lnTo>
                    <a:pt x="635" y="494284"/>
                  </a:lnTo>
                  <a:lnTo>
                    <a:pt x="0" y="470154"/>
                  </a:lnTo>
                  <a:lnTo>
                    <a:pt x="635" y="446024"/>
                  </a:lnTo>
                  <a:lnTo>
                    <a:pt x="2413" y="422148"/>
                  </a:lnTo>
                  <a:lnTo>
                    <a:pt x="5207" y="398653"/>
                  </a:lnTo>
                  <a:lnTo>
                    <a:pt x="9271" y="375539"/>
                  </a:lnTo>
                  <a:lnTo>
                    <a:pt x="14224" y="352806"/>
                  </a:lnTo>
                  <a:lnTo>
                    <a:pt x="20447" y="330581"/>
                  </a:lnTo>
                  <a:lnTo>
                    <a:pt x="27559" y="308737"/>
                  </a:lnTo>
                  <a:lnTo>
                    <a:pt x="35687" y="287401"/>
                  </a:lnTo>
                  <a:lnTo>
                    <a:pt x="44703" y="266573"/>
                  </a:lnTo>
                  <a:lnTo>
                    <a:pt x="54737" y="246253"/>
                  </a:lnTo>
                  <a:lnTo>
                    <a:pt x="65786" y="226568"/>
                  </a:lnTo>
                  <a:lnTo>
                    <a:pt x="77597" y="207518"/>
                  </a:lnTo>
                  <a:lnTo>
                    <a:pt x="90170" y="189103"/>
                  </a:lnTo>
                  <a:lnTo>
                    <a:pt x="103632" y="171323"/>
                  </a:lnTo>
                  <a:lnTo>
                    <a:pt x="117983" y="154305"/>
                  </a:lnTo>
                  <a:lnTo>
                    <a:pt x="132969" y="137922"/>
                  </a:lnTo>
                  <a:lnTo>
                    <a:pt x="148844" y="122301"/>
                  </a:lnTo>
                  <a:lnTo>
                    <a:pt x="165226" y="107569"/>
                  </a:lnTo>
                  <a:lnTo>
                    <a:pt x="182499" y="93599"/>
                  </a:lnTo>
                  <a:lnTo>
                    <a:pt x="200406" y="80518"/>
                  </a:lnTo>
                  <a:lnTo>
                    <a:pt x="218694" y="68199"/>
                  </a:lnTo>
                  <a:lnTo>
                    <a:pt x="237871" y="56896"/>
                  </a:lnTo>
                  <a:lnTo>
                    <a:pt x="257428" y="46482"/>
                  </a:lnTo>
                  <a:lnTo>
                    <a:pt x="277622" y="37084"/>
                  </a:lnTo>
                  <a:lnTo>
                    <a:pt x="298323" y="28575"/>
                  </a:lnTo>
                  <a:lnTo>
                    <a:pt x="319405" y="21209"/>
                  </a:lnTo>
                  <a:lnTo>
                    <a:pt x="340995" y="14859"/>
                  </a:lnTo>
                  <a:lnTo>
                    <a:pt x="363093" y="9525"/>
                  </a:lnTo>
                  <a:lnTo>
                    <a:pt x="385572" y="5334"/>
                  </a:lnTo>
                  <a:lnTo>
                    <a:pt x="408305" y="2413"/>
                  </a:lnTo>
                  <a:lnTo>
                    <a:pt x="431419" y="635"/>
                  </a:lnTo>
                  <a:lnTo>
                    <a:pt x="454913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Shape 2191">
              <a:extLst>
                <a:ext uri="{FF2B5EF4-FFF2-40B4-BE49-F238E27FC236}">
                  <a16:creationId xmlns:a16="http://schemas.microsoft.com/office/drawing/2014/main" xmlns="" id="{5EAF47A9-9053-4522-90CF-15EF2D7E4CA8}"/>
                </a:ext>
              </a:extLst>
            </p:cNvPr>
            <p:cNvSpPr/>
            <p:nvPr/>
          </p:nvSpPr>
          <p:spPr>
            <a:xfrm>
              <a:off x="11191494" y="4294633"/>
              <a:ext cx="424435" cy="879348"/>
            </a:xfrm>
            <a:custGeom>
              <a:avLst/>
              <a:gdLst/>
              <a:ahLst/>
              <a:cxnLst/>
              <a:rect l="0" t="0" r="0" b="0"/>
              <a:pathLst>
                <a:path w="424435" h="879348">
                  <a:moveTo>
                    <a:pt x="0" y="0"/>
                  </a:moveTo>
                  <a:lnTo>
                    <a:pt x="21844" y="508"/>
                  </a:lnTo>
                  <a:lnTo>
                    <a:pt x="43307" y="2286"/>
                  </a:lnTo>
                  <a:lnTo>
                    <a:pt x="64643" y="5080"/>
                  </a:lnTo>
                  <a:lnTo>
                    <a:pt x="85472" y="8890"/>
                  </a:lnTo>
                  <a:lnTo>
                    <a:pt x="106045" y="13843"/>
                  </a:lnTo>
                  <a:lnTo>
                    <a:pt x="126112" y="19685"/>
                  </a:lnTo>
                  <a:lnTo>
                    <a:pt x="145924" y="26543"/>
                  </a:lnTo>
                  <a:lnTo>
                    <a:pt x="165100" y="34417"/>
                  </a:lnTo>
                  <a:lnTo>
                    <a:pt x="183897" y="43307"/>
                  </a:lnTo>
                  <a:lnTo>
                    <a:pt x="202185" y="52959"/>
                  </a:lnTo>
                  <a:lnTo>
                    <a:pt x="219964" y="63627"/>
                  </a:lnTo>
                  <a:lnTo>
                    <a:pt x="237237" y="75057"/>
                  </a:lnTo>
                  <a:lnTo>
                    <a:pt x="253747" y="87249"/>
                  </a:lnTo>
                  <a:lnTo>
                    <a:pt x="269875" y="100330"/>
                  </a:lnTo>
                  <a:lnTo>
                    <a:pt x="285242" y="114173"/>
                  </a:lnTo>
                  <a:lnTo>
                    <a:pt x="299975" y="128651"/>
                  </a:lnTo>
                  <a:lnTo>
                    <a:pt x="314072" y="143891"/>
                  </a:lnTo>
                  <a:lnTo>
                    <a:pt x="327406" y="159893"/>
                  </a:lnTo>
                  <a:lnTo>
                    <a:pt x="339979" y="176530"/>
                  </a:lnTo>
                  <a:lnTo>
                    <a:pt x="351917" y="193675"/>
                  </a:lnTo>
                  <a:lnTo>
                    <a:pt x="362966" y="211582"/>
                  </a:lnTo>
                  <a:lnTo>
                    <a:pt x="373126" y="229997"/>
                  </a:lnTo>
                  <a:lnTo>
                    <a:pt x="382525" y="248920"/>
                  </a:lnTo>
                  <a:lnTo>
                    <a:pt x="391034" y="268478"/>
                  </a:lnTo>
                  <a:lnTo>
                    <a:pt x="398653" y="288417"/>
                  </a:lnTo>
                  <a:lnTo>
                    <a:pt x="405257" y="308864"/>
                  </a:lnTo>
                  <a:lnTo>
                    <a:pt x="411100" y="329692"/>
                  </a:lnTo>
                  <a:lnTo>
                    <a:pt x="415799" y="350901"/>
                  </a:lnTo>
                  <a:lnTo>
                    <a:pt x="419481" y="372618"/>
                  </a:lnTo>
                  <a:lnTo>
                    <a:pt x="422149" y="394716"/>
                  </a:lnTo>
                  <a:lnTo>
                    <a:pt x="423926" y="416941"/>
                  </a:lnTo>
                  <a:lnTo>
                    <a:pt x="424435" y="439674"/>
                  </a:lnTo>
                  <a:lnTo>
                    <a:pt x="423926" y="462407"/>
                  </a:lnTo>
                  <a:lnTo>
                    <a:pt x="422149" y="484632"/>
                  </a:lnTo>
                  <a:lnTo>
                    <a:pt x="419481" y="506730"/>
                  </a:lnTo>
                  <a:lnTo>
                    <a:pt x="415799" y="528447"/>
                  </a:lnTo>
                  <a:lnTo>
                    <a:pt x="411100" y="549656"/>
                  </a:lnTo>
                  <a:lnTo>
                    <a:pt x="405257" y="570484"/>
                  </a:lnTo>
                  <a:lnTo>
                    <a:pt x="398653" y="591058"/>
                  </a:lnTo>
                  <a:lnTo>
                    <a:pt x="391034" y="610997"/>
                  </a:lnTo>
                  <a:lnTo>
                    <a:pt x="382525" y="630428"/>
                  </a:lnTo>
                  <a:lnTo>
                    <a:pt x="373126" y="649478"/>
                  </a:lnTo>
                  <a:lnTo>
                    <a:pt x="362966" y="667766"/>
                  </a:lnTo>
                  <a:lnTo>
                    <a:pt x="351917" y="685673"/>
                  </a:lnTo>
                  <a:lnTo>
                    <a:pt x="339979" y="702945"/>
                  </a:lnTo>
                  <a:lnTo>
                    <a:pt x="327406" y="719582"/>
                  </a:lnTo>
                  <a:lnTo>
                    <a:pt x="314072" y="735457"/>
                  </a:lnTo>
                  <a:lnTo>
                    <a:pt x="299975" y="750697"/>
                  </a:lnTo>
                  <a:lnTo>
                    <a:pt x="285242" y="765302"/>
                  </a:lnTo>
                  <a:lnTo>
                    <a:pt x="269875" y="779145"/>
                  </a:lnTo>
                  <a:lnTo>
                    <a:pt x="253747" y="792099"/>
                  </a:lnTo>
                  <a:lnTo>
                    <a:pt x="237237" y="804291"/>
                  </a:lnTo>
                  <a:lnTo>
                    <a:pt x="219964" y="815721"/>
                  </a:lnTo>
                  <a:lnTo>
                    <a:pt x="202185" y="826389"/>
                  </a:lnTo>
                  <a:lnTo>
                    <a:pt x="183897" y="836041"/>
                  </a:lnTo>
                  <a:lnTo>
                    <a:pt x="165100" y="844931"/>
                  </a:lnTo>
                  <a:lnTo>
                    <a:pt x="145924" y="852805"/>
                  </a:lnTo>
                  <a:lnTo>
                    <a:pt x="126112" y="859663"/>
                  </a:lnTo>
                  <a:lnTo>
                    <a:pt x="106045" y="865505"/>
                  </a:lnTo>
                  <a:lnTo>
                    <a:pt x="85472" y="870458"/>
                  </a:lnTo>
                  <a:lnTo>
                    <a:pt x="64643" y="874268"/>
                  </a:lnTo>
                  <a:lnTo>
                    <a:pt x="43307" y="877062"/>
                  </a:lnTo>
                  <a:lnTo>
                    <a:pt x="21844" y="878840"/>
                  </a:lnTo>
                  <a:lnTo>
                    <a:pt x="0" y="879348"/>
                  </a:lnTo>
                  <a:lnTo>
                    <a:pt x="0" y="871728"/>
                  </a:lnTo>
                  <a:lnTo>
                    <a:pt x="21463" y="871220"/>
                  </a:lnTo>
                  <a:lnTo>
                    <a:pt x="42545" y="869569"/>
                  </a:lnTo>
                  <a:lnTo>
                    <a:pt x="63374" y="866775"/>
                  </a:lnTo>
                  <a:lnTo>
                    <a:pt x="83948" y="862965"/>
                  </a:lnTo>
                  <a:lnTo>
                    <a:pt x="104013" y="858139"/>
                  </a:lnTo>
                  <a:lnTo>
                    <a:pt x="123825" y="852297"/>
                  </a:lnTo>
                  <a:lnTo>
                    <a:pt x="143129" y="845566"/>
                  </a:lnTo>
                  <a:lnTo>
                    <a:pt x="162052" y="837946"/>
                  </a:lnTo>
                  <a:lnTo>
                    <a:pt x="180467" y="829310"/>
                  </a:lnTo>
                  <a:lnTo>
                    <a:pt x="198501" y="819658"/>
                  </a:lnTo>
                  <a:lnTo>
                    <a:pt x="215900" y="809244"/>
                  </a:lnTo>
                  <a:lnTo>
                    <a:pt x="232791" y="798068"/>
                  </a:lnTo>
                  <a:lnTo>
                    <a:pt x="249175" y="786130"/>
                  </a:lnTo>
                  <a:lnTo>
                    <a:pt x="264923" y="773303"/>
                  </a:lnTo>
                  <a:lnTo>
                    <a:pt x="280036" y="759714"/>
                  </a:lnTo>
                  <a:lnTo>
                    <a:pt x="294513" y="745490"/>
                  </a:lnTo>
                  <a:lnTo>
                    <a:pt x="308229" y="730504"/>
                  </a:lnTo>
                  <a:lnTo>
                    <a:pt x="321438" y="714756"/>
                  </a:lnTo>
                  <a:lnTo>
                    <a:pt x="333884" y="698500"/>
                  </a:lnTo>
                  <a:lnTo>
                    <a:pt x="345567" y="681482"/>
                  </a:lnTo>
                  <a:lnTo>
                    <a:pt x="356363" y="663956"/>
                  </a:lnTo>
                  <a:lnTo>
                    <a:pt x="366395" y="645922"/>
                  </a:lnTo>
                  <a:lnTo>
                    <a:pt x="375666" y="627126"/>
                  </a:lnTo>
                  <a:lnTo>
                    <a:pt x="384049" y="608076"/>
                  </a:lnTo>
                  <a:lnTo>
                    <a:pt x="391414" y="588518"/>
                  </a:lnTo>
                  <a:lnTo>
                    <a:pt x="398018" y="568325"/>
                  </a:lnTo>
                  <a:lnTo>
                    <a:pt x="403606" y="547878"/>
                  </a:lnTo>
                  <a:lnTo>
                    <a:pt x="408305" y="526923"/>
                  </a:lnTo>
                  <a:lnTo>
                    <a:pt x="411988" y="505587"/>
                  </a:lnTo>
                  <a:lnTo>
                    <a:pt x="414655" y="483870"/>
                  </a:lnTo>
                  <a:lnTo>
                    <a:pt x="416306" y="462026"/>
                  </a:lnTo>
                  <a:lnTo>
                    <a:pt x="416814" y="439674"/>
                  </a:lnTo>
                  <a:lnTo>
                    <a:pt x="416306" y="417322"/>
                  </a:lnTo>
                  <a:lnTo>
                    <a:pt x="414655" y="395478"/>
                  </a:lnTo>
                  <a:lnTo>
                    <a:pt x="411988" y="373761"/>
                  </a:lnTo>
                  <a:lnTo>
                    <a:pt x="408305" y="352425"/>
                  </a:lnTo>
                  <a:lnTo>
                    <a:pt x="403606" y="331470"/>
                  </a:lnTo>
                  <a:lnTo>
                    <a:pt x="398018" y="311023"/>
                  </a:lnTo>
                  <a:lnTo>
                    <a:pt x="391414" y="290957"/>
                  </a:lnTo>
                  <a:lnTo>
                    <a:pt x="384049" y="271272"/>
                  </a:lnTo>
                  <a:lnTo>
                    <a:pt x="375666" y="252222"/>
                  </a:lnTo>
                  <a:lnTo>
                    <a:pt x="366395" y="233553"/>
                  </a:lnTo>
                  <a:lnTo>
                    <a:pt x="356363" y="215392"/>
                  </a:lnTo>
                  <a:lnTo>
                    <a:pt x="345567" y="197866"/>
                  </a:lnTo>
                  <a:lnTo>
                    <a:pt x="333884" y="180975"/>
                  </a:lnTo>
                  <a:lnTo>
                    <a:pt x="321438" y="164719"/>
                  </a:lnTo>
                  <a:lnTo>
                    <a:pt x="308229" y="148971"/>
                  </a:lnTo>
                  <a:lnTo>
                    <a:pt x="294513" y="133858"/>
                  </a:lnTo>
                  <a:lnTo>
                    <a:pt x="280036" y="119761"/>
                  </a:lnTo>
                  <a:lnTo>
                    <a:pt x="264923" y="106172"/>
                  </a:lnTo>
                  <a:lnTo>
                    <a:pt x="249175" y="93218"/>
                  </a:lnTo>
                  <a:lnTo>
                    <a:pt x="232791" y="81280"/>
                  </a:lnTo>
                  <a:lnTo>
                    <a:pt x="215900" y="70104"/>
                  </a:lnTo>
                  <a:lnTo>
                    <a:pt x="198501" y="59690"/>
                  </a:lnTo>
                  <a:lnTo>
                    <a:pt x="180467" y="50038"/>
                  </a:lnTo>
                  <a:lnTo>
                    <a:pt x="162052" y="41402"/>
                  </a:lnTo>
                  <a:lnTo>
                    <a:pt x="143129" y="33782"/>
                  </a:lnTo>
                  <a:lnTo>
                    <a:pt x="123825" y="27051"/>
                  </a:lnTo>
                  <a:lnTo>
                    <a:pt x="104013" y="21209"/>
                  </a:lnTo>
                  <a:lnTo>
                    <a:pt x="83948" y="16383"/>
                  </a:lnTo>
                  <a:lnTo>
                    <a:pt x="63374" y="12573"/>
                  </a:lnTo>
                  <a:lnTo>
                    <a:pt x="42545" y="9779"/>
                  </a:lnTo>
                  <a:lnTo>
                    <a:pt x="21463" y="8128"/>
                  </a:lnTo>
                  <a:lnTo>
                    <a:pt x="0" y="7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Shape 2192">
              <a:extLst>
                <a:ext uri="{FF2B5EF4-FFF2-40B4-BE49-F238E27FC236}">
                  <a16:creationId xmlns:a16="http://schemas.microsoft.com/office/drawing/2014/main" xmlns="" id="{D16DD56B-ABB6-466D-BF00-9F3F3DD8F255}"/>
                </a:ext>
              </a:extLst>
            </p:cNvPr>
            <p:cNvSpPr/>
            <p:nvPr/>
          </p:nvSpPr>
          <p:spPr>
            <a:xfrm>
              <a:off x="11191494" y="4264153"/>
              <a:ext cx="454914" cy="940308"/>
            </a:xfrm>
            <a:custGeom>
              <a:avLst/>
              <a:gdLst/>
              <a:ahLst/>
              <a:cxnLst/>
              <a:rect l="0" t="0" r="0" b="0"/>
              <a:pathLst>
                <a:path w="454914" h="940308">
                  <a:moveTo>
                    <a:pt x="0" y="0"/>
                  </a:moveTo>
                  <a:lnTo>
                    <a:pt x="23495" y="635"/>
                  </a:lnTo>
                  <a:lnTo>
                    <a:pt x="46610" y="2413"/>
                  </a:lnTo>
                  <a:lnTo>
                    <a:pt x="69342" y="5461"/>
                  </a:lnTo>
                  <a:lnTo>
                    <a:pt x="91694" y="9525"/>
                  </a:lnTo>
                  <a:lnTo>
                    <a:pt x="113919" y="14859"/>
                  </a:lnTo>
                  <a:lnTo>
                    <a:pt x="135510" y="21209"/>
                  </a:lnTo>
                  <a:lnTo>
                    <a:pt x="156718" y="28575"/>
                  </a:lnTo>
                  <a:lnTo>
                    <a:pt x="177419" y="37084"/>
                  </a:lnTo>
                  <a:lnTo>
                    <a:pt x="197486" y="46482"/>
                  </a:lnTo>
                  <a:lnTo>
                    <a:pt x="217170" y="56896"/>
                  </a:lnTo>
                  <a:lnTo>
                    <a:pt x="236220" y="68199"/>
                  </a:lnTo>
                  <a:lnTo>
                    <a:pt x="254636" y="80518"/>
                  </a:lnTo>
                  <a:lnTo>
                    <a:pt x="272415" y="93599"/>
                  </a:lnTo>
                  <a:lnTo>
                    <a:pt x="289688" y="107569"/>
                  </a:lnTo>
                  <a:lnTo>
                    <a:pt x="306070" y="122428"/>
                  </a:lnTo>
                  <a:lnTo>
                    <a:pt x="321945" y="137922"/>
                  </a:lnTo>
                  <a:lnTo>
                    <a:pt x="336931" y="154305"/>
                  </a:lnTo>
                  <a:lnTo>
                    <a:pt x="351282" y="171323"/>
                  </a:lnTo>
                  <a:lnTo>
                    <a:pt x="364744" y="189103"/>
                  </a:lnTo>
                  <a:lnTo>
                    <a:pt x="377444" y="207518"/>
                  </a:lnTo>
                  <a:lnTo>
                    <a:pt x="389255" y="226568"/>
                  </a:lnTo>
                  <a:lnTo>
                    <a:pt x="400177" y="246380"/>
                  </a:lnTo>
                  <a:lnTo>
                    <a:pt x="410211" y="266573"/>
                  </a:lnTo>
                  <a:lnTo>
                    <a:pt x="419354" y="287401"/>
                  </a:lnTo>
                  <a:lnTo>
                    <a:pt x="427355" y="308737"/>
                  </a:lnTo>
                  <a:lnTo>
                    <a:pt x="434467" y="330581"/>
                  </a:lnTo>
                  <a:lnTo>
                    <a:pt x="440690" y="352806"/>
                  </a:lnTo>
                  <a:lnTo>
                    <a:pt x="445643" y="375539"/>
                  </a:lnTo>
                  <a:lnTo>
                    <a:pt x="449707" y="398653"/>
                  </a:lnTo>
                  <a:lnTo>
                    <a:pt x="452501" y="422148"/>
                  </a:lnTo>
                  <a:lnTo>
                    <a:pt x="454279" y="446024"/>
                  </a:lnTo>
                  <a:lnTo>
                    <a:pt x="454914" y="470154"/>
                  </a:lnTo>
                  <a:lnTo>
                    <a:pt x="454279" y="494284"/>
                  </a:lnTo>
                  <a:lnTo>
                    <a:pt x="452501" y="518160"/>
                  </a:lnTo>
                  <a:lnTo>
                    <a:pt x="449707" y="541655"/>
                  </a:lnTo>
                  <a:lnTo>
                    <a:pt x="445643" y="564769"/>
                  </a:lnTo>
                  <a:lnTo>
                    <a:pt x="440690" y="587502"/>
                  </a:lnTo>
                  <a:lnTo>
                    <a:pt x="434467" y="609727"/>
                  </a:lnTo>
                  <a:lnTo>
                    <a:pt x="427355" y="631571"/>
                  </a:lnTo>
                  <a:lnTo>
                    <a:pt x="419354" y="653034"/>
                  </a:lnTo>
                  <a:lnTo>
                    <a:pt x="410211" y="673735"/>
                  </a:lnTo>
                  <a:lnTo>
                    <a:pt x="400177" y="694055"/>
                  </a:lnTo>
                  <a:lnTo>
                    <a:pt x="389255" y="713740"/>
                  </a:lnTo>
                  <a:lnTo>
                    <a:pt x="377444" y="732790"/>
                  </a:lnTo>
                  <a:lnTo>
                    <a:pt x="364744" y="751205"/>
                  </a:lnTo>
                  <a:lnTo>
                    <a:pt x="351282" y="768985"/>
                  </a:lnTo>
                  <a:lnTo>
                    <a:pt x="336931" y="786130"/>
                  </a:lnTo>
                  <a:lnTo>
                    <a:pt x="321945" y="802386"/>
                  </a:lnTo>
                  <a:lnTo>
                    <a:pt x="306198" y="818007"/>
                  </a:lnTo>
                  <a:lnTo>
                    <a:pt x="289688" y="832739"/>
                  </a:lnTo>
                  <a:lnTo>
                    <a:pt x="272415" y="846709"/>
                  </a:lnTo>
                  <a:lnTo>
                    <a:pt x="254636" y="859790"/>
                  </a:lnTo>
                  <a:lnTo>
                    <a:pt x="236220" y="872109"/>
                  </a:lnTo>
                  <a:lnTo>
                    <a:pt x="217170" y="883412"/>
                  </a:lnTo>
                  <a:lnTo>
                    <a:pt x="197486" y="893826"/>
                  </a:lnTo>
                  <a:lnTo>
                    <a:pt x="177419" y="903224"/>
                  </a:lnTo>
                  <a:lnTo>
                    <a:pt x="156718" y="911733"/>
                  </a:lnTo>
                  <a:lnTo>
                    <a:pt x="135510" y="919099"/>
                  </a:lnTo>
                  <a:lnTo>
                    <a:pt x="113919" y="925449"/>
                  </a:lnTo>
                  <a:lnTo>
                    <a:pt x="91694" y="930783"/>
                  </a:lnTo>
                  <a:lnTo>
                    <a:pt x="69342" y="934847"/>
                  </a:lnTo>
                  <a:lnTo>
                    <a:pt x="46610" y="937895"/>
                  </a:lnTo>
                  <a:lnTo>
                    <a:pt x="23495" y="939673"/>
                  </a:lnTo>
                  <a:lnTo>
                    <a:pt x="0" y="940308"/>
                  </a:lnTo>
                  <a:lnTo>
                    <a:pt x="0" y="917448"/>
                  </a:lnTo>
                  <a:lnTo>
                    <a:pt x="22225" y="916940"/>
                  </a:lnTo>
                  <a:lnTo>
                    <a:pt x="44197" y="915162"/>
                  </a:lnTo>
                  <a:lnTo>
                    <a:pt x="65787" y="912241"/>
                  </a:lnTo>
                  <a:lnTo>
                    <a:pt x="86995" y="908431"/>
                  </a:lnTo>
                  <a:lnTo>
                    <a:pt x="107950" y="903351"/>
                  </a:lnTo>
                  <a:lnTo>
                    <a:pt x="128525" y="897382"/>
                  </a:lnTo>
                  <a:lnTo>
                    <a:pt x="148590" y="890397"/>
                  </a:lnTo>
                  <a:lnTo>
                    <a:pt x="168149" y="882396"/>
                  </a:lnTo>
                  <a:lnTo>
                    <a:pt x="187325" y="873379"/>
                  </a:lnTo>
                  <a:lnTo>
                    <a:pt x="205994" y="863473"/>
                  </a:lnTo>
                  <a:lnTo>
                    <a:pt x="224028" y="852678"/>
                  </a:lnTo>
                  <a:lnTo>
                    <a:pt x="241554" y="841121"/>
                  </a:lnTo>
                  <a:lnTo>
                    <a:pt x="258445" y="828548"/>
                  </a:lnTo>
                  <a:lnTo>
                    <a:pt x="274828" y="815340"/>
                  </a:lnTo>
                  <a:lnTo>
                    <a:pt x="290450" y="801370"/>
                  </a:lnTo>
                  <a:lnTo>
                    <a:pt x="305436" y="786511"/>
                  </a:lnTo>
                  <a:lnTo>
                    <a:pt x="319787" y="771017"/>
                  </a:lnTo>
                  <a:lnTo>
                    <a:pt x="333375" y="754761"/>
                  </a:lnTo>
                  <a:lnTo>
                    <a:pt x="346202" y="737870"/>
                  </a:lnTo>
                  <a:lnTo>
                    <a:pt x="358267" y="720344"/>
                  </a:lnTo>
                  <a:lnTo>
                    <a:pt x="369570" y="702183"/>
                  </a:lnTo>
                  <a:lnTo>
                    <a:pt x="379857" y="683514"/>
                  </a:lnTo>
                  <a:lnTo>
                    <a:pt x="389510" y="664083"/>
                  </a:lnTo>
                  <a:lnTo>
                    <a:pt x="398145" y="644398"/>
                  </a:lnTo>
                  <a:lnTo>
                    <a:pt x="405765" y="624078"/>
                  </a:lnTo>
                  <a:lnTo>
                    <a:pt x="412624" y="603123"/>
                  </a:lnTo>
                  <a:lnTo>
                    <a:pt x="418465" y="582041"/>
                  </a:lnTo>
                  <a:lnTo>
                    <a:pt x="423291" y="560324"/>
                  </a:lnTo>
                  <a:lnTo>
                    <a:pt x="427101" y="538226"/>
                  </a:lnTo>
                  <a:lnTo>
                    <a:pt x="429768" y="515874"/>
                  </a:lnTo>
                  <a:lnTo>
                    <a:pt x="431547" y="493268"/>
                  </a:lnTo>
                  <a:lnTo>
                    <a:pt x="432054" y="470154"/>
                  </a:lnTo>
                  <a:lnTo>
                    <a:pt x="431547" y="447040"/>
                  </a:lnTo>
                  <a:lnTo>
                    <a:pt x="429768" y="424434"/>
                  </a:lnTo>
                  <a:lnTo>
                    <a:pt x="427101" y="402082"/>
                  </a:lnTo>
                  <a:lnTo>
                    <a:pt x="423291" y="379984"/>
                  </a:lnTo>
                  <a:lnTo>
                    <a:pt x="418465" y="358267"/>
                  </a:lnTo>
                  <a:lnTo>
                    <a:pt x="412624" y="337185"/>
                  </a:lnTo>
                  <a:lnTo>
                    <a:pt x="405765" y="316357"/>
                  </a:lnTo>
                  <a:lnTo>
                    <a:pt x="398145" y="296037"/>
                  </a:lnTo>
                  <a:lnTo>
                    <a:pt x="389510" y="276225"/>
                  </a:lnTo>
                  <a:lnTo>
                    <a:pt x="379857" y="256921"/>
                  </a:lnTo>
                  <a:lnTo>
                    <a:pt x="369570" y="238125"/>
                  </a:lnTo>
                  <a:lnTo>
                    <a:pt x="358267" y="219964"/>
                  </a:lnTo>
                  <a:lnTo>
                    <a:pt x="346202" y="202565"/>
                  </a:lnTo>
                  <a:lnTo>
                    <a:pt x="333375" y="185674"/>
                  </a:lnTo>
                  <a:lnTo>
                    <a:pt x="319787" y="169418"/>
                  </a:lnTo>
                  <a:lnTo>
                    <a:pt x="305436" y="153797"/>
                  </a:lnTo>
                  <a:lnTo>
                    <a:pt x="290450" y="139065"/>
                  </a:lnTo>
                  <a:lnTo>
                    <a:pt x="274828" y="124968"/>
                  </a:lnTo>
                  <a:lnTo>
                    <a:pt x="258445" y="111633"/>
                  </a:lnTo>
                  <a:lnTo>
                    <a:pt x="241554" y="99187"/>
                  </a:lnTo>
                  <a:lnTo>
                    <a:pt x="224028" y="87630"/>
                  </a:lnTo>
                  <a:lnTo>
                    <a:pt x="205994" y="76835"/>
                  </a:lnTo>
                  <a:lnTo>
                    <a:pt x="187325" y="66929"/>
                  </a:lnTo>
                  <a:lnTo>
                    <a:pt x="168149" y="57912"/>
                  </a:lnTo>
                  <a:lnTo>
                    <a:pt x="148590" y="49911"/>
                  </a:lnTo>
                  <a:lnTo>
                    <a:pt x="128525" y="42926"/>
                  </a:lnTo>
                  <a:lnTo>
                    <a:pt x="107950" y="36957"/>
                  </a:lnTo>
                  <a:lnTo>
                    <a:pt x="86995" y="31877"/>
                  </a:lnTo>
                  <a:lnTo>
                    <a:pt x="65787" y="28067"/>
                  </a:lnTo>
                  <a:lnTo>
                    <a:pt x="44197" y="25146"/>
                  </a:lnTo>
                  <a:lnTo>
                    <a:pt x="22225" y="23368"/>
                  </a:lnTo>
                  <a:lnTo>
                    <a:pt x="0" y="228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Rectangle 2193">
              <a:extLst>
                <a:ext uri="{FF2B5EF4-FFF2-40B4-BE49-F238E27FC236}">
                  <a16:creationId xmlns:a16="http://schemas.microsoft.com/office/drawing/2014/main" xmlns="" id="{BD3230EA-29C7-4E80-8A3D-274DEF04A17C}"/>
                </a:ext>
              </a:extLst>
            </p:cNvPr>
            <p:cNvSpPr/>
            <p:nvPr/>
          </p:nvSpPr>
          <p:spPr>
            <a:xfrm>
              <a:off x="10969498" y="4551681"/>
              <a:ext cx="766467" cy="24155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Печать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8" name="Rectangle 2194">
              <a:extLst>
                <a:ext uri="{FF2B5EF4-FFF2-40B4-BE49-F238E27FC236}">
                  <a16:creationId xmlns:a16="http://schemas.microsoft.com/office/drawing/2014/main" xmlns="" id="{FB973BD4-227D-42D9-8C56-B3C6741A4B67}"/>
                </a:ext>
              </a:extLst>
            </p:cNvPr>
            <p:cNvSpPr/>
            <p:nvPr/>
          </p:nvSpPr>
          <p:spPr>
            <a:xfrm>
              <a:off x="11013694" y="4765041"/>
              <a:ext cx="595483" cy="24154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врача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9" name="Shape 34222">
              <a:extLst>
                <a:ext uri="{FF2B5EF4-FFF2-40B4-BE49-F238E27FC236}">
                  <a16:creationId xmlns:a16="http://schemas.microsoft.com/office/drawing/2014/main" xmlns="" id="{80E6B9C9-D359-46F7-93F4-A2635F63B1A9}"/>
                </a:ext>
              </a:extLst>
            </p:cNvPr>
            <p:cNvSpPr/>
            <p:nvPr/>
          </p:nvSpPr>
          <p:spPr>
            <a:xfrm>
              <a:off x="9026652" y="4594861"/>
              <a:ext cx="1260348" cy="277368"/>
            </a:xfrm>
            <a:custGeom>
              <a:avLst/>
              <a:gdLst/>
              <a:ahLst/>
              <a:cxnLst/>
              <a:rect l="0" t="0" r="0" b="0"/>
              <a:pathLst>
                <a:path w="1260348" h="277368">
                  <a:moveTo>
                    <a:pt x="0" y="0"/>
                  </a:moveTo>
                  <a:lnTo>
                    <a:pt x="1260348" y="0"/>
                  </a:lnTo>
                  <a:lnTo>
                    <a:pt x="1260348" y="277368"/>
                  </a:lnTo>
                  <a:lnTo>
                    <a:pt x="0" y="277368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Shape 2196">
              <a:extLst>
                <a:ext uri="{FF2B5EF4-FFF2-40B4-BE49-F238E27FC236}">
                  <a16:creationId xmlns:a16="http://schemas.microsoft.com/office/drawing/2014/main" xmlns="" id="{E63207B2-22F8-4B0B-9B5D-38B218511A27}"/>
                </a:ext>
              </a:extLst>
            </p:cNvPr>
            <p:cNvSpPr/>
            <p:nvPr/>
          </p:nvSpPr>
          <p:spPr>
            <a:xfrm>
              <a:off x="9026652" y="4594861"/>
              <a:ext cx="1260348" cy="277368"/>
            </a:xfrm>
            <a:custGeom>
              <a:avLst/>
              <a:gdLst/>
              <a:ahLst/>
              <a:cxnLst/>
              <a:rect l="0" t="0" r="0" b="0"/>
              <a:pathLst>
                <a:path w="1260348" h="277368">
                  <a:moveTo>
                    <a:pt x="0" y="277368"/>
                  </a:moveTo>
                  <a:lnTo>
                    <a:pt x="1260348" y="277368"/>
                  </a:lnTo>
                  <a:lnTo>
                    <a:pt x="126034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flat" cmpd="sng" algn="ctr">
              <a:solidFill>
                <a:srgbClr val="1F3864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Rectangle 2197">
              <a:extLst>
                <a:ext uri="{FF2B5EF4-FFF2-40B4-BE49-F238E27FC236}">
                  <a16:creationId xmlns:a16="http://schemas.microsoft.com/office/drawing/2014/main" xmlns="" id="{936DD7D3-B765-44B5-BEF4-B2E9475E638F}"/>
                </a:ext>
              </a:extLst>
            </p:cNvPr>
            <p:cNvSpPr/>
            <p:nvPr/>
          </p:nvSpPr>
          <p:spPr>
            <a:xfrm>
              <a:off x="9119362" y="4671315"/>
              <a:ext cx="1311418" cy="20645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 врача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38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D358D4-2FF8-4D82-A34F-5B0805BA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9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kern="0" dirty="0">
                <a:solidFill>
                  <a:srgbClr val="04202F"/>
                </a:solidFill>
                <a:effectLst/>
                <a:latin typeface="+mn-lt"/>
                <a:ea typeface="Calibri" panose="020F0502020204030204" pitchFamily="34" charset="0"/>
              </a:rPr>
              <a:t>Срок действия рецепта</a:t>
            </a:r>
            <a: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8618BF62-F37C-460A-A95F-41D5374F2D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029354"/>
              </p:ext>
            </p:extLst>
          </p:nvPr>
        </p:nvGraphicFramePr>
        <p:xfrm>
          <a:off x="427382" y="964096"/>
          <a:ext cx="11569148" cy="5705588"/>
        </p:xfrm>
        <a:graphic>
          <a:graphicData uri="http://schemas.openxmlformats.org/drawingml/2006/table">
            <a:tbl>
              <a:tblPr firstRow="1" firstCol="1" bandRow="1"/>
              <a:tblGrid>
                <a:gridCol w="2002656">
                  <a:extLst>
                    <a:ext uri="{9D8B030D-6E8A-4147-A177-3AD203B41FA5}">
                      <a16:colId xmlns:a16="http://schemas.microsoft.com/office/drawing/2014/main" xmlns="" val="2731626788"/>
                    </a:ext>
                  </a:extLst>
                </a:gridCol>
                <a:gridCol w="1756261">
                  <a:extLst>
                    <a:ext uri="{9D8B030D-6E8A-4147-A177-3AD203B41FA5}">
                      <a16:colId xmlns:a16="http://schemas.microsoft.com/office/drawing/2014/main" xmlns="" val="1446172052"/>
                    </a:ext>
                  </a:extLst>
                </a:gridCol>
                <a:gridCol w="4251704">
                  <a:extLst>
                    <a:ext uri="{9D8B030D-6E8A-4147-A177-3AD203B41FA5}">
                      <a16:colId xmlns:a16="http://schemas.microsoft.com/office/drawing/2014/main" xmlns="" val="3955893189"/>
                    </a:ext>
                  </a:extLst>
                </a:gridCol>
                <a:gridCol w="3558527">
                  <a:extLst>
                    <a:ext uri="{9D8B030D-6E8A-4147-A177-3AD203B41FA5}">
                      <a16:colId xmlns:a16="http://schemas.microsoft.com/office/drawing/2014/main" xmlns="" val="1490852159"/>
                    </a:ext>
                  </a:extLst>
                </a:gridCol>
              </a:tblGrid>
              <a:tr h="12202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Форма рецептурного бланка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 действия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Гражданам, достигшим пенсионного возраста, инвалидам первой группы, </a:t>
                      </a:r>
                    </a:p>
                    <a:p>
                      <a:pPr marR="558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детям-инвалидам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Гражданам, страдающим хроническими заболеваниями, требующими длительного курсового лечения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93545220"/>
                  </a:ext>
                </a:extLst>
              </a:tr>
              <a:tr h="357393">
                <a:tc>
                  <a:txBody>
                    <a:bodyPr/>
                    <a:lstStyle/>
                    <a:p>
                      <a:pPr marR="5778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148-1/у-88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дней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4744760"/>
                  </a:ext>
                </a:extLst>
              </a:tr>
              <a:tr h="35739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148-1/у-04 (л) 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715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дней*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дней**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 дней**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849256"/>
                  </a:ext>
                </a:extLst>
              </a:tr>
              <a:tr h="357393">
                <a:tc>
                  <a:txBody>
                    <a:bodyPr/>
                    <a:lstStyle/>
                    <a:p>
                      <a:pPr marR="5842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107-1/у</a:t>
                      </a:r>
                      <a:endParaRPr lang="ru-RU" sz="2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524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дней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5651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одного года***</a:t>
                      </a:r>
                    </a:p>
                  </a:txBody>
                  <a:tcPr marL="85339" marR="33792" marT="567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3262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72376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5E7A3E9-95E2-41A0-ABB0-F3400F59A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929" y="228599"/>
            <a:ext cx="11648661" cy="636104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98000"/>
              </a:lnSpc>
              <a:spcAft>
                <a:spcPts val="15"/>
              </a:spcAft>
              <a:buNone/>
            </a:pP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 За исключением случаев оформления рецепта, при которых бланк является дополнительным к № 107/</a:t>
            </a:r>
            <a:r>
              <a:rPr lang="ru-RU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уНП</a:t>
            </a:r>
            <a:r>
              <a:rPr lang="ru-RU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№ 148-1/у-88 и № 107–1/у на комбинированные лекарственные препараты (тогда он действителен в течение 15 дней со дня оформления).</a:t>
            </a:r>
          </a:p>
          <a:p>
            <a:pPr marL="0" indent="0" algn="just">
              <a:lnSpc>
                <a:spcPct val="98000"/>
              </a:lnSpc>
              <a:spcAft>
                <a:spcPts val="15"/>
              </a:spcAft>
              <a:buNone/>
            </a:pPr>
            <a:r>
              <a:rPr lang="ru-RU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** Для лечения хронических заболеваний указанным категориям граждан ЛП с оформлением рецептов могут назначаться на курс лечения до 180 дней (кроме указанных выше исключений, когда бланк действителен 15 дней).</a:t>
            </a:r>
          </a:p>
          <a:p>
            <a:pPr marL="0" indent="0" algn="just">
              <a:lnSpc>
                <a:spcPct val="98000"/>
              </a:lnSpc>
              <a:spcAft>
                <a:spcPts val="15"/>
              </a:spcAft>
              <a:buNone/>
            </a:pPr>
            <a:r>
              <a:rPr lang="ru-RU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*** Проставляется отметка "</a:t>
            </a:r>
            <a:r>
              <a:rPr lang="ru-RU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 специальному назначению", </a:t>
            </a:r>
            <a:r>
              <a:rPr lang="ru-RU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обозначается срок действия рецепта и периодичность отпуска ЛП из аптечной организации (еженедельно, ежемесячно и иные периоды). Дополнительно заверяется </a:t>
            </a:r>
            <a:r>
              <a:rPr lang="ru-RU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подписью </a:t>
            </a:r>
            <a:r>
              <a:rPr lang="ru-RU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медицинского работника, а также </a:t>
            </a:r>
            <a:r>
              <a:rPr lang="ru-RU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печатью МО "Для рецептов" </a:t>
            </a:r>
            <a:r>
              <a:rPr lang="ru-RU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(для рецепта на бумажном носителе) или усиленной квалифицированной </a:t>
            </a:r>
            <a:r>
              <a:rPr lang="ru-RU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электронной подписью </a:t>
            </a:r>
            <a:r>
              <a:rPr lang="ru-RU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медицинского работника и уполномоченного лица МО (для рецепта в форме электронного документа).</a:t>
            </a:r>
          </a:p>
          <a:p>
            <a:pPr marL="752475" indent="-6350">
              <a:lnSpc>
                <a:spcPct val="107000"/>
              </a:lnSpc>
              <a:spcAft>
                <a:spcPts val="15"/>
              </a:spcAft>
            </a:pPr>
            <a:endParaRPr lang="ru-RU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03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7CC409F-78E1-4FFE-ABE9-139E4C0BF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059" y="1391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Оформление рецепта в форме электронного</a:t>
            </a:r>
            <a:r>
              <a:rPr lang="ru-RU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документа</a:t>
            </a:r>
            <a:r>
              <a:rPr lang="ru-RU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107B29D-FA93-41C5-9E50-DE82ABDE2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70" y="1105865"/>
            <a:ext cx="11868978" cy="5483777"/>
          </a:xfrm>
        </p:spPr>
        <p:txBody>
          <a:bodyPr>
            <a:normAutofit fontScale="25000" lnSpcReduction="20000"/>
          </a:bodyPr>
          <a:lstStyle/>
          <a:p>
            <a:pPr marL="88900" indent="0" algn="ctr">
              <a:lnSpc>
                <a:spcPct val="107000"/>
              </a:lnSpc>
              <a:spcAft>
                <a:spcPts val="990"/>
              </a:spcAft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112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ru-RU" sz="1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Рецепт в форме электронного документа, подписанного усиленной квалифицированной электронной подписью, формируется медицинским работником.</a:t>
            </a:r>
            <a:br>
              <a:rPr lang="ru-RU" sz="1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1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Реквизиты: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112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1)Код субъекта РФ по ОКАТО ; </a:t>
            </a:r>
          </a:p>
          <a:p>
            <a:pPr marL="68580" marR="187325" indent="0" algn="just">
              <a:lnSpc>
                <a:spcPct val="103000"/>
              </a:lnSpc>
              <a:spcAft>
                <a:spcPts val="120"/>
              </a:spcAft>
              <a:buNone/>
            </a:pPr>
            <a:r>
              <a:rPr lang="ru-RU" sz="1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МО зарегистрирована в федеральном реестре медицинских организаций + медработник внесен в федеральный регистр медицинских работников</a:t>
            </a:r>
          </a:p>
          <a:p>
            <a:pPr marL="68580" marR="187325" indent="0" algn="just">
              <a:lnSpc>
                <a:spcPct val="103000"/>
              </a:lnSpc>
              <a:spcAft>
                <a:spcPts val="120"/>
              </a:spcAft>
              <a:buNone/>
            </a:pPr>
            <a:r>
              <a:rPr lang="ru-RU" sz="11200" u="none" strike="noStrike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2)</a:t>
            </a:r>
            <a:r>
              <a:rPr lang="ru-RU" sz="112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наименование МО, адрес, телефон или фамилия, инициалы имени и отчества индивидуального предпринимателя, имеющего лицензию на медицинскую деятельность, его адрес;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112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3)ОГРН юридического лица (МО) или ОГРНИП индивидуального предпринимателя;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112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4)дата оформления рецепта (указывается число, месяц, год);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09504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52550BB-1E2E-4148-A1B7-7347E08C1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43" y="149086"/>
            <a:ext cx="11787809" cy="6530009"/>
          </a:xfrm>
        </p:spPr>
        <p:txBody>
          <a:bodyPr>
            <a:normAutofit fontScale="92500" lnSpcReduction="20000"/>
          </a:bodyPr>
          <a:lstStyle/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5)дата окончания действия рецепта;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6)уникальный номер рецепта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7)Отметка «С</a:t>
            </a:r>
            <a:r>
              <a:rPr lang="en-US" sz="35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ito</a:t>
            </a: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(срочно) или «</a:t>
            </a:r>
            <a:r>
              <a:rPr lang="en-US" sz="35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statium</a:t>
            </a: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(немедленно) при необходимости срочного или немедленного отпуска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8)Адрес пациента (указывается почтовый адрес места жительства (места пребывания </a:t>
            </a:r>
            <a:r>
              <a:rPr lang="ru-RU" sz="35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илиместа</a:t>
            </a: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фактического проживания));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9)Номер электронной медицинской карты пациенты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10)Фамилия, имя, отчество (при наличии) пациента полностью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11)Дата рождения пациента (указывается </a:t>
            </a:r>
            <a:r>
              <a:rPr lang="ru-RU" sz="3500" u="none" strike="noStrike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чило</a:t>
            </a:r>
            <a:r>
              <a:rPr lang="ru-RU" sz="35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месяц, год), для детей до 1 года дополнительно указывается количество полных месяцев</a:t>
            </a:r>
          </a:p>
          <a:p>
            <a:pPr marL="0" marR="187325" indent="0" algn="just">
              <a:lnSpc>
                <a:spcPct val="103000"/>
              </a:lnSpc>
              <a:spcAft>
                <a:spcPts val="120"/>
              </a:spcAft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3566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7FE58C-3A45-4578-A5E7-F981A9DE6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69" y="168964"/>
            <a:ext cx="11877261" cy="6689035"/>
          </a:xfrm>
        </p:spPr>
        <p:txBody>
          <a:bodyPr>
            <a:normAutofit fontScale="55000" lnSpcReduction="20000"/>
          </a:bodyPr>
          <a:lstStyle/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51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12)Фамилия, инициалы имени и отчества медицинского работника полностью; 13) наименование ЛП международное непатентованное наименование, группировочное или химическое наименование, торговое наименование), дозировка, форма выпуска, количество (все позиции указываются на русском языке);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51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13)способ применения ЛП на государственном языке РФ или языке субъекта РФ.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5100" u="none" strike="noStrike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14)документ, подтверждающий назначения ЛП по решению врачебной комиссии МО; 16) отметка о назначении ЛП по решению врачебной комиссии МО; 17) отметка о специальном назначении ЛП (при необходимости).</a:t>
            </a: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endParaRPr lang="ru-RU" sz="40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187325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r>
              <a:rPr lang="ru-RU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Учет рецептов, оформленных в форме электронного документа, осуществляется в государственной информационной системе в сфере здравоохранения субъекта РФ посредством ведения </a:t>
            </a:r>
            <a:r>
              <a:rPr lang="ru-RU" sz="4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единого реестра рецептов</a:t>
            </a:r>
            <a:r>
              <a:rPr lang="ru-RU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оформленных в форме электронных документов</a:t>
            </a:r>
            <a:endParaRPr lang="ru-RU" sz="4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187325" lvl="0" indent="0" algn="just" fontAlgn="base">
              <a:lnSpc>
                <a:spcPct val="103000"/>
              </a:lnSpc>
              <a:spcAft>
                <a:spcPts val="120"/>
              </a:spcAft>
              <a:buClr>
                <a:srgbClr val="000000"/>
              </a:buClr>
              <a:buSzPts val="2200"/>
              <a:buNone/>
            </a:pPr>
            <a:endParaRPr lang="ru-RU" sz="28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187325" indent="0" algn="just">
              <a:lnSpc>
                <a:spcPct val="103000"/>
              </a:lnSpc>
              <a:spcAft>
                <a:spcPts val="120"/>
              </a:spcAft>
              <a:buNone/>
            </a:pP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15014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D6ADD7-57C9-44E8-8FC4-49F7F00EE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864"/>
            <a:ext cx="10515600" cy="3302414"/>
          </a:xfrm>
        </p:spPr>
        <p:txBody>
          <a:bodyPr>
            <a:normAutofit fontScale="90000"/>
          </a:bodyPr>
          <a:lstStyle/>
          <a:p>
            <a:pPr marL="460375" indent="-6350" algn="ctr">
              <a:lnSpc>
                <a:spcPct val="107000"/>
              </a:lnSpc>
              <a:spcAft>
                <a:spcPts val="15"/>
              </a:spcAft>
            </a:pPr>
            <a: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br>
              <a:rPr lang="ru-RU" sz="18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49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Учет рецептурных бланков</a:t>
            </a:r>
            <a:br>
              <a:rPr lang="ru-RU" sz="49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32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3200" b="1" kern="0" dirty="0">
                <a:solidFill>
                  <a:srgbClr val="04202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Учет рецептурных бланков форм № 107-1/у, № 148-1/у-88 и № 148-1/у-04(л) осуществляется в журналах учета, пронумерованных, прошнурованных и скрепленных подписью руководителя и печатью МО или подписью индивидуального предпринимателя, имеющего лицензию на медицинскую деятельность.</a:t>
            </a:r>
            <a:r>
              <a:rPr lang="ru-RU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7765253-6087-4B01-A585-1EF0B63E2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17435"/>
            <a:ext cx="10515600" cy="85952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6498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54975E-602D-4697-A500-30AC2DE2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Журнал учета рецептурных бланков формы № 107-1/у</a:t>
            </a:r>
            <a: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ru-RU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344E1E9-0133-4E86-9800-1366B68E2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567" y="2027583"/>
            <a:ext cx="11697766" cy="403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974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22EF4E-8D1B-4DB7-9AE7-81988AD0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BA53830-1314-45D5-8517-44ECCE787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Group 31388">
            <a:extLst>
              <a:ext uri="{FF2B5EF4-FFF2-40B4-BE49-F238E27FC236}">
                <a16:creationId xmlns:a16="http://schemas.microsoft.com/office/drawing/2014/main" xmlns="" id="{32519623-A72C-490A-ACCA-CEB69720F232}"/>
              </a:ext>
            </a:extLst>
          </p:cNvPr>
          <p:cNvGrpSpPr/>
          <p:nvPr/>
        </p:nvGrpSpPr>
        <p:grpSpPr>
          <a:xfrm>
            <a:off x="0" y="365125"/>
            <a:ext cx="12375834" cy="6190932"/>
            <a:chOff x="0" y="603251"/>
            <a:chExt cx="12559756" cy="6254748"/>
          </a:xfrm>
        </p:grpSpPr>
        <p:pic>
          <p:nvPicPr>
            <p:cNvPr id="5" name="Picture 2747">
              <a:extLst>
                <a:ext uri="{FF2B5EF4-FFF2-40B4-BE49-F238E27FC236}">
                  <a16:creationId xmlns:a16="http://schemas.microsoft.com/office/drawing/2014/main" xmlns="" id="{97C73277-A3AA-4E75-8B39-3418131CF91C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50735"/>
              <a:ext cx="12192000" cy="207264"/>
            </a:xfrm>
            <a:prstGeom prst="rect">
              <a:avLst/>
            </a:prstGeom>
          </p:spPr>
        </p:pic>
        <p:sp>
          <p:nvSpPr>
            <p:cNvPr id="6" name="Rectangle 2749">
              <a:extLst>
                <a:ext uri="{FF2B5EF4-FFF2-40B4-BE49-F238E27FC236}">
                  <a16:creationId xmlns:a16="http://schemas.microsoft.com/office/drawing/2014/main" xmlns="" id="{7AD3BE9D-A8E4-417F-A44B-4D6EDEE833E4}"/>
                </a:ext>
              </a:extLst>
            </p:cNvPr>
            <p:cNvSpPr/>
            <p:nvPr/>
          </p:nvSpPr>
          <p:spPr>
            <a:xfrm>
              <a:off x="1058570" y="603251"/>
              <a:ext cx="10103792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Журнал учета рецептурных бланков формы форм № 148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" name="Rectangle 2750">
              <a:extLst>
                <a:ext uri="{FF2B5EF4-FFF2-40B4-BE49-F238E27FC236}">
                  <a16:creationId xmlns:a16="http://schemas.microsoft.com/office/drawing/2014/main" xmlns="" id="{8B8B7EC3-91BD-4D55-A715-F84695562A3D}"/>
                </a:ext>
              </a:extLst>
            </p:cNvPr>
            <p:cNvSpPr/>
            <p:nvPr/>
          </p:nvSpPr>
          <p:spPr>
            <a:xfrm>
              <a:off x="8656574" y="603251"/>
              <a:ext cx="12404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27881">
              <a:extLst>
                <a:ext uri="{FF2B5EF4-FFF2-40B4-BE49-F238E27FC236}">
                  <a16:creationId xmlns:a16="http://schemas.microsoft.com/office/drawing/2014/main" xmlns="" id="{058A2E0C-B16D-46A6-90DB-9D18BB0B8663}"/>
                </a:ext>
              </a:extLst>
            </p:cNvPr>
            <p:cNvSpPr/>
            <p:nvPr/>
          </p:nvSpPr>
          <p:spPr>
            <a:xfrm>
              <a:off x="8749538" y="603251"/>
              <a:ext cx="205530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27885">
              <a:extLst>
                <a:ext uri="{FF2B5EF4-FFF2-40B4-BE49-F238E27FC236}">
                  <a16:creationId xmlns:a16="http://schemas.microsoft.com/office/drawing/2014/main" xmlns="" id="{8FD81A3C-002B-4E4D-B28E-ED26B8BA4ECB}"/>
                </a:ext>
              </a:extLst>
            </p:cNvPr>
            <p:cNvSpPr/>
            <p:nvPr/>
          </p:nvSpPr>
          <p:spPr>
            <a:xfrm>
              <a:off x="8904072" y="603251"/>
              <a:ext cx="36646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2752">
              <a:extLst>
                <a:ext uri="{FF2B5EF4-FFF2-40B4-BE49-F238E27FC236}">
                  <a16:creationId xmlns:a16="http://schemas.microsoft.com/office/drawing/2014/main" xmlns="" id="{BF1FD53A-4609-433C-AD9A-A5C1CD29CECD}"/>
                </a:ext>
              </a:extLst>
            </p:cNvPr>
            <p:cNvSpPr/>
            <p:nvPr/>
          </p:nvSpPr>
          <p:spPr>
            <a:xfrm>
              <a:off x="9179687" y="603251"/>
              <a:ext cx="12404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" name="Rectangle 27894">
              <a:extLst>
                <a:ext uri="{FF2B5EF4-FFF2-40B4-BE49-F238E27FC236}">
                  <a16:creationId xmlns:a16="http://schemas.microsoft.com/office/drawing/2014/main" xmlns="" id="{F3474011-9282-4894-B157-0C1DC0F13060}"/>
                </a:ext>
              </a:extLst>
            </p:cNvPr>
            <p:cNvSpPr/>
            <p:nvPr/>
          </p:nvSpPr>
          <p:spPr>
            <a:xfrm>
              <a:off x="9272651" y="603251"/>
              <a:ext cx="411059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88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" name="Rectangle 27898">
              <a:extLst>
                <a:ext uri="{FF2B5EF4-FFF2-40B4-BE49-F238E27FC236}">
                  <a16:creationId xmlns:a16="http://schemas.microsoft.com/office/drawing/2014/main" xmlns="" id="{98F2A9A9-A2DA-4D4E-B71D-9889A54D4E3E}"/>
                </a:ext>
              </a:extLst>
            </p:cNvPr>
            <p:cNvSpPr/>
            <p:nvPr/>
          </p:nvSpPr>
          <p:spPr>
            <a:xfrm>
              <a:off x="9580499" y="603251"/>
              <a:ext cx="92630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 и №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3" name="Rectangle 27896">
              <a:extLst>
                <a:ext uri="{FF2B5EF4-FFF2-40B4-BE49-F238E27FC236}">
                  <a16:creationId xmlns:a16="http://schemas.microsoft.com/office/drawing/2014/main" xmlns="" id="{EF62F612-A5A3-4307-9F2B-BFE0591B4874}"/>
                </a:ext>
              </a:extLst>
            </p:cNvPr>
            <p:cNvSpPr/>
            <p:nvPr/>
          </p:nvSpPr>
          <p:spPr>
            <a:xfrm>
              <a:off x="10276967" y="603251"/>
              <a:ext cx="61537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148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4" name="Rectangle 2754">
              <a:extLst>
                <a:ext uri="{FF2B5EF4-FFF2-40B4-BE49-F238E27FC236}">
                  <a16:creationId xmlns:a16="http://schemas.microsoft.com/office/drawing/2014/main" xmlns="" id="{F3671D9D-0325-448C-B0D7-3E70A446B69A}"/>
                </a:ext>
              </a:extLst>
            </p:cNvPr>
            <p:cNvSpPr/>
            <p:nvPr/>
          </p:nvSpPr>
          <p:spPr>
            <a:xfrm>
              <a:off x="10738739" y="603251"/>
              <a:ext cx="12404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Rectangle 27889">
              <a:extLst>
                <a:ext uri="{FF2B5EF4-FFF2-40B4-BE49-F238E27FC236}">
                  <a16:creationId xmlns:a16="http://schemas.microsoft.com/office/drawing/2014/main" xmlns="" id="{F36FF8CF-1E7D-4A9D-AB42-7C4DF6DFBA50}"/>
                </a:ext>
              </a:extLst>
            </p:cNvPr>
            <p:cNvSpPr/>
            <p:nvPr/>
          </p:nvSpPr>
          <p:spPr>
            <a:xfrm>
              <a:off x="10831703" y="603251"/>
              <a:ext cx="205530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6" name="Rectangle 27891">
              <a:extLst>
                <a:ext uri="{FF2B5EF4-FFF2-40B4-BE49-F238E27FC236}">
                  <a16:creationId xmlns:a16="http://schemas.microsoft.com/office/drawing/2014/main" xmlns="" id="{278D2166-EACA-4041-A8FF-DCECBFB7FD83}"/>
                </a:ext>
              </a:extLst>
            </p:cNvPr>
            <p:cNvSpPr/>
            <p:nvPr/>
          </p:nvSpPr>
          <p:spPr>
            <a:xfrm>
              <a:off x="10986237" y="603251"/>
              <a:ext cx="36646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/у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2756">
              <a:extLst>
                <a:ext uri="{FF2B5EF4-FFF2-40B4-BE49-F238E27FC236}">
                  <a16:creationId xmlns:a16="http://schemas.microsoft.com/office/drawing/2014/main" xmlns="" id="{1D731DEE-0D53-42F2-8512-9EB46FCDF13A}"/>
                </a:ext>
              </a:extLst>
            </p:cNvPr>
            <p:cNvSpPr/>
            <p:nvPr/>
          </p:nvSpPr>
          <p:spPr>
            <a:xfrm>
              <a:off x="11261725" y="603251"/>
              <a:ext cx="124047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8" name="Rectangle 2757">
              <a:extLst>
                <a:ext uri="{FF2B5EF4-FFF2-40B4-BE49-F238E27FC236}">
                  <a16:creationId xmlns:a16="http://schemas.microsoft.com/office/drawing/2014/main" xmlns="" id="{82AC1CB2-F8CC-41F7-BCF9-B8D601177592}"/>
                </a:ext>
              </a:extLst>
            </p:cNvPr>
            <p:cNvSpPr/>
            <p:nvPr/>
          </p:nvSpPr>
          <p:spPr>
            <a:xfrm>
              <a:off x="11354689" y="603251"/>
              <a:ext cx="87441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04(л)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Shape 2758">
              <a:extLst>
                <a:ext uri="{FF2B5EF4-FFF2-40B4-BE49-F238E27FC236}">
                  <a16:creationId xmlns:a16="http://schemas.microsoft.com/office/drawing/2014/main" xmlns="" id="{52CEEA17-EDA4-4322-9C0D-8CC481D90032}"/>
                </a:ext>
              </a:extLst>
            </p:cNvPr>
            <p:cNvSpPr/>
            <p:nvPr/>
          </p:nvSpPr>
          <p:spPr>
            <a:xfrm>
              <a:off x="796595" y="953009"/>
              <a:ext cx="0" cy="3121787"/>
            </a:xfrm>
            <a:custGeom>
              <a:avLst/>
              <a:gdLst/>
              <a:ahLst/>
              <a:cxnLst/>
              <a:rect l="0" t="0" r="0" b="0"/>
              <a:pathLst>
                <a:path h="3121787">
                  <a:moveTo>
                    <a:pt x="0" y="0"/>
                  </a:moveTo>
                  <a:lnTo>
                    <a:pt x="0" y="31217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Shape 2759">
              <a:extLst>
                <a:ext uri="{FF2B5EF4-FFF2-40B4-BE49-F238E27FC236}">
                  <a16:creationId xmlns:a16="http://schemas.microsoft.com/office/drawing/2014/main" xmlns="" id="{420CD2B6-4FF3-49A9-871B-4F006D87377D}"/>
                </a:ext>
              </a:extLst>
            </p:cNvPr>
            <p:cNvSpPr/>
            <p:nvPr/>
          </p:nvSpPr>
          <p:spPr>
            <a:xfrm>
              <a:off x="2762885" y="1410209"/>
              <a:ext cx="0" cy="2664587"/>
            </a:xfrm>
            <a:custGeom>
              <a:avLst/>
              <a:gdLst/>
              <a:ahLst/>
              <a:cxnLst/>
              <a:rect l="0" t="0" r="0" b="0"/>
              <a:pathLst>
                <a:path h="2664587">
                  <a:moveTo>
                    <a:pt x="0" y="0"/>
                  </a:moveTo>
                  <a:lnTo>
                    <a:pt x="0" y="26645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Shape 2760">
              <a:extLst>
                <a:ext uri="{FF2B5EF4-FFF2-40B4-BE49-F238E27FC236}">
                  <a16:creationId xmlns:a16="http://schemas.microsoft.com/office/drawing/2014/main" xmlns="" id="{32CB9E9A-EAFE-49B4-BE74-C977C37E1E3A}"/>
                </a:ext>
              </a:extLst>
            </p:cNvPr>
            <p:cNvSpPr/>
            <p:nvPr/>
          </p:nvSpPr>
          <p:spPr>
            <a:xfrm>
              <a:off x="4815713" y="1410209"/>
              <a:ext cx="0" cy="2664587"/>
            </a:xfrm>
            <a:custGeom>
              <a:avLst/>
              <a:gdLst/>
              <a:ahLst/>
              <a:cxnLst/>
              <a:rect l="0" t="0" r="0" b="0"/>
              <a:pathLst>
                <a:path h="2664587">
                  <a:moveTo>
                    <a:pt x="0" y="0"/>
                  </a:moveTo>
                  <a:lnTo>
                    <a:pt x="0" y="26645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 2761">
              <a:extLst>
                <a:ext uri="{FF2B5EF4-FFF2-40B4-BE49-F238E27FC236}">
                  <a16:creationId xmlns:a16="http://schemas.microsoft.com/office/drawing/2014/main" xmlns="" id="{2C0E2EB0-B5B0-4CAB-ABA5-7D6F807D4F61}"/>
                </a:ext>
              </a:extLst>
            </p:cNvPr>
            <p:cNvSpPr/>
            <p:nvPr/>
          </p:nvSpPr>
          <p:spPr>
            <a:xfrm>
              <a:off x="6510528" y="1410209"/>
              <a:ext cx="0" cy="2664587"/>
            </a:xfrm>
            <a:custGeom>
              <a:avLst/>
              <a:gdLst/>
              <a:ahLst/>
              <a:cxnLst/>
              <a:rect l="0" t="0" r="0" b="0"/>
              <a:pathLst>
                <a:path h="2664587">
                  <a:moveTo>
                    <a:pt x="0" y="0"/>
                  </a:moveTo>
                  <a:lnTo>
                    <a:pt x="0" y="26645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Shape 2762">
              <a:extLst>
                <a:ext uri="{FF2B5EF4-FFF2-40B4-BE49-F238E27FC236}">
                  <a16:creationId xmlns:a16="http://schemas.microsoft.com/office/drawing/2014/main" xmlns="" id="{952CB07C-9C61-4D1E-B6C7-9740ED993384}"/>
                </a:ext>
              </a:extLst>
            </p:cNvPr>
            <p:cNvSpPr/>
            <p:nvPr/>
          </p:nvSpPr>
          <p:spPr>
            <a:xfrm>
              <a:off x="8205344" y="1410209"/>
              <a:ext cx="0" cy="2664587"/>
            </a:xfrm>
            <a:custGeom>
              <a:avLst/>
              <a:gdLst/>
              <a:ahLst/>
              <a:cxnLst/>
              <a:rect l="0" t="0" r="0" b="0"/>
              <a:pathLst>
                <a:path h="2664587">
                  <a:moveTo>
                    <a:pt x="0" y="0"/>
                  </a:moveTo>
                  <a:lnTo>
                    <a:pt x="0" y="26645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Shape 2763">
              <a:extLst>
                <a:ext uri="{FF2B5EF4-FFF2-40B4-BE49-F238E27FC236}">
                  <a16:creationId xmlns:a16="http://schemas.microsoft.com/office/drawing/2014/main" xmlns="" id="{2CFD013F-7EE1-4A5E-A890-F4CE19B45CE0}"/>
                </a:ext>
              </a:extLst>
            </p:cNvPr>
            <p:cNvSpPr/>
            <p:nvPr/>
          </p:nvSpPr>
          <p:spPr>
            <a:xfrm>
              <a:off x="9900031" y="1410209"/>
              <a:ext cx="0" cy="2664587"/>
            </a:xfrm>
            <a:custGeom>
              <a:avLst/>
              <a:gdLst/>
              <a:ahLst/>
              <a:cxnLst/>
              <a:rect l="0" t="0" r="0" b="0"/>
              <a:pathLst>
                <a:path h="2664587">
                  <a:moveTo>
                    <a:pt x="0" y="0"/>
                  </a:moveTo>
                  <a:lnTo>
                    <a:pt x="0" y="26645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Shape 2764">
              <a:extLst>
                <a:ext uri="{FF2B5EF4-FFF2-40B4-BE49-F238E27FC236}">
                  <a16:creationId xmlns:a16="http://schemas.microsoft.com/office/drawing/2014/main" xmlns="" id="{08F243B2-A20E-4EDE-AA05-E567A97DA6CA}"/>
                </a:ext>
              </a:extLst>
            </p:cNvPr>
            <p:cNvSpPr/>
            <p:nvPr/>
          </p:nvSpPr>
          <p:spPr>
            <a:xfrm>
              <a:off x="790245" y="1416559"/>
              <a:ext cx="11301425" cy="0"/>
            </a:xfrm>
            <a:custGeom>
              <a:avLst/>
              <a:gdLst/>
              <a:ahLst/>
              <a:cxnLst/>
              <a:rect l="0" t="0" r="0" b="0"/>
              <a:pathLst>
                <a:path w="11301425">
                  <a:moveTo>
                    <a:pt x="0" y="0"/>
                  </a:moveTo>
                  <a:lnTo>
                    <a:pt x="11301425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Shape 2765">
              <a:extLst>
                <a:ext uri="{FF2B5EF4-FFF2-40B4-BE49-F238E27FC236}">
                  <a16:creationId xmlns:a16="http://schemas.microsoft.com/office/drawing/2014/main" xmlns="" id="{2143EA32-FDF8-4A44-B562-184FA2E94A42}"/>
                </a:ext>
              </a:extLst>
            </p:cNvPr>
            <p:cNvSpPr/>
            <p:nvPr/>
          </p:nvSpPr>
          <p:spPr>
            <a:xfrm>
              <a:off x="106871" y="3702559"/>
              <a:ext cx="11984799" cy="0"/>
            </a:xfrm>
            <a:custGeom>
              <a:avLst/>
              <a:gdLst/>
              <a:ahLst/>
              <a:cxnLst/>
              <a:rect l="0" t="0" r="0" b="0"/>
              <a:pathLst>
                <a:path w="11984799">
                  <a:moveTo>
                    <a:pt x="0" y="0"/>
                  </a:moveTo>
                  <a:lnTo>
                    <a:pt x="11984799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Shape 2766">
              <a:extLst>
                <a:ext uri="{FF2B5EF4-FFF2-40B4-BE49-F238E27FC236}">
                  <a16:creationId xmlns:a16="http://schemas.microsoft.com/office/drawing/2014/main" xmlns="" id="{6376A19A-BB13-44DD-8451-E2D9E7F2E24E}"/>
                </a:ext>
              </a:extLst>
            </p:cNvPr>
            <p:cNvSpPr/>
            <p:nvPr/>
          </p:nvSpPr>
          <p:spPr>
            <a:xfrm>
              <a:off x="113221" y="953009"/>
              <a:ext cx="0" cy="3121787"/>
            </a:xfrm>
            <a:custGeom>
              <a:avLst/>
              <a:gdLst/>
              <a:ahLst/>
              <a:cxnLst/>
              <a:rect l="0" t="0" r="0" b="0"/>
              <a:pathLst>
                <a:path h="3121787">
                  <a:moveTo>
                    <a:pt x="0" y="0"/>
                  </a:moveTo>
                  <a:lnTo>
                    <a:pt x="0" y="31217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Shape 2767">
              <a:extLst>
                <a:ext uri="{FF2B5EF4-FFF2-40B4-BE49-F238E27FC236}">
                  <a16:creationId xmlns:a16="http://schemas.microsoft.com/office/drawing/2014/main" xmlns="" id="{79C689C6-93C2-4263-942B-778436AD2648}"/>
                </a:ext>
              </a:extLst>
            </p:cNvPr>
            <p:cNvSpPr/>
            <p:nvPr/>
          </p:nvSpPr>
          <p:spPr>
            <a:xfrm>
              <a:off x="12085320" y="953009"/>
              <a:ext cx="0" cy="3121787"/>
            </a:xfrm>
            <a:custGeom>
              <a:avLst/>
              <a:gdLst/>
              <a:ahLst/>
              <a:cxnLst/>
              <a:rect l="0" t="0" r="0" b="0"/>
              <a:pathLst>
                <a:path h="3121787">
                  <a:moveTo>
                    <a:pt x="0" y="0"/>
                  </a:moveTo>
                  <a:lnTo>
                    <a:pt x="0" y="3121787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Shape 2768">
              <a:extLst>
                <a:ext uri="{FF2B5EF4-FFF2-40B4-BE49-F238E27FC236}">
                  <a16:creationId xmlns:a16="http://schemas.microsoft.com/office/drawing/2014/main" xmlns="" id="{B3301846-E35F-4D5D-9803-D65B545150A5}"/>
                </a:ext>
              </a:extLst>
            </p:cNvPr>
            <p:cNvSpPr/>
            <p:nvPr/>
          </p:nvSpPr>
          <p:spPr>
            <a:xfrm>
              <a:off x="106871" y="959359"/>
              <a:ext cx="11984799" cy="0"/>
            </a:xfrm>
            <a:custGeom>
              <a:avLst/>
              <a:gdLst/>
              <a:ahLst/>
              <a:cxnLst/>
              <a:rect l="0" t="0" r="0" b="0"/>
              <a:pathLst>
                <a:path w="11984799">
                  <a:moveTo>
                    <a:pt x="0" y="0"/>
                  </a:moveTo>
                  <a:lnTo>
                    <a:pt x="11984799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Shape 2769">
              <a:extLst>
                <a:ext uri="{FF2B5EF4-FFF2-40B4-BE49-F238E27FC236}">
                  <a16:creationId xmlns:a16="http://schemas.microsoft.com/office/drawing/2014/main" xmlns="" id="{AA63D614-BB58-4578-99CF-351F308BF974}"/>
                </a:ext>
              </a:extLst>
            </p:cNvPr>
            <p:cNvSpPr/>
            <p:nvPr/>
          </p:nvSpPr>
          <p:spPr>
            <a:xfrm>
              <a:off x="106871" y="4068446"/>
              <a:ext cx="11984799" cy="0"/>
            </a:xfrm>
            <a:custGeom>
              <a:avLst/>
              <a:gdLst/>
              <a:ahLst/>
              <a:cxnLst/>
              <a:rect l="0" t="0" r="0" b="0"/>
              <a:pathLst>
                <a:path w="11984799">
                  <a:moveTo>
                    <a:pt x="0" y="0"/>
                  </a:moveTo>
                  <a:lnTo>
                    <a:pt x="11984799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Rectangle 2770">
              <a:extLst>
                <a:ext uri="{FF2B5EF4-FFF2-40B4-BE49-F238E27FC236}">
                  <a16:creationId xmlns:a16="http://schemas.microsoft.com/office/drawing/2014/main" xmlns="" id="{93E00521-7AFD-4EA9-A0C3-C04999DE4864}"/>
                </a:ext>
              </a:extLst>
            </p:cNvPr>
            <p:cNvSpPr/>
            <p:nvPr/>
          </p:nvSpPr>
          <p:spPr>
            <a:xfrm>
              <a:off x="323698" y="1052450"/>
              <a:ext cx="346958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№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2" name="Rectangle 2771">
              <a:extLst>
                <a:ext uri="{FF2B5EF4-FFF2-40B4-BE49-F238E27FC236}">
                  <a16:creationId xmlns:a16="http://schemas.microsoft.com/office/drawing/2014/main" xmlns="" id="{B21B55E1-6657-4B70-B3A1-2AF789DEF8C3}"/>
                </a:ext>
              </a:extLst>
            </p:cNvPr>
            <p:cNvSpPr/>
            <p:nvPr/>
          </p:nvSpPr>
          <p:spPr>
            <a:xfrm>
              <a:off x="5952109" y="1061975"/>
              <a:ext cx="1298445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Приход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Rectangle 2772">
              <a:extLst>
                <a:ext uri="{FF2B5EF4-FFF2-40B4-BE49-F238E27FC236}">
                  <a16:creationId xmlns:a16="http://schemas.microsoft.com/office/drawing/2014/main" xmlns="" id="{4118C26E-7804-4B39-BF01-2B39E2D9F7B3}"/>
                </a:ext>
              </a:extLst>
            </p:cNvPr>
            <p:cNvSpPr/>
            <p:nvPr/>
          </p:nvSpPr>
          <p:spPr>
            <a:xfrm>
              <a:off x="1021080" y="1501268"/>
              <a:ext cx="2076578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дата регистрации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4" name="Rectangle 2773">
              <a:extLst>
                <a:ext uri="{FF2B5EF4-FFF2-40B4-BE49-F238E27FC236}">
                  <a16:creationId xmlns:a16="http://schemas.microsoft.com/office/drawing/2014/main" xmlns="" id="{07631E86-789B-4774-844C-A7C1BE9E5EF9}"/>
                </a:ext>
              </a:extLst>
            </p:cNvPr>
            <p:cNvSpPr/>
            <p:nvPr/>
          </p:nvSpPr>
          <p:spPr>
            <a:xfrm>
              <a:off x="1290828" y="1745108"/>
              <a:ext cx="136245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документа,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5" name="Rectangle 2774">
              <a:extLst>
                <a:ext uri="{FF2B5EF4-FFF2-40B4-BE49-F238E27FC236}">
                  <a16:creationId xmlns:a16="http://schemas.microsoft.com/office/drawing/2014/main" xmlns="" id="{EBA99110-F765-47C1-83DF-FCC9B362D29F}"/>
                </a:ext>
              </a:extLst>
            </p:cNvPr>
            <p:cNvSpPr/>
            <p:nvPr/>
          </p:nvSpPr>
          <p:spPr>
            <a:xfrm>
              <a:off x="961644" y="1988948"/>
              <a:ext cx="2235630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подтверждающего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6" name="Rectangle 2775">
              <a:extLst>
                <a:ext uri="{FF2B5EF4-FFF2-40B4-BE49-F238E27FC236}">
                  <a16:creationId xmlns:a16="http://schemas.microsoft.com/office/drawing/2014/main" xmlns="" id="{390E1590-D1BC-4842-919D-FBAA678643FA}"/>
                </a:ext>
              </a:extLst>
            </p:cNvPr>
            <p:cNvSpPr/>
            <p:nvPr/>
          </p:nvSpPr>
          <p:spPr>
            <a:xfrm>
              <a:off x="1231392" y="2232559"/>
              <a:ext cx="1458193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поступление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7" name="Rectangle 2776">
              <a:extLst>
                <a:ext uri="{FF2B5EF4-FFF2-40B4-BE49-F238E27FC236}">
                  <a16:creationId xmlns:a16="http://schemas.microsoft.com/office/drawing/2014/main" xmlns="" id="{BDE44066-380D-4D47-A0F8-0E6DD1220B2B}"/>
                </a:ext>
              </a:extLst>
            </p:cNvPr>
            <p:cNvSpPr/>
            <p:nvPr/>
          </p:nvSpPr>
          <p:spPr>
            <a:xfrm>
              <a:off x="3213481" y="1501268"/>
              <a:ext cx="158998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номер и дата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8" name="Rectangle 2777">
              <a:extLst>
                <a:ext uri="{FF2B5EF4-FFF2-40B4-BE49-F238E27FC236}">
                  <a16:creationId xmlns:a16="http://schemas.microsoft.com/office/drawing/2014/main" xmlns="" id="{4465B2C8-AF16-4814-999B-D67716BE1908}"/>
                </a:ext>
              </a:extLst>
            </p:cNvPr>
            <p:cNvSpPr/>
            <p:nvPr/>
          </p:nvSpPr>
          <p:spPr>
            <a:xfrm>
              <a:off x="3300349" y="1745108"/>
              <a:ext cx="136245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документа,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9" name="Rectangle 2778">
              <a:extLst>
                <a:ext uri="{FF2B5EF4-FFF2-40B4-BE49-F238E27FC236}">
                  <a16:creationId xmlns:a16="http://schemas.microsoft.com/office/drawing/2014/main" xmlns="" id="{35BE8481-4673-4E0B-AC55-0E114F4F943E}"/>
                </a:ext>
              </a:extLst>
            </p:cNvPr>
            <p:cNvSpPr/>
            <p:nvPr/>
          </p:nvSpPr>
          <p:spPr>
            <a:xfrm>
              <a:off x="2971165" y="1988948"/>
              <a:ext cx="2235630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подтверждающего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0" name="Rectangle 2779">
              <a:extLst>
                <a:ext uri="{FF2B5EF4-FFF2-40B4-BE49-F238E27FC236}">
                  <a16:creationId xmlns:a16="http://schemas.microsoft.com/office/drawing/2014/main" xmlns="" id="{2ED2DFA1-0FCF-4010-A4B1-0EA512E72542}"/>
                </a:ext>
              </a:extLst>
            </p:cNvPr>
            <p:cNvSpPr/>
            <p:nvPr/>
          </p:nvSpPr>
          <p:spPr>
            <a:xfrm>
              <a:off x="3216529" y="2232559"/>
              <a:ext cx="1585356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поступление,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1" name="Rectangle 2780">
              <a:extLst>
                <a:ext uri="{FF2B5EF4-FFF2-40B4-BE49-F238E27FC236}">
                  <a16:creationId xmlns:a16="http://schemas.microsoft.com/office/drawing/2014/main" xmlns="" id="{C0D2134B-D880-4E51-AF59-AABC2853F800}"/>
                </a:ext>
              </a:extLst>
            </p:cNvPr>
            <p:cNvSpPr/>
            <p:nvPr/>
          </p:nvSpPr>
          <p:spPr>
            <a:xfrm>
              <a:off x="3147949" y="2476882"/>
              <a:ext cx="176548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наименование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2" name="Rectangle 2781">
              <a:extLst>
                <a:ext uri="{FF2B5EF4-FFF2-40B4-BE49-F238E27FC236}">
                  <a16:creationId xmlns:a16="http://schemas.microsoft.com/office/drawing/2014/main" xmlns="" id="{E7405FD3-101C-4CD2-9CAA-D4FB96A6186C}"/>
                </a:ext>
              </a:extLst>
            </p:cNvPr>
            <p:cNvSpPr/>
            <p:nvPr/>
          </p:nvSpPr>
          <p:spPr>
            <a:xfrm>
              <a:off x="3275965" y="2720722"/>
              <a:ext cx="1362190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поставщика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3" name="Rectangle 2782">
              <a:extLst>
                <a:ext uri="{FF2B5EF4-FFF2-40B4-BE49-F238E27FC236}">
                  <a16:creationId xmlns:a16="http://schemas.microsoft.com/office/drawing/2014/main" xmlns="" id="{C7A6E3F2-7F27-4213-9CAD-B0E8E6DAE08F}"/>
                </a:ext>
              </a:extLst>
            </p:cNvPr>
            <p:cNvSpPr/>
            <p:nvPr/>
          </p:nvSpPr>
          <p:spPr>
            <a:xfrm>
              <a:off x="5379085" y="1501268"/>
              <a:ext cx="81655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общее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4" name="Rectangle 2783">
              <a:extLst>
                <a:ext uri="{FF2B5EF4-FFF2-40B4-BE49-F238E27FC236}">
                  <a16:creationId xmlns:a16="http://schemas.microsoft.com/office/drawing/2014/main" xmlns="" id="{0AAEDCAC-4987-486B-8361-F674C864868F}"/>
                </a:ext>
              </a:extLst>
            </p:cNvPr>
            <p:cNvSpPr/>
            <p:nvPr/>
          </p:nvSpPr>
          <p:spPr>
            <a:xfrm>
              <a:off x="5174869" y="1745108"/>
              <a:ext cx="1361650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количество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5" name="Rectangle 2784">
              <a:extLst>
                <a:ext uri="{FF2B5EF4-FFF2-40B4-BE49-F238E27FC236}">
                  <a16:creationId xmlns:a16="http://schemas.microsoft.com/office/drawing/2014/main" xmlns="" id="{C3FA65AA-05CE-4F20-83D2-AD6F82289AD6}"/>
                </a:ext>
              </a:extLst>
            </p:cNvPr>
            <p:cNvSpPr/>
            <p:nvPr/>
          </p:nvSpPr>
          <p:spPr>
            <a:xfrm>
              <a:off x="5100193" y="1988948"/>
              <a:ext cx="155790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поступивших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6" name="Rectangle 2785">
              <a:extLst>
                <a:ext uri="{FF2B5EF4-FFF2-40B4-BE49-F238E27FC236}">
                  <a16:creationId xmlns:a16="http://schemas.microsoft.com/office/drawing/2014/main" xmlns="" id="{AF46D8C8-7BC0-4B3C-BF9F-6EB8D140E030}"/>
                </a:ext>
              </a:extLst>
            </p:cNvPr>
            <p:cNvSpPr/>
            <p:nvPr/>
          </p:nvSpPr>
          <p:spPr>
            <a:xfrm>
              <a:off x="5097145" y="2232559"/>
              <a:ext cx="1566727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7" name="Rectangle 2786">
              <a:extLst>
                <a:ext uri="{FF2B5EF4-FFF2-40B4-BE49-F238E27FC236}">
                  <a16:creationId xmlns:a16="http://schemas.microsoft.com/office/drawing/2014/main" xmlns="" id="{7C1848EF-238A-4133-9DD0-B56F122A3A3C}"/>
                </a:ext>
              </a:extLst>
            </p:cNvPr>
            <p:cNvSpPr/>
            <p:nvPr/>
          </p:nvSpPr>
          <p:spPr>
            <a:xfrm>
              <a:off x="5305933" y="2476882"/>
              <a:ext cx="95161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8" name="Rectangle 2787">
              <a:extLst>
                <a:ext uri="{FF2B5EF4-FFF2-40B4-BE49-F238E27FC236}">
                  <a16:creationId xmlns:a16="http://schemas.microsoft.com/office/drawing/2014/main" xmlns="" id="{9B99E214-0EC3-45B1-A5D0-279CD9CBA203}"/>
                </a:ext>
              </a:extLst>
            </p:cNvPr>
            <p:cNvSpPr/>
            <p:nvPr/>
          </p:nvSpPr>
          <p:spPr>
            <a:xfrm>
              <a:off x="6673343" y="1501268"/>
              <a:ext cx="188463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серии и номера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49" name="Rectangle 2788">
              <a:extLst>
                <a:ext uri="{FF2B5EF4-FFF2-40B4-BE49-F238E27FC236}">
                  <a16:creationId xmlns:a16="http://schemas.microsoft.com/office/drawing/2014/main" xmlns="" id="{FFBA6EC0-5B06-4A66-B029-EE9536E25E32}"/>
                </a:ext>
              </a:extLst>
            </p:cNvPr>
            <p:cNvSpPr/>
            <p:nvPr/>
          </p:nvSpPr>
          <p:spPr>
            <a:xfrm>
              <a:off x="6792214" y="1745108"/>
              <a:ext cx="156653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0" name="Rectangle 2789">
              <a:extLst>
                <a:ext uri="{FF2B5EF4-FFF2-40B4-BE49-F238E27FC236}">
                  <a16:creationId xmlns:a16="http://schemas.microsoft.com/office/drawing/2014/main" xmlns="" id="{16A39282-E5D3-481E-935B-6CE7F47C3670}"/>
                </a:ext>
              </a:extLst>
            </p:cNvPr>
            <p:cNvSpPr/>
            <p:nvPr/>
          </p:nvSpPr>
          <p:spPr>
            <a:xfrm>
              <a:off x="7001002" y="1988948"/>
              <a:ext cx="95161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1" name="Rectangle 2790">
              <a:extLst>
                <a:ext uri="{FF2B5EF4-FFF2-40B4-BE49-F238E27FC236}">
                  <a16:creationId xmlns:a16="http://schemas.microsoft.com/office/drawing/2014/main" xmlns="" id="{C54FBAED-03DD-437D-8145-DF478AFA90CB}"/>
                </a:ext>
              </a:extLst>
            </p:cNvPr>
            <p:cNvSpPr/>
            <p:nvPr/>
          </p:nvSpPr>
          <p:spPr>
            <a:xfrm>
              <a:off x="8564880" y="1501268"/>
              <a:ext cx="1361650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количество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2" name="Rectangle 2791">
              <a:extLst>
                <a:ext uri="{FF2B5EF4-FFF2-40B4-BE49-F238E27FC236}">
                  <a16:creationId xmlns:a16="http://schemas.microsoft.com/office/drawing/2014/main" xmlns="" id="{A593F319-B230-48E2-97AD-D02CF2A40326}"/>
                </a:ext>
              </a:extLst>
            </p:cNvPr>
            <p:cNvSpPr/>
            <p:nvPr/>
          </p:nvSpPr>
          <p:spPr>
            <a:xfrm>
              <a:off x="8487156" y="1745108"/>
              <a:ext cx="1566531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3" name="Rectangle 2792">
              <a:extLst>
                <a:ext uri="{FF2B5EF4-FFF2-40B4-BE49-F238E27FC236}">
                  <a16:creationId xmlns:a16="http://schemas.microsoft.com/office/drawing/2014/main" xmlns="" id="{E7CE2898-ADCF-4890-A892-3F6B93FF4136}"/>
                </a:ext>
              </a:extLst>
            </p:cNvPr>
            <p:cNvSpPr/>
            <p:nvPr/>
          </p:nvSpPr>
          <p:spPr>
            <a:xfrm>
              <a:off x="8567928" y="1988948"/>
              <a:ext cx="1354641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бланков по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4" name="Rectangle 2793">
              <a:extLst>
                <a:ext uri="{FF2B5EF4-FFF2-40B4-BE49-F238E27FC236}">
                  <a16:creationId xmlns:a16="http://schemas.microsoft.com/office/drawing/2014/main" xmlns="" id="{A1649E44-D491-42EA-8B4F-FBF04844C88C}"/>
                </a:ext>
              </a:extLst>
            </p:cNvPr>
            <p:cNvSpPr/>
            <p:nvPr/>
          </p:nvSpPr>
          <p:spPr>
            <a:xfrm>
              <a:off x="8735568" y="2232559"/>
              <a:ext cx="845595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сериям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5" name="Rectangle 2794">
              <a:extLst>
                <a:ext uri="{FF2B5EF4-FFF2-40B4-BE49-F238E27FC236}">
                  <a16:creationId xmlns:a16="http://schemas.microsoft.com/office/drawing/2014/main" xmlns="" id="{DBA18740-F6A1-44BC-9F44-5FE371CD5653}"/>
                </a:ext>
              </a:extLst>
            </p:cNvPr>
            <p:cNvSpPr/>
            <p:nvPr/>
          </p:nvSpPr>
          <p:spPr>
            <a:xfrm>
              <a:off x="10113518" y="1501268"/>
              <a:ext cx="240330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фамилия, инициалы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6" name="Rectangle 2795">
              <a:extLst>
                <a:ext uri="{FF2B5EF4-FFF2-40B4-BE49-F238E27FC236}">
                  <a16:creationId xmlns:a16="http://schemas.microsoft.com/office/drawing/2014/main" xmlns="" id="{15601BEE-48C6-42DF-82B1-017C3E1AEEB8}"/>
                </a:ext>
              </a:extLst>
            </p:cNvPr>
            <p:cNvSpPr/>
            <p:nvPr/>
          </p:nvSpPr>
          <p:spPr>
            <a:xfrm>
              <a:off x="10160762" y="1745108"/>
              <a:ext cx="227714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имени и отчества 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7" name="Rectangle 2796">
              <a:extLst>
                <a:ext uri="{FF2B5EF4-FFF2-40B4-BE49-F238E27FC236}">
                  <a16:creationId xmlns:a16="http://schemas.microsoft.com/office/drawing/2014/main" xmlns="" id="{0E43C83D-8A55-44B8-AB2C-899649053930}"/>
                </a:ext>
              </a:extLst>
            </p:cNvPr>
            <p:cNvSpPr/>
            <p:nvPr/>
          </p:nvSpPr>
          <p:spPr>
            <a:xfrm>
              <a:off x="10634726" y="1988948"/>
              <a:ext cx="101766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8" name="Rectangle 2797">
              <a:extLst>
                <a:ext uri="{FF2B5EF4-FFF2-40B4-BE49-F238E27FC236}">
                  <a16:creationId xmlns:a16="http://schemas.microsoft.com/office/drawing/2014/main" xmlns="" id="{11A519A4-FC92-4B02-A878-70CD60C3170D}"/>
                </a:ext>
              </a:extLst>
            </p:cNvPr>
            <p:cNvSpPr/>
            <p:nvPr/>
          </p:nvSpPr>
          <p:spPr>
            <a:xfrm>
              <a:off x="10331450" y="2232559"/>
              <a:ext cx="1824564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ответственного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59" name="Rectangle 2798">
              <a:extLst>
                <a:ext uri="{FF2B5EF4-FFF2-40B4-BE49-F238E27FC236}">
                  <a16:creationId xmlns:a16="http://schemas.microsoft.com/office/drawing/2014/main" xmlns="" id="{0D392C5D-9121-49DF-991F-8AB34EF6B8F9}"/>
                </a:ext>
              </a:extLst>
            </p:cNvPr>
            <p:cNvSpPr/>
            <p:nvPr/>
          </p:nvSpPr>
          <p:spPr>
            <a:xfrm>
              <a:off x="10368026" y="2476882"/>
              <a:ext cx="172531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медицинского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0" name="Rectangle 2799">
              <a:extLst>
                <a:ext uri="{FF2B5EF4-FFF2-40B4-BE49-F238E27FC236}">
                  <a16:creationId xmlns:a16="http://schemas.microsoft.com/office/drawing/2014/main" xmlns="" id="{51CD42B5-C7D6-4704-8690-E7B43504A8B7}"/>
                </a:ext>
              </a:extLst>
            </p:cNvPr>
            <p:cNvSpPr/>
            <p:nvPr/>
          </p:nvSpPr>
          <p:spPr>
            <a:xfrm>
              <a:off x="10514330" y="2720722"/>
              <a:ext cx="1335771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работника,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1" name="Rectangle 2800">
              <a:extLst>
                <a:ext uri="{FF2B5EF4-FFF2-40B4-BE49-F238E27FC236}">
                  <a16:creationId xmlns:a16="http://schemas.microsoft.com/office/drawing/2014/main" xmlns="" id="{0B4BB6C2-0C09-47F0-A4EC-65F7AD5E12B6}"/>
                </a:ext>
              </a:extLst>
            </p:cNvPr>
            <p:cNvSpPr/>
            <p:nvPr/>
          </p:nvSpPr>
          <p:spPr>
            <a:xfrm>
              <a:off x="10427462" y="2964562"/>
              <a:ext cx="156976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получившего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2" name="Rectangle 2801">
              <a:extLst>
                <a:ext uri="{FF2B5EF4-FFF2-40B4-BE49-F238E27FC236}">
                  <a16:creationId xmlns:a16="http://schemas.microsoft.com/office/drawing/2014/main" xmlns="" id="{973FD681-FD0C-4EC7-8EF6-B6424D9FF287}"/>
                </a:ext>
              </a:extLst>
            </p:cNvPr>
            <p:cNvSpPr/>
            <p:nvPr/>
          </p:nvSpPr>
          <p:spPr>
            <a:xfrm>
              <a:off x="10086086" y="3208402"/>
              <a:ext cx="2473670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рецептурные бланки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3" name="Rectangle 2802">
              <a:extLst>
                <a:ext uri="{FF2B5EF4-FFF2-40B4-BE49-F238E27FC236}">
                  <a16:creationId xmlns:a16="http://schemas.microsoft.com/office/drawing/2014/main" xmlns="" id="{55AB6F91-13FD-4394-A867-E9A0A504D434}"/>
                </a:ext>
              </a:extLst>
            </p:cNvPr>
            <p:cNvSpPr/>
            <p:nvPr/>
          </p:nvSpPr>
          <p:spPr>
            <a:xfrm>
              <a:off x="10364978" y="3452242"/>
              <a:ext cx="167139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от поставщика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4" name="Rectangle 2803">
              <a:extLst>
                <a:ext uri="{FF2B5EF4-FFF2-40B4-BE49-F238E27FC236}">
                  <a16:creationId xmlns:a16="http://schemas.microsoft.com/office/drawing/2014/main" xmlns="" id="{09D4FDFE-FAD9-4655-9A9D-2D110E85FD00}"/>
                </a:ext>
              </a:extLst>
            </p:cNvPr>
            <p:cNvSpPr/>
            <p:nvPr/>
          </p:nvSpPr>
          <p:spPr>
            <a:xfrm>
              <a:off x="396850" y="379120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5" name="Rectangle 2804">
              <a:extLst>
                <a:ext uri="{FF2B5EF4-FFF2-40B4-BE49-F238E27FC236}">
                  <a16:creationId xmlns:a16="http://schemas.microsoft.com/office/drawing/2014/main" xmlns="" id="{CBDEF5E5-F6B8-4DCA-A160-FECD81FCCCED}"/>
                </a:ext>
              </a:extLst>
            </p:cNvPr>
            <p:cNvSpPr/>
            <p:nvPr/>
          </p:nvSpPr>
          <p:spPr>
            <a:xfrm>
              <a:off x="1722120" y="379120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6" name="Rectangle 2805">
              <a:extLst>
                <a:ext uri="{FF2B5EF4-FFF2-40B4-BE49-F238E27FC236}">
                  <a16:creationId xmlns:a16="http://schemas.microsoft.com/office/drawing/2014/main" xmlns="" id="{9F57A36E-99F4-49C4-AE54-068A006CD132}"/>
                </a:ext>
              </a:extLst>
            </p:cNvPr>
            <p:cNvSpPr/>
            <p:nvPr/>
          </p:nvSpPr>
          <p:spPr>
            <a:xfrm>
              <a:off x="3732022" y="379120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3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7" name="Rectangle 2806">
              <a:extLst>
                <a:ext uri="{FF2B5EF4-FFF2-40B4-BE49-F238E27FC236}">
                  <a16:creationId xmlns:a16="http://schemas.microsoft.com/office/drawing/2014/main" xmlns="" id="{5F457C71-740C-4F7A-B5D5-BB3F6A842893}"/>
                </a:ext>
              </a:extLst>
            </p:cNvPr>
            <p:cNvSpPr/>
            <p:nvPr/>
          </p:nvSpPr>
          <p:spPr>
            <a:xfrm>
              <a:off x="5606161" y="379120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8" name="Rectangle 2807">
              <a:extLst>
                <a:ext uri="{FF2B5EF4-FFF2-40B4-BE49-F238E27FC236}">
                  <a16:creationId xmlns:a16="http://schemas.microsoft.com/office/drawing/2014/main" xmlns="" id="{2B7FD6B7-BBF7-41A5-82DB-7E4D9C4444D6}"/>
                </a:ext>
              </a:extLst>
            </p:cNvPr>
            <p:cNvSpPr/>
            <p:nvPr/>
          </p:nvSpPr>
          <p:spPr>
            <a:xfrm>
              <a:off x="7301231" y="379120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5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69" name="Rectangle 2808">
              <a:extLst>
                <a:ext uri="{FF2B5EF4-FFF2-40B4-BE49-F238E27FC236}">
                  <a16:creationId xmlns:a16="http://schemas.microsoft.com/office/drawing/2014/main" xmlns="" id="{F2F2E486-661A-4EB8-A35B-7A7BF1A1855F}"/>
                </a:ext>
              </a:extLst>
            </p:cNvPr>
            <p:cNvSpPr/>
            <p:nvPr/>
          </p:nvSpPr>
          <p:spPr>
            <a:xfrm>
              <a:off x="8996172" y="379120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6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0" name="Rectangle 2809">
              <a:extLst>
                <a:ext uri="{FF2B5EF4-FFF2-40B4-BE49-F238E27FC236}">
                  <a16:creationId xmlns:a16="http://schemas.microsoft.com/office/drawing/2014/main" xmlns="" id="{F4BD6FA8-FF22-453C-9E56-15BD329C0761}"/>
                </a:ext>
              </a:extLst>
            </p:cNvPr>
            <p:cNvSpPr/>
            <p:nvPr/>
          </p:nvSpPr>
          <p:spPr>
            <a:xfrm>
              <a:off x="10936478" y="379120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7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71" name="Shape 2810">
              <a:extLst>
                <a:ext uri="{FF2B5EF4-FFF2-40B4-BE49-F238E27FC236}">
                  <a16:creationId xmlns:a16="http://schemas.microsoft.com/office/drawing/2014/main" xmlns="" id="{212DD7E3-E0E3-4AAD-B063-B5A216E60F75}"/>
                </a:ext>
              </a:extLst>
            </p:cNvPr>
            <p:cNvSpPr/>
            <p:nvPr/>
          </p:nvSpPr>
          <p:spPr>
            <a:xfrm>
              <a:off x="1653667" y="4580891"/>
              <a:ext cx="0" cy="2207279"/>
            </a:xfrm>
            <a:custGeom>
              <a:avLst/>
              <a:gdLst/>
              <a:ahLst/>
              <a:cxnLst/>
              <a:rect l="0" t="0" r="0" b="0"/>
              <a:pathLst>
                <a:path h="2207279">
                  <a:moveTo>
                    <a:pt x="0" y="0"/>
                  </a:moveTo>
                  <a:lnTo>
                    <a:pt x="0" y="22072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Shape 2811">
              <a:extLst>
                <a:ext uri="{FF2B5EF4-FFF2-40B4-BE49-F238E27FC236}">
                  <a16:creationId xmlns:a16="http://schemas.microsoft.com/office/drawing/2014/main" xmlns="" id="{E425DD84-177C-49B9-B005-99CEA537A27C}"/>
                </a:ext>
              </a:extLst>
            </p:cNvPr>
            <p:cNvSpPr/>
            <p:nvPr/>
          </p:nvSpPr>
          <p:spPr>
            <a:xfrm>
              <a:off x="3155061" y="4580891"/>
              <a:ext cx="0" cy="2207279"/>
            </a:xfrm>
            <a:custGeom>
              <a:avLst/>
              <a:gdLst/>
              <a:ahLst/>
              <a:cxnLst/>
              <a:rect l="0" t="0" r="0" b="0"/>
              <a:pathLst>
                <a:path h="2207279">
                  <a:moveTo>
                    <a:pt x="0" y="0"/>
                  </a:moveTo>
                  <a:lnTo>
                    <a:pt x="0" y="22072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Shape 2812">
              <a:extLst>
                <a:ext uri="{FF2B5EF4-FFF2-40B4-BE49-F238E27FC236}">
                  <a16:creationId xmlns:a16="http://schemas.microsoft.com/office/drawing/2014/main" xmlns="" id="{E0CCBEBD-5C24-42EC-8ED0-40F9049FCED3}"/>
                </a:ext>
              </a:extLst>
            </p:cNvPr>
            <p:cNvSpPr/>
            <p:nvPr/>
          </p:nvSpPr>
          <p:spPr>
            <a:xfrm>
              <a:off x="4365879" y="4580891"/>
              <a:ext cx="0" cy="2207279"/>
            </a:xfrm>
            <a:custGeom>
              <a:avLst/>
              <a:gdLst/>
              <a:ahLst/>
              <a:cxnLst/>
              <a:rect l="0" t="0" r="0" b="0"/>
              <a:pathLst>
                <a:path h="2207279">
                  <a:moveTo>
                    <a:pt x="0" y="0"/>
                  </a:moveTo>
                  <a:lnTo>
                    <a:pt x="0" y="22072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Shape 2813">
              <a:extLst>
                <a:ext uri="{FF2B5EF4-FFF2-40B4-BE49-F238E27FC236}">
                  <a16:creationId xmlns:a16="http://schemas.microsoft.com/office/drawing/2014/main" xmlns="" id="{B4ED19D0-6268-4CF1-98AA-04796D8A4A4F}"/>
                </a:ext>
              </a:extLst>
            </p:cNvPr>
            <p:cNvSpPr/>
            <p:nvPr/>
          </p:nvSpPr>
          <p:spPr>
            <a:xfrm>
              <a:off x="6698234" y="4580891"/>
              <a:ext cx="0" cy="2207279"/>
            </a:xfrm>
            <a:custGeom>
              <a:avLst/>
              <a:gdLst/>
              <a:ahLst/>
              <a:cxnLst/>
              <a:rect l="0" t="0" r="0" b="0"/>
              <a:pathLst>
                <a:path h="2207279">
                  <a:moveTo>
                    <a:pt x="0" y="0"/>
                  </a:moveTo>
                  <a:lnTo>
                    <a:pt x="0" y="22072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Shape 2814">
              <a:extLst>
                <a:ext uri="{FF2B5EF4-FFF2-40B4-BE49-F238E27FC236}">
                  <a16:creationId xmlns:a16="http://schemas.microsoft.com/office/drawing/2014/main" xmlns="" id="{2D6E6D1D-2BF6-415F-914A-EE096AA974FF}"/>
                </a:ext>
              </a:extLst>
            </p:cNvPr>
            <p:cNvSpPr/>
            <p:nvPr/>
          </p:nvSpPr>
          <p:spPr>
            <a:xfrm>
              <a:off x="9075801" y="4123691"/>
              <a:ext cx="0" cy="2664479"/>
            </a:xfrm>
            <a:custGeom>
              <a:avLst/>
              <a:gdLst/>
              <a:ahLst/>
              <a:cxnLst/>
              <a:rect l="0" t="0" r="0" b="0"/>
              <a:pathLst>
                <a:path h="2664479">
                  <a:moveTo>
                    <a:pt x="0" y="0"/>
                  </a:moveTo>
                  <a:lnTo>
                    <a:pt x="0" y="26644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Shape 2815">
              <a:extLst>
                <a:ext uri="{FF2B5EF4-FFF2-40B4-BE49-F238E27FC236}">
                  <a16:creationId xmlns:a16="http://schemas.microsoft.com/office/drawing/2014/main" xmlns="" id="{325007E7-AB99-4643-8511-B241D34823D0}"/>
                </a:ext>
              </a:extLst>
            </p:cNvPr>
            <p:cNvSpPr/>
            <p:nvPr/>
          </p:nvSpPr>
          <p:spPr>
            <a:xfrm>
              <a:off x="11032109" y="4123691"/>
              <a:ext cx="0" cy="2664479"/>
            </a:xfrm>
            <a:custGeom>
              <a:avLst/>
              <a:gdLst/>
              <a:ahLst/>
              <a:cxnLst/>
              <a:rect l="0" t="0" r="0" b="0"/>
              <a:pathLst>
                <a:path h="2664479">
                  <a:moveTo>
                    <a:pt x="0" y="0"/>
                  </a:moveTo>
                  <a:lnTo>
                    <a:pt x="0" y="26644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Shape 2816">
              <a:extLst>
                <a:ext uri="{FF2B5EF4-FFF2-40B4-BE49-F238E27FC236}">
                  <a16:creationId xmlns:a16="http://schemas.microsoft.com/office/drawing/2014/main" xmlns="" id="{CBA17571-C0BD-4C92-B51E-A8D706609769}"/>
                </a:ext>
              </a:extLst>
            </p:cNvPr>
            <p:cNvSpPr/>
            <p:nvPr/>
          </p:nvSpPr>
          <p:spPr>
            <a:xfrm>
              <a:off x="146050" y="4587241"/>
              <a:ext cx="8936101" cy="0"/>
            </a:xfrm>
            <a:custGeom>
              <a:avLst/>
              <a:gdLst/>
              <a:ahLst/>
              <a:cxnLst/>
              <a:rect l="0" t="0" r="0" b="0"/>
              <a:pathLst>
                <a:path w="8936101">
                  <a:moveTo>
                    <a:pt x="0" y="0"/>
                  </a:moveTo>
                  <a:lnTo>
                    <a:pt x="8936101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Shape 2817">
              <a:extLst>
                <a:ext uri="{FF2B5EF4-FFF2-40B4-BE49-F238E27FC236}">
                  <a16:creationId xmlns:a16="http://schemas.microsoft.com/office/drawing/2014/main" xmlns="" id="{FF525B22-32F1-4C1F-BA19-1694BC7D1523}"/>
                </a:ext>
              </a:extLst>
            </p:cNvPr>
            <p:cNvSpPr/>
            <p:nvPr/>
          </p:nvSpPr>
          <p:spPr>
            <a:xfrm>
              <a:off x="146050" y="6416054"/>
              <a:ext cx="11953875" cy="0"/>
            </a:xfrm>
            <a:custGeom>
              <a:avLst/>
              <a:gdLst/>
              <a:ahLst/>
              <a:cxnLst/>
              <a:rect l="0" t="0" r="0" b="0"/>
              <a:pathLst>
                <a:path w="11953875">
                  <a:moveTo>
                    <a:pt x="0" y="0"/>
                  </a:moveTo>
                  <a:lnTo>
                    <a:pt x="11953875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Shape 2818">
              <a:extLst>
                <a:ext uri="{FF2B5EF4-FFF2-40B4-BE49-F238E27FC236}">
                  <a16:creationId xmlns:a16="http://schemas.microsoft.com/office/drawing/2014/main" xmlns="" id="{BD86287B-BA84-44F0-862A-9B3FE6FFFD58}"/>
                </a:ext>
              </a:extLst>
            </p:cNvPr>
            <p:cNvSpPr/>
            <p:nvPr/>
          </p:nvSpPr>
          <p:spPr>
            <a:xfrm>
              <a:off x="152400" y="4123691"/>
              <a:ext cx="0" cy="2664479"/>
            </a:xfrm>
            <a:custGeom>
              <a:avLst/>
              <a:gdLst/>
              <a:ahLst/>
              <a:cxnLst/>
              <a:rect l="0" t="0" r="0" b="0"/>
              <a:pathLst>
                <a:path h="2664479">
                  <a:moveTo>
                    <a:pt x="0" y="0"/>
                  </a:moveTo>
                  <a:lnTo>
                    <a:pt x="0" y="26644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Shape 2819">
              <a:extLst>
                <a:ext uri="{FF2B5EF4-FFF2-40B4-BE49-F238E27FC236}">
                  <a16:creationId xmlns:a16="http://schemas.microsoft.com/office/drawing/2014/main" xmlns="" id="{67F5D898-CCFD-4872-BE83-34CFABDDC8E7}"/>
                </a:ext>
              </a:extLst>
            </p:cNvPr>
            <p:cNvSpPr/>
            <p:nvPr/>
          </p:nvSpPr>
          <p:spPr>
            <a:xfrm>
              <a:off x="12093575" y="4123691"/>
              <a:ext cx="0" cy="2664479"/>
            </a:xfrm>
            <a:custGeom>
              <a:avLst/>
              <a:gdLst/>
              <a:ahLst/>
              <a:cxnLst/>
              <a:rect l="0" t="0" r="0" b="0"/>
              <a:pathLst>
                <a:path h="2664479">
                  <a:moveTo>
                    <a:pt x="0" y="0"/>
                  </a:moveTo>
                  <a:lnTo>
                    <a:pt x="0" y="2664479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Shape 2820">
              <a:extLst>
                <a:ext uri="{FF2B5EF4-FFF2-40B4-BE49-F238E27FC236}">
                  <a16:creationId xmlns:a16="http://schemas.microsoft.com/office/drawing/2014/main" xmlns="" id="{239EF908-7C5F-43C6-B0AD-9F22A1D27648}"/>
                </a:ext>
              </a:extLst>
            </p:cNvPr>
            <p:cNvSpPr/>
            <p:nvPr/>
          </p:nvSpPr>
          <p:spPr>
            <a:xfrm>
              <a:off x="146050" y="4130041"/>
              <a:ext cx="11953875" cy="0"/>
            </a:xfrm>
            <a:custGeom>
              <a:avLst/>
              <a:gdLst/>
              <a:ahLst/>
              <a:cxnLst/>
              <a:rect l="0" t="0" r="0" b="0"/>
              <a:pathLst>
                <a:path w="11953875">
                  <a:moveTo>
                    <a:pt x="0" y="0"/>
                  </a:moveTo>
                  <a:lnTo>
                    <a:pt x="11953875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Shape 2821">
              <a:extLst>
                <a:ext uri="{FF2B5EF4-FFF2-40B4-BE49-F238E27FC236}">
                  <a16:creationId xmlns:a16="http://schemas.microsoft.com/office/drawing/2014/main" xmlns="" id="{C284BCAD-1A50-41C2-BE37-E3F55B3077A9}"/>
                </a:ext>
              </a:extLst>
            </p:cNvPr>
            <p:cNvSpPr/>
            <p:nvPr/>
          </p:nvSpPr>
          <p:spPr>
            <a:xfrm>
              <a:off x="146050" y="6781820"/>
              <a:ext cx="11953875" cy="0"/>
            </a:xfrm>
            <a:custGeom>
              <a:avLst/>
              <a:gdLst/>
              <a:ahLst/>
              <a:cxnLst/>
              <a:rect l="0" t="0" r="0" b="0"/>
              <a:pathLst>
                <a:path w="11953875">
                  <a:moveTo>
                    <a:pt x="0" y="0"/>
                  </a:moveTo>
                  <a:lnTo>
                    <a:pt x="11953875" y="0"/>
                  </a:lnTo>
                </a:path>
              </a:pathLst>
            </a:custGeom>
            <a:noFill/>
            <a:ln w="12700" cap="flat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Rectangle 2822">
              <a:extLst>
                <a:ext uri="{FF2B5EF4-FFF2-40B4-BE49-F238E27FC236}">
                  <a16:creationId xmlns:a16="http://schemas.microsoft.com/office/drawing/2014/main" xmlns="" id="{E9D15B53-A3D5-441B-A7E4-CD5BBF928A9F}"/>
                </a:ext>
              </a:extLst>
            </p:cNvPr>
            <p:cNvSpPr/>
            <p:nvPr/>
          </p:nvSpPr>
          <p:spPr>
            <a:xfrm>
              <a:off x="4166362" y="4233038"/>
              <a:ext cx="1190613" cy="41290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Расход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4" name="Rectangle 2823">
              <a:extLst>
                <a:ext uri="{FF2B5EF4-FFF2-40B4-BE49-F238E27FC236}">
                  <a16:creationId xmlns:a16="http://schemas.microsoft.com/office/drawing/2014/main" xmlns="" id="{773077B7-2D16-4E81-94B2-6D32F1496555}"/>
                </a:ext>
              </a:extLst>
            </p:cNvPr>
            <p:cNvSpPr/>
            <p:nvPr/>
          </p:nvSpPr>
          <p:spPr>
            <a:xfrm>
              <a:off x="9168638" y="4215131"/>
              <a:ext cx="241948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Фамилия, инициалы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5" name="Rectangle 2824">
              <a:extLst>
                <a:ext uri="{FF2B5EF4-FFF2-40B4-BE49-F238E27FC236}">
                  <a16:creationId xmlns:a16="http://schemas.microsoft.com/office/drawing/2014/main" xmlns="" id="{74BA4910-953E-43DA-B571-BA9334D4923C}"/>
                </a:ext>
              </a:extLst>
            </p:cNvPr>
            <p:cNvSpPr/>
            <p:nvPr/>
          </p:nvSpPr>
          <p:spPr>
            <a:xfrm>
              <a:off x="9221978" y="4458971"/>
              <a:ext cx="227714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имени и отчества 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6" name="Rectangle 2825">
              <a:extLst>
                <a:ext uri="{FF2B5EF4-FFF2-40B4-BE49-F238E27FC236}">
                  <a16:creationId xmlns:a16="http://schemas.microsoft.com/office/drawing/2014/main" xmlns="" id="{CEC19660-0C06-4C7E-BC37-C0F65B8D2431}"/>
                </a:ext>
              </a:extLst>
            </p:cNvPr>
            <p:cNvSpPr/>
            <p:nvPr/>
          </p:nvSpPr>
          <p:spPr>
            <a:xfrm>
              <a:off x="9695942" y="4702582"/>
              <a:ext cx="1017847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7" name="Rectangle 2826">
              <a:extLst>
                <a:ext uri="{FF2B5EF4-FFF2-40B4-BE49-F238E27FC236}">
                  <a16:creationId xmlns:a16="http://schemas.microsoft.com/office/drawing/2014/main" xmlns="" id="{CB2A7472-2D4E-4E87-BB64-D06E49C5925E}"/>
                </a:ext>
              </a:extLst>
            </p:cNvPr>
            <p:cNvSpPr/>
            <p:nvPr/>
          </p:nvSpPr>
          <p:spPr>
            <a:xfrm>
              <a:off x="9392666" y="4947032"/>
              <a:ext cx="182371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ответственного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8" name="Rectangle 2827">
              <a:extLst>
                <a:ext uri="{FF2B5EF4-FFF2-40B4-BE49-F238E27FC236}">
                  <a16:creationId xmlns:a16="http://schemas.microsoft.com/office/drawing/2014/main" xmlns="" id="{623C757F-BDD8-4488-A7DF-E046639BF457}"/>
                </a:ext>
              </a:extLst>
            </p:cNvPr>
            <p:cNvSpPr/>
            <p:nvPr/>
          </p:nvSpPr>
          <p:spPr>
            <a:xfrm>
              <a:off x="9429242" y="5190872"/>
              <a:ext cx="1725314" cy="27458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медицинского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9" name="Rectangle 2828">
              <a:extLst>
                <a:ext uri="{FF2B5EF4-FFF2-40B4-BE49-F238E27FC236}">
                  <a16:creationId xmlns:a16="http://schemas.microsoft.com/office/drawing/2014/main" xmlns="" id="{10888500-783E-45E2-8666-51C8E44F1A7F}"/>
                </a:ext>
              </a:extLst>
            </p:cNvPr>
            <p:cNvSpPr/>
            <p:nvPr/>
          </p:nvSpPr>
          <p:spPr>
            <a:xfrm>
              <a:off x="9575546" y="5434712"/>
              <a:ext cx="1335771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работника,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0" name="Rectangle 2829">
              <a:extLst>
                <a:ext uri="{FF2B5EF4-FFF2-40B4-BE49-F238E27FC236}">
                  <a16:creationId xmlns:a16="http://schemas.microsoft.com/office/drawing/2014/main" xmlns="" id="{457B45FE-D8DA-48AF-8404-E74F344CEC4B}"/>
                </a:ext>
              </a:extLst>
            </p:cNvPr>
            <p:cNvSpPr/>
            <p:nvPr/>
          </p:nvSpPr>
          <p:spPr>
            <a:xfrm>
              <a:off x="9572498" y="5678501"/>
              <a:ext cx="134601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выдавшего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1" name="Rectangle 2830">
              <a:extLst>
                <a:ext uri="{FF2B5EF4-FFF2-40B4-BE49-F238E27FC236}">
                  <a16:creationId xmlns:a16="http://schemas.microsoft.com/office/drawing/2014/main" xmlns="" id="{89A37AD2-8BBB-4AD1-9FBF-30531FA57F36}"/>
                </a:ext>
              </a:extLst>
            </p:cNvPr>
            <p:cNvSpPr/>
            <p:nvPr/>
          </p:nvSpPr>
          <p:spPr>
            <a:xfrm>
              <a:off x="9482582" y="5922341"/>
              <a:ext cx="158297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2" name="Rectangle 2831">
              <a:extLst>
                <a:ext uri="{FF2B5EF4-FFF2-40B4-BE49-F238E27FC236}">
                  <a16:creationId xmlns:a16="http://schemas.microsoft.com/office/drawing/2014/main" xmlns="" id="{E7E7067B-B548-4188-9A5E-A6F464B06A66}"/>
                </a:ext>
              </a:extLst>
            </p:cNvPr>
            <p:cNvSpPr/>
            <p:nvPr/>
          </p:nvSpPr>
          <p:spPr>
            <a:xfrm>
              <a:off x="9744710" y="6166486"/>
              <a:ext cx="82626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3" name="Rectangle 2832">
              <a:extLst>
                <a:ext uri="{FF2B5EF4-FFF2-40B4-BE49-F238E27FC236}">
                  <a16:creationId xmlns:a16="http://schemas.microsoft.com/office/drawing/2014/main" xmlns="" id="{0D1B31E1-F0DB-448C-9626-0521678E3A1C}"/>
                </a:ext>
              </a:extLst>
            </p:cNvPr>
            <p:cNvSpPr/>
            <p:nvPr/>
          </p:nvSpPr>
          <p:spPr>
            <a:xfrm>
              <a:off x="11226038" y="4215131"/>
              <a:ext cx="95997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Остаток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4" name="Rectangle 2833">
              <a:extLst>
                <a:ext uri="{FF2B5EF4-FFF2-40B4-BE49-F238E27FC236}">
                  <a16:creationId xmlns:a16="http://schemas.microsoft.com/office/drawing/2014/main" xmlns="" id="{61C6EE0F-E57D-464A-B4B0-52D8CC27FA67}"/>
                </a:ext>
              </a:extLst>
            </p:cNvPr>
            <p:cNvSpPr/>
            <p:nvPr/>
          </p:nvSpPr>
          <p:spPr>
            <a:xfrm>
              <a:off x="11133074" y="4458971"/>
              <a:ext cx="106403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5" name="Rectangle 2834">
              <a:extLst>
                <a:ext uri="{FF2B5EF4-FFF2-40B4-BE49-F238E27FC236}">
                  <a16:creationId xmlns:a16="http://schemas.microsoft.com/office/drawing/2014/main" xmlns="" id="{B2FA0F9E-1BD0-40C2-A501-9C2EA4E5A1F7}"/>
                </a:ext>
              </a:extLst>
            </p:cNvPr>
            <p:cNvSpPr/>
            <p:nvPr/>
          </p:nvSpPr>
          <p:spPr>
            <a:xfrm>
              <a:off x="11933174" y="4458971"/>
              <a:ext cx="8249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-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6" name="Rectangle 2835">
              <a:extLst>
                <a:ext uri="{FF2B5EF4-FFF2-40B4-BE49-F238E27FC236}">
                  <a16:creationId xmlns:a16="http://schemas.microsoft.com/office/drawing/2014/main" xmlns="" id="{9475988C-579C-4BF5-9B65-A33B1E429FFA}"/>
                </a:ext>
              </a:extLst>
            </p:cNvPr>
            <p:cNvSpPr/>
            <p:nvPr/>
          </p:nvSpPr>
          <p:spPr>
            <a:xfrm>
              <a:off x="11398250" y="4702582"/>
              <a:ext cx="502173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7" name="Rectangle 2836">
              <a:extLst>
                <a:ext uri="{FF2B5EF4-FFF2-40B4-BE49-F238E27FC236}">
                  <a16:creationId xmlns:a16="http://schemas.microsoft.com/office/drawing/2014/main" xmlns="" id="{A779994A-5D98-4A61-A524-0DB4F494CADC}"/>
                </a:ext>
              </a:extLst>
            </p:cNvPr>
            <p:cNvSpPr/>
            <p:nvPr/>
          </p:nvSpPr>
          <p:spPr>
            <a:xfrm>
              <a:off x="11206226" y="4947032"/>
              <a:ext cx="95161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8" name="Rectangle 2837">
              <a:extLst>
                <a:ext uri="{FF2B5EF4-FFF2-40B4-BE49-F238E27FC236}">
                  <a16:creationId xmlns:a16="http://schemas.microsoft.com/office/drawing/2014/main" xmlns="" id="{0766DCA9-140A-4E5A-8DC1-7DF3F7BB7FF9}"/>
                </a:ext>
              </a:extLst>
            </p:cNvPr>
            <p:cNvSpPr/>
            <p:nvPr/>
          </p:nvSpPr>
          <p:spPr>
            <a:xfrm>
              <a:off x="363322" y="4672102"/>
              <a:ext cx="1495991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дата выдачи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9" name="Rectangle 2838">
              <a:extLst>
                <a:ext uri="{FF2B5EF4-FFF2-40B4-BE49-F238E27FC236}">
                  <a16:creationId xmlns:a16="http://schemas.microsoft.com/office/drawing/2014/main" xmlns="" id="{38227D71-3421-4AF5-A75D-D30AF473B051}"/>
                </a:ext>
              </a:extLst>
            </p:cNvPr>
            <p:cNvSpPr/>
            <p:nvPr/>
          </p:nvSpPr>
          <p:spPr>
            <a:xfrm>
              <a:off x="337414" y="4916552"/>
              <a:ext cx="156653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0" name="Rectangle 2839">
              <a:extLst>
                <a:ext uri="{FF2B5EF4-FFF2-40B4-BE49-F238E27FC236}">
                  <a16:creationId xmlns:a16="http://schemas.microsoft.com/office/drawing/2014/main" xmlns="" id="{ED98E5A7-CB99-43E6-AD9D-35624E607961}"/>
                </a:ext>
              </a:extLst>
            </p:cNvPr>
            <p:cNvSpPr/>
            <p:nvPr/>
          </p:nvSpPr>
          <p:spPr>
            <a:xfrm>
              <a:off x="544678" y="5160392"/>
              <a:ext cx="95161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1" name="Rectangle 2840">
              <a:extLst>
                <a:ext uri="{FF2B5EF4-FFF2-40B4-BE49-F238E27FC236}">
                  <a16:creationId xmlns:a16="http://schemas.microsoft.com/office/drawing/2014/main" xmlns="" id="{48C5678B-F2DD-4F3F-A5B3-AC6060B84955}"/>
                </a:ext>
              </a:extLst>
            </p:cNvPr>
            <p:cNvSpPr/>
            <p:nvPr/>
          </p:nvSpPr>
          <p:spPr>
            <a:xfrm>
              <a:off x="2070481" y="4672102"/>
              <a:ext cx="950620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серии 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2" name="Rectangle 2841">
              <a:extLst>
                <a:ext uri="{FF2B5EF4-FFF2-40B4-BE49-F238E27FC236}">
                  <a16:creationId xmlns:a16="http://schemas.microsoft.com/office/drawing/2014/main" xmlns="" id="{94BF5F60-5CC2-4DD0-94C2-CC3C7803845E}"/>
                </a:ext>
              </a:extLst>
            </p:cNvPr>
            <p:cNvSpPr/>
            <p:nvPr/>
          </p:nvSpPr>
          <p:spPr>
            <a:xfrm>
              <a:off x="2076577" y="4916552"/>
              <a:ext cx="93436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номера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3" name="Rectangle 2842">
              <a:extLst>
                <a:ext uri="{FF2B5EF4-FFF2-40B4-BE49-F238E27FC236}">
                  <a16:creationId xmlns:a16="http://schemas.microsoft.com/office/drawing/2014/main" xmlns="" id="{62B31CE8-40D1-4040-B9AD-6DFD650F16D5}"/>
                </a:ext>
              </a:extLst>
            </p:cNvPr>
            <p:cNvSpPr/>
            <p:nvPr/>
          </p:nvSpPr>
          <p:spPr>
            <a:xfrm>
              <a:off x="1962277" y="5160392"/>
              <a:ext cx="123602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выданных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4" name="Rectangle 2843">
              <a:extLst>
                <a:ext uri="{FF2B5EF4-FFF2-40B4-BE49-F238E27FC236}">
                  <a16:creationId xmlns:a16="http://schemas.microsoft.com/office/drawing/2014/main" xmlns="" id="{FA636BA2-8EB6-4B61-A012-4FDD441B36B5}"/>
                </a:ext>
              </a:extLst>
            </p:cNvPr>
            <p:cNvSpPr/>
            <p:nvPr/>
          </p:nvSpPr>
          <p:spPr>
            <a:xfrm>
              <a:off x="1838833" y="5404232"/>
              <a:ext cx="156653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5" name="Rectangle 2844">
              <a:extLst>
                <a:ext uri="{FF2B5EF4-FFF2-40B4-BE49-F238E27FC236}">
                  <a16:creationId xmlns:a16="http://schemas.microsoft.com/office/drawing/2014/main" xmlns="" id="{C66560B6-693A-4C8A-AFB7-95BFF046FBEA}"/>
                </a:ext>
              </a:extLst>
            </p:cNvPr>
            <p:cNvSpPr/>
            <p:nvPr/>
          </p:nvSpPr>
          <p:spPr>
            <a:xfrm>
              <a:off x="2046097" y="5648021"/>
              <a:ext cx="95161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бланков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6" name="Rectangle 2845">
              <a:extLst>
                <a:ext uri="{FF2B5EF4-FFF2-40B4-BE49-F238E27FC236}">
                  <a16:creationId xmlns:a16="http://schemas.microsoft.com/office/drawing/2014/main" xmlns="" id="{B3E568F0-2946-4ECB-904A-75F21E6D6FA5}"/>
                </a:ext>
              </a:extLst>
            </p:cNvPr>
            <p:cNvSpPr/>
            <p:nvPr/>
          </p:nvSpPr>
          <p:spPr>
            <a:xfrm>
              <a:off x="3271774" y="4672102"/>
              <a:ext cx="1362078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количество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7" name="Rectangle 2846">
              <a:extLst>
                <a:ext uri="{FF2B5EF4-FFF2-40B4-BE49-F238E27FC236}">
                  <a16:creationId xmlns:a16="http://schemas.microsoft.com/office/drawing/2014/main" xmlns="" id="{314C7C5D-A192-4963-9A4A-DB9680DB01AF}"/>
                </a:ext>
              </a:extLst>
            </p:cNvPr>
            <p:cNvSpPr/>
            <p:nvPr/>
          </p:nvSpPr>
          <p:spPr>
            <a:xfrm>
              <a:off x="3319018" y="4916552"/>
              <a:ext cx="1236026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выданных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8" name="Rectangle 2847">
              <a:extLst>
                <a:ext uri="{FF2B5EF4-FFF2-40B4-BE49-F238E27FC236}">
                  <a16:creationId xmlns:a16="http://schemas.microsoft.com/office/drawing/2014/main" xmlns="" id="{E96B8753-84C1-4334-ABDB-0C7FC8D02C29}"/>
                </a:ext>
              </a:extLst>
            </p:cNvPr>
            <p:cNvSpPr/>
            <p:nvPr/>
          </p:nvSpPr>
          <p:spPr>
            <a:xfrm>
              <a:off x="3306826" y="5160392"/>
              <a:ext cx="1208259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9" name="Rectangle 2848">
              <a:extLst>
                <a:ext uri="{FF2B5EF4-FFF2-40B4-BE49-F238E27FC236}">
                  <a16:creationId xmlns:a16="http://schemas.microsoft.com/office/drawing/2014/main" xmlns="" id="{78634779-D3D3-498F-9B5F-17F756EB1E59}"/>
                </a:ext>
              </a:extLst>
            </p:cNvPr>
            <p:cNvSpPr/>
            <p:nvPr/>
          </p:nvSpPr>
          <p:spPr>
            <a:xfrm>
              <a:off x="3268726" y="5404232"/>
              <a:ext cx="130773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ых бланков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0" name="Rectangle 2849">
              <a:extLst>
                <a:ext uri="{FF2B5EF4-FFF2-40B4-BE49-F238E27FC236}">
                  <a16:creationId xmlns:a16="http://schemas.microsoft.com/office/drawing/2014/main" xmlns="" id="{7111E9B6-53A1-4F63-880C-2EA030943E06}"/>
                </a:ext>
              </a:extLst>
            </p:cNvPr>
            <p:cNvSpPr/>
            <p:nvPr/>
          </p:nvSpPr>
          <p:spPr>
            <a:xfrm>
              <a:off x="4651502" y="4672102"/>
              <a:ext cx="2403953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фамилия, инициалы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1" name="Rectangle 2850">
              <a:extLst>
                <a:ext uri="{FF2B5EF4-FFF2-40B4-BE49-F238E27FC236}">
                  <a16:creationId xmlns:a16="http://schemas.microsoft.com/office/drawing/2014/main" xmlns="" id="{CB2D98C6-A8A1-42F6-9107-91AEA94CC646}"/>
                </a:ext>
              </a:extLst>
            </p:cNvPr>
            <p:cNvSpPr/>
            <p:nvPr/>
          </p:nvSpPr>
          <p:spPr>
            <a:xfrm>
              <a:off x="4777994" y="4916552"/>
              <a:ext cx="206606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имени и отчества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2" name="Rectangle 2851">
              <a:extLst>
                <a:ext uri="{FF2B5EF4-FFF2-40B4-BE49-F238E27FC236}">
                  <a16:creationId xmlns:a16="http://schemas.microsoft.com/office/drawing/2014/main" xmlns="" id="{DC421113-C21C-499B-8FBB-60909F566795}"/>
                </a:ext>
              </a:extLst>
            </p:cNvPr>
            <p:cNvSpPr/>
            <p:nvPr/>
          </p:nvSpPr>
          <p:spPr>
            <a:xfrm>
              <a:off x="4869434" y="5160392"/>
              <a:ext cx="1823711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ответственного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3" name="Rectangle 2852">
              <a:extLst>
                <a:ext uri="{FF2B5EF4-FFF2-40B4-BE49-F238E27FC236}">
                  <a16:creationId xmlns:a16="http://schemas.microsoft.com/office/drawing/2014/main" xmlns="" id="{340E3CE3-D6F4-4722-B259-6042618C9AA4}"/>
                </a:ext>
              </a:extLst>
            </p:cNvPr>
            <p:cNvSpPr/>
            <p:nvPr/>
          </p:nvSpPr>
          <p:spPr>
            <a:xfrm>
              <a:off x="4906010" y="5404232"/>
              <a:ext cx="172531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медицинского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4" name="Rectangle 2853">
              <a:extLst>
                <a:ext uri="{FF2B5EF4-FFF2-40B4-BE49-F238E27FC236}">
                  <a16:creationId xmlns:a16="http://schemas.microsoft.com/office/drawing/2014/main" xmlns="" id="{18E75F67-690D-4C38-B573-D3748B3414BF}"/>
                </a:ext>
              </a:extLst>
            </p:cNvPr>
            <p:cNvSpPr/>
            <p:nvPr/>
          </p:nvSpPr>
          <p:spPr>
            <a:xfrm>
              <a:off x="4464050" y="5648021"/>
              <a:ext cx="290284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работника, получившего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5" name="Rectangle 2854">
              <a:extLst>
                <a:ext uri="{FF2B5EF4-FFF2-40B4-BE49-F238E27FC236}">
                  <a16:creationId xmlns:a16="http://schemas.microsoft.com/office/drawing/2014/main" xmlns="" id="{3B2C25E8-A6A9-4D3B-999C-CA11D9E6E2D9}"/>
                </a:ext>
              </a:extLst>
            </p:cNvPr>
            <p:cNvSpPr/>
            <p:nvPr/>
          </p:nvSpPr>
          <p:spPr>
            <a:xfrm>
              <a:off x="4624070" y="5891861"/>
              <a:ext cx="2412745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рецептурные бланки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6" name="Rectangle 2855">
              <a:extLst>
                <a:ext uri="{FF2B5EF4-FFF2-40B4-BE49-F238E27FC236}">
                  <a16:creationId xmlns:a16="http://schemas.microsoft.com/office/drawing/2014/main" xmlns="" id="{A03852B7-BBB8-4452-9BDA-A0BDF3AA4313}"/>
                </a:ext>
              </a:extLst>
            </p:cNvPr>
            <p:cNvSpPr/>
            <p:nvPr/>
          </p:nvSpPr>
          <p:spPr>
            <a:xfrm>
              <a:off x="6839712" y="4672102"/>
              <a:ext cx="2848080" cy="27499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подпись ответственного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7" name="Rectangle 2856">
              <a:extLst>
                <a:ext uri="{FF2B5EF4-FFF2-40B4-BE49-F238E27FC236}">
                  <a16:creationId xmlns:a16="http://schemas.microsoft.com/office/drawing/2014/main" xmlns="" id="{300FF633-42A2-472A-B32E-D61DDF3EC205}"/>
                </a:ext>
              </a:extLst>
            </p:cNvPr>
            <p:cNvSpPr/>
            <p:nvPr/>
          </p:nvSpPr>
          <p:spPr>
            <a:xfrm>
              <a:off x="7262114" y="4916552"/>
              <a:ext cx="172531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медицинского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8" name="Rectangle 2857">
              <a:extLst>
                <a:ext uri="{FF2B5EF4-FFF2-40B4-BE49-F238E27FC236}">
                  <a16:creationId xmlns:a16="http://schemas.microsoft.com/office/drawing/2014/main" xmlns="" id="{D263AEC7-593C-411E-B150-795C7A041ABF}"/>
                </a:ext>
              </a:extLst>
            </p:cNvPr>
            <p:cNvSpPr/>
            <p:nvPr/>
          </p:nvSpPr>
          <p:spPr>
            <a:xfrm>
              <a:off x="6819900" y="5160392"/>
              <a:ext cx="2902842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работника, получившего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19" name="Rectangle 2858">
              <a:extLst>
                <a:ext uri="{FF2B5EF4-FFF2-40B4-BE49-F238E27FC236}">
                  <a16:creationId xmlns:a16="http://schemas.microsoft.com/office/drawing/2014/main" xmlns="" id="{9E828708-DCFC-43DA-89EE-2217C598BC25}"/>
                </a:ext>
              </a:extLst>
            </p:cNvPr>
            <p:cNvSpPr/>
            <p:nvPr/>
          </p:nvSpPr>
          <p:spPr>
            <a:xfrm>
              <a:off x="6979920" y="5404232"/>
              <a:ext cx="2412744" cy="27458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рецептурные бланки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0" name="Rectangle 2859">
              <a:extLst>
                <a:ext uri="{FF2B5EF4-FFF2-40B4-BE49-F238E27FC236}">
                  <a16:creationId xmlns:a16="http://schemas.microsoft.com/office/drawing/2014/main" xmlns="" id="{133C3987-192C-4F5B-8376-6C37AB47E4DE}"/>
                </a:ext>
              </a:extLst>
            </p:cNvPr>
            <p:cNvSpPr/>
            <p:nvPr/>
          </p:nvSpPr>
          <p:spPr>
            <a:xfrm>
              <a:off x="844906" y="650519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1" name="Rectangle 2860">
              <a:extLst>
                <a:ext uri="{FF2B5EF4-FFF2-40B4-BE49-F238E27FC236}">
                  <a16:creationId xmlns:a16="http://schemas.microsoft.com/office/drawing/2014/main" xmlns="" id="{2FC4FBD1-7930-4CBC-9E5A-4480E9E6D078}"/>
                </a:ext>
              </a:extLst>
            </p:cNvPr>
            <p:cNvSpPr/>
            <p:nvPr/>
          </p:nvSpPr>
          <p:spPr>
            <a:xfrm>
              <a:off x="2346325" y="6505195"/>
              <a:ext cx="154147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9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2" name="Rectangle 2861">
              <a:extLst>
                <a:ext uri="{FF2B5EF4-FFF2-40B4-BE49-F238E27FC236}">
                  <a16:creationId xmlns:a16="http://schemas.microsoft.com/office/drawing/2014/main" xmlns="" id="{BADE6534-1221-4272-AC14-6987AB3F36FD}"/>
                </a:ext>
              </a:extLst>
            </p:cNvPr>
            <p:cNvSpPr/>
            <p:nvPr/>
          </p:nvSpPr>
          <p:spPr>
            <a:xfrm>
              <a:off x="3645154" y="6505195"/>
              <a:ext cx="30819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10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3" name="Rectangle 2862">
              <a:extLst>
                <a:ext uri="{FF2B5EF4-FFF2-40B4-BE49-F238E27FC236}">
                  <a16:creationId xmlns:a16="http://schemas.microsoft.com/office/drawing/2014/main" xmlns="" id="{EFE6D87C-097E-4B6F-A267-00B65E2679DF}"/>
                </a:ext>
              </a:extLst>
            </p:cNvPr>
            <p:cNvSpPr/>
            <p:nvPr/>
          </p:nvSpPr>
          <p:spPr>
            <a:xfrm>
              <a:off x="5416550" y="6505195"/>
              <a:ext cx="30819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4" name="Rectangle 2863">
              <a:extLst>
                <a:ext uri="{FF2B5EF4-FFF2-40B4-BE49-F238E27FC236}">
                  <a16:creationId xmlns:a16="http://schemas.microsoft.com/office/drawing/2014/main" xmlns="" id="{57869416-4C32-40A0-9587-614FD87DF8AE}"/>
                </a:ext>
              </a:extLst>
            </p:cNvPr>
            <p:cNvSpPr/>
            <p:nvPr/>
          </p:nvSpPr>
          <p:spPr>
            <a:xfrm>
              <a:off x="7772654" y="6505195"/>
              <a:ext cx="308193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5" name="Rectangle 2864">
              <a:extLst>
                <a:ext uri="{FF2B5EF4-FFF2-40B4-BE49-F238E27FC236}">
                  <a16:creationId xmlns:a16="http://schemas.microsoft.com/office/drawing/2014/main" xmlns="" id="{C6E2E58D-19FF-45B1-9820-4C1977F0C091}"/>
                </a:ext>
              </a:extLst>
            </p:cNvPr>
            <p:cNvSpPr/>
            <p:nvPr/>
          </p:nvSpPr>
          <p:spPr>
            <a:xfrm>
              <a:off x="9939782" y="6505195"/>
              <a:ext cx="30819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13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26" name="Rectangle 2865">
              <a:extLst>
                <a:ext uri="{FF2B5EF4-FFF2-40B4-BE49-F238E27FC236}">
                  <a16:creationId xmlns:a16="http://schemas.microsoft.com/office/drawing/2014/main" xmlns="" id="{B8F17D89-9901-4A7B-84F3-FDD796275D79}"/>
                </a:ext>
              </a:extLst>
            </p:cNvPr>
            <p:cNvSpPr/>
            <p:nvPr/>
          </p:nvSpPr>
          <p:spPr>
            <a:xfrm>
              <a:off x="11448542" y="6505195"/>
              <a:ext cx="308194" cy="30967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</a:rPr>
                <a:t>14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4476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4A0A297-3C04-4BFA-BE06-4455CEBC3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9464" y="154816"/>
            <a:ext cx="11893361" cy="654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895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3576</Words>
  <Application>Microsoft Office PowerPoint</Application>
  <PresentationFormat>Произвольный</PresentationFormat>
  <Paragraphs>556</Paragraphs>
  <Slides>41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Законодательное регулирование порядка назначения, оформления и отпуска лекарственных препаратов в РФ. Порядок  назначения лекарственных препаратов для медицинского применения  и оформления рецептурных бланков на лекарственные препараты, их учета и хранения. Фармацевтическая экспертиза рецептов </vt:lpstr>
      <vt:lpstr>План лекции</vt:lpstr>
      <vt:lpstr>Презентация PowerPoint</vt:lpstr>
      <vt:lpstr>Законодательное регулирование порядка назначения, оформления и отпуска лекарственных препаратов в РФ </vt:lpstr>
      <vt:lpstr>Законодательное регулирование порядка назначения, оформления и отпуска лекарственных препаратов в РФ </vt:lpstr>
      <vt:lpstr>Законодательное регулирование порядка назначения, оформления и отпуска лекарственных препаратов в РФ</vt:lpstr>
      <vt:lpstr>Порядок назначения лекарственных препаратов для медицинского применения  Назначение  ЛП осуществляется медицинским работником: </vt:lpstr>
      <vt:lpstr>Презентация PowerPoint</vt:lpstr>
      <vt:lpstr>Презентация PowerPoint</vt:lpstr>
      <vt:lpstr>Порядок назначения ЛП </vt:lpstr>
      <vt:lpstr>При наличии медицинских показаний  (индивидуальная непереносимость, по жизненным показаниям) по решению врачебной комиссии МО осуществляется назначение и оформление назначения ЛП: </vt:lpstr>
      <vt:lpstr>Порядок назначения ЛП </vt:lpstr>
      <vt:lpstr>Порядок назначения ЛП </vt:lpstr>
      <vt:lpstr>Запрещается оформлять рецепты: </vt:lpstr>
      <vt:lpstr>Особенности оформления рецептурных бланков.  Общие принципы  </vt:lpstr>
      <vt:lpstr>Выбор формы рецептурного бланка </vt:lpstr>
      <vt:lpstr>№ 148-1/у-88 </vt:lpstr>
      <vt:lpstr>№ 148-1/у-88</vt:lpstr>
      <vt:lpstr>Выбор формы рецептурного бланка </vt:lpstr>
      <vt:lpstr>Выбор формы рецептурного бланка</vt:lpstr>
      <vt:lpstr>№ 107-1/у </vt:lpstr>
      <vt:lpstr>Презентация PowerPoint</vt:lpstr>
      <vt:lpstr>Презентация PowerPoint</vt:lpstr>
      <vt:lpstr>Презентация PowerPoint</vt:lpstr>
      <vt:lpstr>Особенности оформления рецептов </vt:lpstr>
      <vt:lpstr>Особенности оформления рецептов</vt:lpstr>
      <vt:lpstr>Особенности оформления рецептов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Срок действия рецепта </vt:lpstr>
      <vt:lpstr>Презентация PowerPoint</vt:lpstr>
      <vt:lpstr>Оформление рецепта в форме электронного документа </vt:lpstr>
      <vt:lpstr>Презентация PowerPoint</vt:lpstr>
      <vt:lpstr>Презентация PowerPoint</vt:lpstr>
      <vt:lpstr>  Учет рецептурных бланков  Учет рецептурных бланков форм № 107-1/у, № 148-1/у-88 и № 148-1/у-04(л) осуществляется в журналах учета, пронумерованных, прошнурованных и скрепленных подписью руководителя и печатью МО или подписью индивидуального предпринимателя, имеющего лицензию на медицинскую деятельность. </vt:lpstr>
      <vt:lpstr>Журнал учета рецептурных бланков формы № 107-1/у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Законодательное регулирование порядка назначения, оформления и отпуска лекарственных препаратов в РФ. Порядок  назначения лекарственных препаратов для медицинского применения  и оформления рецептурных бланков на лекарственные препараты, их учета и хранения. Фармацевтическая экспертиза рецептов </dc:title>
  <dc:creator>виктория клепцова</dc:creator>
  <cp:lastModifiedBy>pc100</cp:lastModifiedBy>
  <cp:revision>31</cp:revision>
  <dcterms:created xsi:type="dcterms:W3CDTF">2023-02-18T16:39:42Z</dcterms:created>
  <dcterms:modified xsi:type="dcterms:W3CDTF">2024-04-10T08:46:24Z</dcterms:modified>
</cp:coreProperties>
</file>