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77" r:id="rId2"/>
    <p:sldId id="279" r:id="rId3"/>
    <p:sldId id="280" r:id="rId4"/>
    <p:sldId id="281" r:id="rId5"/>
    <p:sldId id="282" r:id="rId6"/>
    <p:sldId id="283" r:id="rId7"/>
    <p:sldId id="296" r:id="rId8"/>
    <p:sldId id="286" r:id="rId9"/>
    <p:sldId id="294" r:id="rId10"/>
    <p:sldId id="293" r:id="rId11"/>
    <p:sldId id="295" r:id="rId12"/>
    <p:sldId id="287" r:id="rId13"/>
    <p:sldId id="288" r:id="rId14"/>
    <p:sldId id="289" r:id="rId15"/>
    <p:sldId id="297" r:id="rId16"/>
    <p:sldId id="290" r:id="rId17"/>
    <p:sldId id="291" r:id="rId18"/>
    <p:sldId id="29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373"/>
    <a:srgbClr val="FBF993"/>
    <a:srgbClr val="EBEB53"/>
    <a:srgbClr val="F2F6A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1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55038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36441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031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55894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11748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9276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95864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91366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3248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12600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4954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pPr/>
              <a:t>2/20/2024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8748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545" y="1125413"/>
            <a:ext cx="12145818" cy="2799896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Противоаллергические лекарственные </a:t>
            </a:r>
            <a:b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препараты.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58178" y="4824435"/>
            <a:ext cx="4858328" cy="2854181"/>
          </a:xfrm>
        </p:spPr>
        <p:txBody>
          <a:bodyPr>
            <a:normAutofit/>
          </a:bodyPr>
          <a:lstStyle/>
          <a:p>
            <a:pPr algn="r"/>
            <a:r>
              <a:rPr lang="ru-RU" sz="2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Фролова Галина Михайловна-преподаватель ГБПОУ « </a:t>
            </a:r>
            <a:r>
              <a:rPr lang="ru-RU" sz="21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Миасский</a:t>
            </a:r>
            <a:r>
              <a:rPr lang="ru-RU" sz="21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медицинский колледж»</a:t>
            </a:r>
          </a:p>
          <a:p>
            <a:endParaRPr lang="ru-RU" sz="2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92710"/>
            <a:ext cx="124229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ЗДРАВООХРАНЕНИЯ ЧЕЛЯБИНСКОЙ ОБЛАСТИ</a:t>
            </a:r>
          </a:p>
          <a:p>
            <a:pPr algn="ctr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бюджетное профессиональное образовательное учреждение</a:t>
            </a:r>
          </a:p>
          <a:p>
            <a:pPr algn="ctr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Миасский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медицинский колледж»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06607" y="6273861"/>
            <a:ext cx="1596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МИАСС,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4123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" y="166255"/>
            <a:ext cx="11730181" cy="33250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646546"/>
            <a:ext cx="11730181" cy="60590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Аллергия</a:t>
            </a:r>
            <a:r>
              <a:rPr lang="ru-RU" sz="4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реакция организма </a:t>
            </a:r>
            <a:r>
              <a:rPr lang="ru-RU" sz="4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ответ </a:t>
            </a:r>
            <a:r>
              <a:rPr lang="ru-RU" sz="4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внедрение аллергена (антигена) </a:t>
            </a:r>
            <a:r>
              <a:rPr lang="ru-RU" sz="4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организм </a:t>
            </a:r>
            <a:r>
              <a:rPr lang="ru-RU" sz="4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почве </a:t>
            </a:r>
            <a:r>
              <a:rPr lang="ru-RU" sz="4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повышенной чувствительности </a:t>
            </a:r>
            <a:r>
              <a:rPr lang="ru-RU" sz="4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(сенсибилизации) </a:t>
            </a:r>
            <a:r>
              <a:rPr lang="ru-RU" sz="44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аллергену</a:t>
            </a:r>
            <a:r>
              <a:rPr lang="ru-RU" sz="4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Аллергены - </a:t>
            </a:r>
            <a:r>
              <a:rPr lang="ru-RU" sz="4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вещества, вызывающие развитие аллергической </a:t>
            </a:r>
            <a:r>
              <a:rPr lang="ru-RU" sz="4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реакции: </a:t>
            </a:r>
            <a:r>
              <a:rPr lang="ru-RU" sz="4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лекарственные препараты</a:t>
            </a:r>
            <a:r>
              <a:rPr lang="ru-RU" sz="4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пыльца </a:t>
            </a:r>
            <a:r>
              <a:rPr lang="ru-RU" sz="4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растений, пыль, пищевые агенты</a:t>
            </a:r>
            <a:r>
              <a:rPr lang="ru-RU" sz="40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холод </a:t>
            </a:r>
            <a:r>
              <a:rPr lang="ru-RU" sz="4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жара ….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453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400" y="166256"/>
            <a:ext cx="11526982" cy="1228436"/>
          </a:xfrm>
        </p:spPr>
        <p:txBody>
          <a:bodyPr>
            <a:noAutofit/>
          </a:bodyPr>
          <a:lstStyle/>
          <a:p>
            <a:pPr algn="ctr"/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механизму развития выделяют два типа аллергии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06400" y="1394692"/>
            <a:ext cx="4987636" cy="533861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гиперчувствительности  немедленного типа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анафилактический шок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сывороточная болезнь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бронхиальная астма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поллинозы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крапивница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отек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Квинке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63491" y="1394692"/>
            <a:ext cx="6169891" cy="525549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гиперчувствительности 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замедленного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аутоиммунные болезни печени, почек, сердца, суставов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отторжение трансплантатов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контактные дерматиты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экзема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бактериальная аллергия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микозы</a:t>
            </a:r>
          </a:p>
        </p:txBody>
      </p:sp>
    </p:spTree>
    <p:extLst>
      <p:ext uri="{BB962C8B-B14F-4D97-AF65-F5344CB8AC3E}">
        <p14:creationId xmlns="" xmlns:p14="http://schemas.microsoft.com/office/powerpoint/2010/main" val="270230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1961090" y="175492"/>
            <a:ext cx="83128" cy="554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175492"/>
            <a:ext cx="11730181" cy="6530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РГНТ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возникает при взаимодействии антигенов с антителами (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JgE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на поверхности тучных клеток или базофилов. 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Это взаимодействие приводит к высвобождению из указанных клеток медиаторов аллергии и воспаления.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Медиаторы аллергии и воспаления РГНТ: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Гистамин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Серотонин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Брадикинин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Лейкотриены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Простагландины и др.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Фактор, активирующий тромбоциты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096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1961090" y="157018"/>
            <a:ext cx="45719" cy="554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157018"/>
            <a:ext cx="11730181" cy="6548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РГЗТ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при взаимодействии    Т-лимфоцитов с антигенами, расположенными на поверхности макрофагов или других антиген-представляющих  клеток.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Медиаторы ГЗТ: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Интерлейкин-2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Лимфотокин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некроза опухоли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угнетающий миграцию макрофагов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305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" y="92364"/>
            <a:ext cx="11730181" cy="38792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572656"/>
            <a:ext cx="11730181" cy="6132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При РГНТ применяют: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Противогистаминные препараты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Стабилизаторы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тучных клеток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для лечения анафилактического шока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Противовоспалительные средства.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РГЗТ применяют: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Иммунодепрессанты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Противовоспалительные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Противоаллергические  препараты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лекарственные препараты, уменьшающие признаки аллергии.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872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073" y="92364"/>
            <a:ext cx="11979563" cy="130232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противоаллергических препаратов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1394691"/>
            <a:ext cx="11730181" cy="5310909"/>
          </a:xfrm>
        </p:spPr>
        <p:txBody>
          <a:bodyPr>
            <a:normAutofit fontScale="40000" lnSpcReduction="20000"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9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Антигистаминные </a:t>
            </a:r>
            <a:r>
              <a:rPr lang="ru-RU" sz="9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8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Глюкокортикоиды </a:t>
            </a:r>
            <a:r>
              <a:rPr lang="ru-RU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(средства стероидной природы): преднизолон, гидрокортизон, </a:t>
            </a:r>
            <a:r>
              <a:rPr lang="ru-RU" sz="8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дексаметазон</a:t>
            </a:r>
            <a:r>
              <a:rPr lang="ru-RU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бекламетазон</a:t>
            </a:r>
            <a:r>
              <a:rPr lang="ru-RU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8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триамцинолон</a:t>
            </a:r>
            <a:r>
              <a:rPr lang="ru-RU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составе различных лекарственных форм (таблетки растворы для инъекций, мази суспензии</a:t>
            </a:r>
            <a:r>
              <a:rPr lang="ru-RU" sz="8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Стабилизаторы тучных клеток: кромолин натрий  (</a:t>
            </a:r>
            <a:r>
              <a:rPr lang="ru-RU" sz="8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интал</a:t>
            </a:r>
            <a:r>
              <a:rPr lang="ru-RU" sz="8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8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кетотифен</a:t>
            </a:r>
            <a:endParaRPr lang="ru-RU" sz="8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8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Симптоматические </a:t>
            </a:r>
            <a:r>
              <a:rPr lang="ru-RU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средства: β2-адреномиметики,  </a:t>
            </a:r>
            <a:r>
              <a:rPr lang="ru-RU" sz="8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миотропные</a:t>
            </a:r>
            <a:r>
              <a:rPr lang="ru-RU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средства, α и  β- </a:t>
            </a:r>
            <a:r>
              <a:rPr lang="ru-RU" sz="8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адреномиметики</a:t>
            </a:r>
            <a:r>
              <a:rPr lang="ru-RU" sz="8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ru-RU" sz="4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204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" y="147784"/>
            <a:ext cx="11730181" cy="175490"/>
          </a:xfrm>
        </p:spPr>
        <p:txBody>
          <a:bodyPr>
            <a:normAutofit fontScale="90000"/>
          </a:bodyPr>
          <a:lstStyle/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323274"/>
            <a:ext cx="11730181" cy="63823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Антигистаминные препараты -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лекарственные средства блокирующие Н1, Н2, Н3 и Н4 рецепторы гистамина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Активация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 1-гистаминовых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рецепторов:  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увеличивается тонус гладких мышц бронхов и  кишечника;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снижается тонус гладкой мускулатуры мелких артериол;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повышается тонус гладкой мускулатуры вен;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увеличивается проницаемость капилляров;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уменьшается АВ- проводимость в сердце;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в ЦНС действие разнонаправлено.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245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" y="147784"/>
            <a:ext cx="11730181" cy="230908"/>
          </a:xfrm>
        </p:spPr>
        <p:txBody>
          <a:bodyPr>
            <a:normAutofit fontScale="90000"/>
          </a:bodyPr>
          <a:lstStyle/>
          <a:p>
            <a:pPr algn="ctr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378692"/>
            <a:ext cx="11730181" cy="63269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Активация Н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рецепторов: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увеличивается желудочная секреция;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снижается тонус гладкой мускулатуры артериол;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снижается тонус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миометрия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активируется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липолиз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уменьшается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дегрануляция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гистамина и цитотоксическая активность Т-ЛФ;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увеличивается  ЧСС и ССС;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разнонаправленное действие на ЦНС.</a:t>
            </a:r>
          </a:p>
          <a:p>
            <a:pPr marL="0" indent="0">
              <a:buNone/>
            </a:pP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Н3- рецепторы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расположены в ЦНС, ЖКТ, ССС, ВДП</a:t>
            </a:r>
          </a:p>
          <a:p>
            <a:pPr marL="0" indent="0">
              <a:buNone/>
            </a:pP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Н4 -рецепторы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обнаружены в кишечнике, селезенке, тимусе, Т-ЛФ.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299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" y="147783"/>
            <a:ext cx="11730181" cy="8774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антигистаминных препаратов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1025236"/>
            <a:ext cx="11730181" cy="5680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Антигистаминные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1-го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Дифенгидрамин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(димедрол)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Клемастин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(тавегил)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Хлоропирамин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(супрастин)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Мебгидролин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диазолин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Квифенадин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фенкарол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Прометазин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дипразин,пипольфен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Гидроксизин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атаракс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Ципрогептадин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перитол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Тримепразин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терален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782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" y="147783"/>
            <a:ext cx="11730181" cy="8774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антигистаминных препаратов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1025236"/>
            <a:ext cx="11730181" cy="5680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Антигистаминные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1-го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поколения</a:t>
            </a:r>
          </a:p>
          <a:p>
            <a:pPr marL="342900" lvl="0" indent="-342900">
              <a:lnSpc>
                <a:spcPct val="100000"/>
              </a:lnSpc>
              <a:spcBef>
                <a:spcPct val="20000"/>
              </a:spcBef>
              <a:buNone/>
              <a:defRPr/>
            </a:pP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Применяются 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снятия симптомов аллергической реакции, </a:t>
            </a: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требуют более 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частого применения (не менее двух раз в сутки), обладают побочными эффектами: 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Вызывают 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вялость сонливость, нарушение концентрации внимания. </a:t>
            </a:r>
            <a:endParaRPr lang="ru-RU" sz="3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sz="3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Димедрол </a:t>
            </a: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вызывает снотворный эффект.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Онемение слизистой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Сухость во рту</a:t>
            </a:r>
          </a:p>
          <a:p>
            <a:pPr lvl="0">
              <a:lnSpc>
                <a:spcPct val="100000"/>
              </a:lnSpc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ru-RU" sz="3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Несовместимы с приемом алкоголя  и не назначают водителям во время работы</a:t>
            </a:r>
          </a:p>
          <a:p>
            <a:pPr marL="0" indent="0">
              <a:buNone/>
            </a:pP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491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" y="157019"/>
            <a:ext cx="11730181" cy="803563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антигистаминных препаратов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960582"/>
            <a:ext cx="11730181" cy="574501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Атигистамсинные </a:t>
            </a: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2-го поколения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Акривастин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семпрекс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Астемизол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гисманал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Диметинден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фенистил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Оксатомид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тинсет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Терфенадин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бронал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гистадин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Азеластин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аллергодил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Левокабастин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гистимет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Мизоластин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Лоратадин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кларитин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Эпинастин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алезион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Эбастин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Бамипин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совентол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="" xmlns:p14="http://schemas.microsoft.com/office/powerpoint/2010/main" val="369291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" y="258618"/>
            <a:ext cx="11730181" cy="923637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антигистаминных препаратов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1080655"/>
            <a:ext cx="11730181" cy="5624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Антигистаминные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3-го поколения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Цетиризин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зиртек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Фексофенадин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телфаст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Препараты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второго и третьего поколения не имеют седативного действия , хорошо всасываются, имеют длительный эффект (применяют 1 раз в день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рименяются для предупреждения аллергических реакций в период сезонных обострений.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аллергических ринитах,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коньюктивите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кожном зуде крапивнице.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745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" y="101601"/>
            <a:ext cx="11730181" cy="8405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Глюкокортикоиды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840509"/>
            <a:ext cx="11730181" cy="586509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гормональные препараты коры надпочечников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Активные противоаллергические средства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Гидрокортизон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Преднизолон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Дексаметазон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Триамцинолон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др.</a:t>
            </a:r>
          </a:p>
          <a:p>
            <a:pPr marL="0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Механизм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Влияют на все этапы аллергической реакции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Подавляют развитие иммунных клеток (иммунодепрессивное действие)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Предупреждают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дегрануляцию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тучных клеток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Устраняют признаки аллергической реакции: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Понижают проницаемость сосудов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Устраняют спазм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бронхов; устраняют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зуд кожи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Повышают тонус сосудов и повышают АД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610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" y="101601"/>
            <a:ext cx="11730181" cy="8405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Глюкокортикоиды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942109"/>
            <a:ext cx="11730181" cy="576349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Показания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применению.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Противоаллергические средства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Анафилактическом шоке (Преднизолон на физиологическом растворе в/в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капельно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адреналина гидрохлорид для снятия симптомов)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Отеке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Квинке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сывороточной болезни (в/м или внутрь)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кожных аллергических заболеваниях в форме мазей, кремов, спреев. Наносятся тонким слоем на место поражения.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бронхиальной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астме аллергического характера в виде аэрозоли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беклометазон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(преднизолон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таблетках)</a:t>
            </a:r>
          </a:p>
          <a:p>
            <a:pPr marL="0" indent="0"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Побочные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эффекты: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Отеки, Повышение АД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Гипергликемия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Обострения язвенной болезни, Обострение инфекционных заболеваний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Разрежение костной ткани, Нарушение жирового обмена,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Гипокалиемия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свертываемости крови, Изменение картины крови.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884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" y="129310"/>
            <a:ext cx="11730181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Стабилизаторы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тучных клеток.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1385455"/>
            <a:ext cx="11730181" cy="5320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кромолин натрий  (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интал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кетотифен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действия: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Препятствуют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дегрануляции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тучных клеток, предупреждают развитие аллергической реакции.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 к применению.</a:t>
            </a:r>
            <a:b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профилактики приступов бронхиальной астмы и стенозов  аллергического характера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на основе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интала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виде аэрозоли,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кетотифен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таблетках.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профилактики и лечения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аллергических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коньюктивита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ринита.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783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" y="138545"/>
            <a:ext cx="11730181" cy="92363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Симптоматические средства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932873"/>
            <a:ext cx="11730181" cy="5772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Бронхолитические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устраняют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бронхоспазм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1.бронхолитики – эуфиллин ,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эфедрин -действие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бронхолитическое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α, β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адреномиметики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адреналина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гидрохлорид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усиливает симпатическую иннервацию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сердца, сосудов, бронхов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повышает АД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усиливает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сердцебиение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устраняет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бронхоспазм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058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909" y="147783"/>
            <a:ext cx="11730181" cy="15429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при анафилактическом шоке – В/В или В/В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капельно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909" y="1357746"/>
            <a:ext cx="11730181" cy="534785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адреналина 0,1% - 1мл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кальция хлорида 10% - 10 мл в/в !</a:t>
            </a: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(Са2+ уменьшает проницаемость сосудов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поэтому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обладает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противоаллергическим действием)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Эуфиллин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Преднизолон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606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1255</TotalTime>
  <Words>924</Words>
  <Application>Microsoft Office PowerPoint</Application>
  <PresentationFormat>Произвольный</PresentationFormat>
  <Paragraphs>159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Противоаллергические лекарственные  препараты.</vt:lpstr>
      <vt:lpstr>Слайд 2</vt:lpstr>
      <vt:lpstr>По механизму развития выделяют два типа аллергии</vt:lpstr>
      <vt:lpstr>Слайд 4</vt:lpstr>
      <vt:lpstr>Слайд 5</vt:lpstr>
      <vt:lpstr>Слайд 6</vt:lpstr>
      <vt:lpstr>Классификация противоаллергических препаратов </vt:lpstr>
      <vt:lpstr>Слайд 8</vt:lpstr>
      <vt:lpstr>Слайд 9</vt:lpstr>
      <vt:lpstr>Классификация антигистаминных препаратов </vt:lpstr>
      <vt:lpstr>Классификация антигистаминных препаратов </vt:lpstr>
      <vt:lpstr> Классификация антигистаминных препаратов</vt:lpstr>
      <vt:lpstr> Классификация антигистаминных препаратов</vt:lpstr>
      <vt:lpstr> 2. Глюкокортикоиды. </vt:lpstr>
      <vt:lpstr> 2. Глюкокортикоиды. </vt:lpstr>
      <vt:lpstr> Стабилизаторы тучных клеток. </vt:lpstr>
      <vt:lpstr>Симптоматические средства</vt:lpstr>
      <vt:lpstr>Помощь при анафилактическом шоке – В/В или В/В капельно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Сердечные гликозиды. Противоаритмические средства</dc:title>
  <dc:creator>lenoo</dc:creator>
  <cp:lastModifiedBy>1</cp:lastModifiedBy>
  <cp:revision>128</cp:revision>
  <dcterms:created xsi:type="dcterms:W3CDTF">2023-11-06T18:22:06Z</dcterms:created>
  <dcterms:modified xsi:type="dcterms:W3CDTF">2024-02-20T08:23:13Z</dcterms:modified>
</cp:coreProperties>
</file>