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75" r:id="rId5"/>
    <p:sldId id="259" r:id="rId6"/>
    <p:sldId id="272" r:id="rId7"/>
    <p:sldId id="260" r:id="rId8"/>
    <p:sldId id="261" r:id="rId9"/>
    <p:sldId id="262" r:id="rId10"/>
    <p:sldId id="263" r:id="rId11"/>
    <p:sldId id="264" r:id="rId12"/>
    <p:sldId id="273" r:id="rId13"/>
    <p:sldId id="266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8.png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17.png"/><Relationship Id="rId4" Type="http://schemas.microsoft.com/office/2007/relationships/hdphoto" Target="../media/hdphoto11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7" Type="http://schemas.microsoft.com/office/2007/relationships/hdphoto" Target="../media/hdphoto16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15.wdp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07/relationships/hdphoto" Target="../media/hdphoto18.wdp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7" Type="http://schemas.microsoft.com/office/2007/relationships/hdphoto" Target="../media/hdphoto2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20.wdp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3.wdp"/><Relationship Id="rId5" Type="http://schemas.openxmlformats.org/officeDocument/2006/relationships/image" Target="../media/image30.png"/><Relationship Id="rId4" Type="http://schemas.microsoft.com/office/2007/relationships/hdphoto" Target="../media/hdphoto22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89363" y="1869507"/>
            <a:ext cx="8991600" cy="1645920"/>
          </a:xfrm>
        </p:spPr>
        <p:txBody>
          <a:bodyPr>
            <a:norm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Антибактериальные препараты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68126" y="4888743"/>
            <a:ext cx="4922982" cy="3183949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Фролова Галина Михайловна- преподаватель ГБПОУ «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Миасский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медицинский колледж»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2582" y="168809"/>
            <a:ext cx="112868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ЗДРАВООХРАНЕНИЯ ЧЕЛЯБИНСКОЙ ОБЛАСТИ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бюджетное профессиональное образовательное учреждение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Миасский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медицинский колледж»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75060" y="6273862"/>
            <a:ext cx="20689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МИАСС,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39805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2008" y="116574"/>
            <a:ext cx="10136355" cy="753272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Антибактериальные препараты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9573" y="1949527"/>
            <a:ext cx="7007156" cy="451090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химические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вещества, обладающие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способностью избирательно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подавлять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(размножение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или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вызывать разрушение микробных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клеток (бактерий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этим 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антибактериальные препараты 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 классифицировать на следующие 2 большие группы:</a:t>
            </a:r>
            <a:endParaRPr lang="ru-RU" sz="2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8079" y="1690253"/>
            <a:ext cx="3905829" cy="40600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51202" y="1525372"/>
            <a:ext cx="4165600" cy="457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421650" y="1548231"/>
            <a:ext cx="45719" cy="35133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11353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2436" y="78000"/>
            <a:ext cx="6081592" cy="50800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2527" y="1560745"/>
            <a:ext cx="52901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Бактерицидное действие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гибель микроорганизмов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52655" y="678367"/>
            <a:ext cx="6096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Пенициллины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Карбапенемы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Аминогликозиды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Фторхинолоны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Гликопептиды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(стафилококки)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Нитроимидазолы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83199" y="766618"/>
            <a:ext cx="45719" cy="59297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77091" y="3858300"/>
            <a:ext cx="11610110" cy="457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09154" y="4124082"/>
            <a:ext cx="462741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Бактериостатическо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торможение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азмножения микроорганизмов, клетка не погибает)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661892" y="4018707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Макролиды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Линкозамиды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Тетрациклины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Левомицетин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Гликопептиды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(энтерококки)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Оксазолидиноны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авая фигурная скобка 2"/>
          <p:cNvSpPr/>
          <p:nvPr/>
        </p:nvSpPr>
        <p:spPr>
          <a:xfrm>
            <a:off x="8719127" y="868218"/>
            <a:ext cx="323273" cy="1043709"/>
          </a:xfrm>
          <a:prstGeom prst="righ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185737" y="1065956"/>
            <a:ext cx="20340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Лактамы</a:t>
            </a:r>
            <a:endParaRPr lang="ru-RU" sz="2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4646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7915565" y="3745669"/>
            <a:ext cx="3707844" cy="215171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1817" y="151892"/>
            <a:ext cx="5961519" cy="476181"/>
          </a:xfrm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лактамные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АБ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2263" y="808544"/>
            <a:ext cx="6765082" cy="55361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 этой группе 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подгруппы </a:t>
            </a:r>
            <a:r>
              <a:rPr lang="ru-RU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пенициллинов,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цефалоспоринов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b="1" i="1" u="sng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карбапенемов</a:t>
            </a:r>
            <a:r>
              <a:rPr lang="ru-RU" sz="28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имеют одинаковый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действия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синтеза клеточной стенки бактерий), а также перекрёстную аллергию к ним у некоторых пациентов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учётом высокой клинической эффективности и низкой токсичности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антибиотики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составляют основу антимикробной химиотерапии на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основном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этапе, занимая ведущее место при лечении большинства инфекций.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915564" y="988653"/>
            <a:ext cx="3707845" cy="215171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ru-RU" sz="28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Лактамное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кольцо является частью структуры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5334" y="3745669"/>
            <a:ext cx="1819286" cy="200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56183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2949" y="141970"/>
            <a:ext cx="5832209" cy="55181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136" y="869280"/>
            <a:ext cx="11992864" cy="5207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этого, антибиотики обладают 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узким и широким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спектром действия.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9209" y="1542475"/>
            <a:ext cx="53201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 </a:t>
            </a:r>
            <a:r>
              <a:rPr lang="ru-RU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узкого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спектра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уничтожают инфекцию избирательно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0736" y="3001361"/>
            <a:ext cx="5338618" cy="3685767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пенициллины, </a:t>
            </a:r>
            <a:endParaRPr lang="ru-RU" sz="2800" dirty="0" smtClean="0">
              <a:ln w="22225">
                <a:noFill/>
                <a:prstDash val="solid"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err="1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макролиды</a:t>
            </a:r>
            <a:r>
              <a:rPr lang="ru-RU" sz="2800" dirty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800" dirty="0" smtClean="0">
              <a:ln w="22225">
                <a:noFill/>
                <a:prstDash val="solid"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err="1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линкозамиды</a:t>
            </a:r>
            <a:r>
              <a:rPr lang="ru-RU" sz="280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err="1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800" dirty="0" err="1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узидовая</a:t>
            </a:r>
            <a:r>
              <a:rPr lang="ru-RU" sz="280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err="1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гликопептиды</a:t>
            </a:r>
            <a:r>
              <a:rPr lang="ru-RU" sz="280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цефалоспорины </a:t>
            </a:r>
            <a:r>
              <a:rPr lang="ru-RU" sz="2800" dirty="0">
                <a:ln w="22225">
                  <a:noFill/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поколения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22569" y="1542475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 </a:t>
            </a:r>
            <a:r>
              <a:rPr lang="ru-RU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широкого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спектра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уничтожают большую часть микроорганизмов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545994" y="3001361"/>
            <a:ext cx="5264728" cy="3685767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тетрациклины,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хлорамфеникол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аминогликозиды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цефалоспорины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со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поколения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карбопенемы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торхинолоны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енициллины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6022569" y="1427019"/>
            <a:ext cx="45719" cy="51169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53603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1782" y="1777491"/>
            <a:ext cx="8824791" cy="2757563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АБ, бактерицидного действия</a:t>
            </a:r>
            <a:endParaRPr lang="ru-RU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19922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0217" y="0"/>
            <a:ext cx="5592064" cy="70549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Пени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циллин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11" y="810385"/>
            <a:ext cx="11961089" cy="34949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Они являются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первыми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антибактериальными препаратами,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разработанными на основе продуктов жизнедеятельности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микроорганизмов.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268" y="3185387"/>
            <a:ext cx="660224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Бензилпени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циллин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Бициллин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1,2,3,5,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Ретарпен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Амокси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циллин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Флемоксин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Амосин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Ампи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циллин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Окса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циллин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Ампиокс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Оксамсар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174" y="2038918"/>
            <a:ext cx="66207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Широкого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спектра действия, бактерицидный эффект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625" b="99875" l="10000" r="90000">
                        <a14:foregroundMark x1="35750" y1="42625" x2="36000" y2="74500"/>
                        <a14:foregroundMark x1="33500" y1="25750" x2="32875" y2="32500"/>
                        <a14:foregroundMark x1="32375" y1="33375" x2="32375" y2="796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51842" y="1930284"/>
            <a:ext cx="3138602" cy="313860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6115" y="2037921"/>
            <a:ext cx="4499553" cy="44995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0000" b="90000" l="3800" r="98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10991" y="2106319"/>
            <a:ext cx="3195482" cy="3195482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perspectiveHeroicExtremeLeftFacing"/>
            <a:lightRig rig="threePt" dir="t"/>
          </a:scene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4231" y="4331854"/>
            <a:ext cx="2676925" cy="26769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1128506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55636" y="64655"/>
            <a:ext cx="5490464" cy="70196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Цеф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алоспорины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072" y="813805"/>
            <a:ext cx="11804073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Это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один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наиболее обширных классов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антибиотиков. Вследствие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хорошей эффективности и низкой токсичности АБ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получили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широкое распространение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1628" y="2188352"/>
            <a:ext cx="49229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Широкого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спектра действия, бактерицидный эффект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37" y="3166031"/>
            <a:ext cx="569733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Цеф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отаксим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Талцеф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Кефотекс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Цеф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уроксим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аксетил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Зиннат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92692" y="4073972"/>
            <a:ext cx="2928796" cy="292879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667" b="99167" l="3167" r="90000">
                        <a14:backgroundMark x1="30500" y1="97500" x2="45500" y2="941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05836" y="3640611"/>
            <a:ext cx="3263652" cy="3263652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10000" b="90000" l="10000" r="90000">
                        <a14:foregroundMark x1="16875" y1="24750" x2="40000" y2="24250"/>
                        <a14:foregroundMark x1="88625" y1="28375" x2="88750" y2="66375"/>
                        <a14:foregroundMark x1="12625" y1="25625" x2="12375" y2="71500"/>
                        <a14:foregroundMark x1="11375" y1="37625" x2="11625" y2="67250"/>
                        <a14:foregroundMark x1="11125" y1="41000" x2="10250" y2="49750"/>
                        <a14:foregroundMark x1="12000" y1="74125" x2="10500" y2="56750"/>
                        <a14:foregroundMark x1="11250" y1="71500" x2="10875" y2="59750"/>
                        <a14:foregroundMark x1="89000" y1="71125" x2="89625" y2="27875"/>
                      </a14:backgroundRemoval>
                    </a14:imgEffect>
                  </a14:imgLayer>
                </a14:imgProps>
              </a:ext>
            </a:extLst>
          </a:blip>
          <a:srcRect t="20404" b="22304"/>
          <a:stretch/>
        </p:blipFill>
        <p:spPr>
          <a:xfrm>
            <a:off x="120072" y="5005485"/>
            <a:ext cx="3081092" cy="1413163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6373488" y="2979999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Цеф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азолин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Кефзол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Цефамезин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Нацеф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Цеф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алексин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66007" y="1946800"/>
            <a:ext cx="54746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Узкого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спектра 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действия, бактерицидный эффект: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0" b="100000" l="0" r="100000">
                        <a14:foregroundMark x1="10000" y1="8929" x2="50000" y2="4643"/>
                        <a14:foregroundMark x1="7222" y1="10714" x2="12222" y2="73929"/>
                        <a14:foregroundMark x1="13333" y1="80000" x2="46667" y2="91786"/>
                        <a14:foregroundMark x1="56667" y1="87143" x2="91111" y2="82857"/>
                      </a14:backgroundRemoval>
                    </a14:imgEffect>
                  </a14:imgLayer>
                </a14:imgProps>
              </a:ext>
            </a:extLst>
          </a:blip>
          <a:srcRect t="2057"/>
          <a:stretch/>
        </p:blipFill>
        <p:spPr>
          <a:xfrm>
            <a:off x="3443400" y="4517006"/>
            <a:ext cx="1403528" cy="2138364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689947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5782" y="153406"/>
            <a:ext cx="5370392" cy="476181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Аминогликозиды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826" y="735355"/>
            <a:ext cx="12011338" cy="31019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ранних классов антибиотиков. Первый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аминогликозид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стрептомицин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был получен в 1944 г.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9572" y="1794226"/>
            <a:ext cx="48011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Широкого спектра действия, </a:t>
            </a:r>
            <a:r>
              <a:rPr lang="ru-RU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бактерицидный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эффект</a:t>
            </a:r>
            <a:r>
              <a:rPr lang="ru-RU" sz="2800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079672" y="1897207"/>
            <a:ext cx="488603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Широкого спектра действия, </a:t>
            </a:r>
            <a:r>
              <a:rPr lang="ru-RU" sz="28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бактериостатический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эффект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7782" y="2939810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Стрептомицин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высоких концентрациях);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Неомицин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в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Канамицин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Гентамицин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(комплексные препараты –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Акридерм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Тридерм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Амикацин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Селемицин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079672" y="3270594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Стрептомицин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низких концентрациях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Неомицин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в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низ.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3636" b="96364" l="10000" r="90000">
                        <a14:foregroundMark x1="57455" y1="26364" x2="64545" y2="65818"/>
                        <a14:foregroundMark x1="62727" y1="24545" x2="67455" y2="44545"/>
                        <a14:foregroundMark x1="66909" y1="32000" x2="67455" y2="90545"/>
                        <a14:foregroundMark x1="33091" y1="70000" x2="33636" y2="70364"/>
                        <a14:foregroundMark x1="33636" y1="70364" x2="34000" y2="798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2412" y="4157342"/>
            <a:ext cx="2658630" cy="26586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903" b="89903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30836" y="4092442"/>
            <a:ext cx="3873067" cy="387306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0691319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66472" y="96473"/>
            <a:ext cx="5278028" cy="577782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Карба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пенем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209" y="790772"/>
            <a:ext cx="10053228" cy="9179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АБ,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обладающие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чрезвычайно широким спектром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8734" y="1708728"/>
            <a:ext cx="55917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Широкого 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спектра действия, бактерицидный эффект: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7209" y="3050462"/>
            <a:ext cx="59205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Эрта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пенем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Инваз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Эртанек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пенем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Аквапенем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Гримипенем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пенем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Велпенем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Меропенабол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Сайронем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99219">
                        <a14:foregroundMark x1="21875" y1="8203" x2="53906" y2="6641"/>
                        <a14:foregroundMark x1="26172" y1="14453" x2="25391" y2="62500"/>
                        <a14:foregroundMark x1="22266" y1="19141" x2="20313" y2="58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90556" y="2752436"/>
            <a:ext cx="3558462" cy="3558462"/>
          </a:xfrm>
          <a:prstGeom prst="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>
                        <a14:foregroundMark x1="8971" y1="60800" x2="9235" y2="81000"/>
                        <a14:foregroundMark x1="7652" y1="93000" x2="47757" y2="93400"/>
                        <a14:foregroundMark x1="39314" y1="78400" x2="37731" y2="61800"/>
                        <a14:foregroundMark x1="56992" y1="81200" x2="56992" y2="90200"/>
                        <a14:foregroundMark x1="67810" y1="9800" x2="78892" y2="10600"/>
                        <a14:foregroundMark x1="63852" y1="7000" x2="90237" y2="8600"/>
                        <a14:foregroundMark x1="23483" y1="67600" x2="24274" y2="81800"/>
                        <a14:foregroundMark x1="5541" y1="84000" x2="6596" y2="92800"/>
                        <a14:foregroundMark x1="3694" y1="84800" x2="3958" y2="94600"/>
                        <a14:foregroundMark x1="13720" y1="6600" x2="40897" y2="10000"/>
                        <a14:foregroundMark x1="7916" y1="12000" x2="11082" y2="21000"/>
                        <a14:foregroundMark x1="13984" y1="64800" x2="23483" y2="78600"/>
                        <a14:foregroundMark x1="48813" y1="82800" x2="49340" y2="77200"/>
                        <a14:backgroundMark x1="4485" y1="96200" x2="86016" y2="98800"/>
                        <a14:backgroundMark x1="87863" y1="98800" x2="97361" y2="98400"/>
                        <a14:backgroundMark x1="58575" y1="4400" x2="59367" y2="21000"/>
                        <a14:backgroundMark x1="6596" y1="2800" x2="91029" y2="3200"/>
                        <a14:backgroundMark x1="97361" y1="28200" x2="98681" y2="65600"/>
                        <a14:backgroundMark x1="98417" y1="67400" x2="98417" y2="92000"/>
                        <a14:backgroundMark x1="1055" y1="18000" x2="1583" y2="928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53601" y="2539998"/>
            <a:ext cx="2804842" cy="3700319"/>
          </a:xfrm>
          <a:prstGeom prst="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8922246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26" y="71491"/>
            <a:ext cx="5758319" cy="66090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Фторхинолоны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6656" y="757383"/>
            <a:ext cx="11547489" cy="31019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АБ, используемые в практике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начала 60-х годов, по механизму действия принципиально отличаются от других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АБ,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обеспечивает их активность в отношении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устойчивых штаммов микроорганизмов.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3180" y="3212899"/>
            <a:ext cx="637512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Ципро</a:t>
            </a:r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флоксацин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Квинтор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Ципролет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Цифран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</a:t>
            </a:r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флоксацин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Нормакс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Нормбактин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флоксацин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Офло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Флоксал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Лево</a:t>
            </a:r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флоксацин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Левинокс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Леволет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Сигницеф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0398" y="2258792"/>
            <a:ext cx="58644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Широкого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спектра действия, бактерицидный 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эффект: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687" y="4720572"/>
            <a:ext cx="3421345" cy="1951326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6786" b="92857" l="10000" r="90000">
                        <a14:foregroundMark x1="67321" y1="38571" x2="67679" y2="79107"/>
                        <a14:foregroundMark x1="68393" y1="39286" x2="68393" y2="5089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40823" y="2581414"/>
            <a:ext cx="4434495" cy="44344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98340" l="12598" r="92383">
                        <a14:foregroundMark x1="32520" y1="85156" x2="54492" y2="87988"/>
                        <a14:foregroundMark x1="53711" y1="93945" x2="60938" y2="93750"/>
                        <a14:foregroundMark x1="27441" y1="90918" x2="58691" y2="95996"/>
                        <a14:foregroundMark x1="62305" y1="92383" x2="72754" y2="84180"/>
                        <a14:foregroundMark x1="72559" y1="84180" x2="71191" y2="23047"/>
                        <a14:foregroundMark x1="66309" y1="27051" x2="69141" y2="51074"/>
                        <a14:foregroundMark x1="73340" y1="22852" x2="74316" y2="62500"/>
                        <a14:foregroundMark x1="66504" y1="63086" x2="64941" y2="40234"/>
                        <a14:foregroundMark x1="27246" y1="72754" x2="27441" y2="83496"/>
                        <a14:foregroundMark x1="29297" y1="10840" x2="39258" y2="2734"/>
                        <a14:foregroundMark x1="41895" y1="4785" x2="64160" y2="7227"/>
                        <a14:foregroundMark x1="41309" y1="4395" x2="71387" y2="6543"/>
                        <a14:foregroundMark x1="25684" y1="15430" x2="26660" y2="70898"/>
                        <a14:backgroundMark x1="29688" y1="94727" x2="54102" y2="96582"/>
                        <a14:backgroundMark x1="63770" y1="4590" x2="72559" y2="4785"/>
                        <a14:backgroundMark x1="36914" y1="1367" x2="60742" y2="23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9443" y="2093718"/>
            <a:ext cx="2657413" cy="26574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7000" b="95400" l="5200" r="53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4830" y="2022191"/>
            <a:ext cx="2866176" cy="2866176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989533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8728" y="1514764"/>
            <a:ext cx="8922326" cy="3445163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АБ, бактериостатического действия</a:t>
            </a:r>
            <a:endParaRPr lang="ru-RU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94749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9672" y="74310"/>
            <a:ext cx="5167190" cy="574511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Макролиды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652" y="783399"/>
            <a:ext cx="11571133" cy="17399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альтернативный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АБ при аллергии на b-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лактамные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АБ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(пенициллины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цефалоспорины). Они оказались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 эффективными при лечении атипичных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инфекций.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2652" y="2204594"/>
            <a:ext cx="53570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Широкого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спектра действия, бактериостатический 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эффект: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25491" y="3166342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Эритромицин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Олеандомицин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Олететрин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Кларитромицин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Клацид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Формид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Кларбакт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Джозамицин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Вильпрафен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4467" y="3293279"/>
            <a:ext cx="472146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Азитромицин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Азитрокс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Сумамед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Зитролид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является представителем класса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азалидов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25491" y="2212235"/>
            <a:ext cx="55325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Узкого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спектра действия, бактериостатический 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эффект:</a:t>
            </a:r>
            <a:endParaRPr lang="ru-RU" sz="2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9903" b="89903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0414" y="4451888"/>
            <a:ext cx="2901547" cy="29015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0000" b="90000" l="5432" r="90000">
                        <a14:foregroundMark x1="17901" y1="33333" x2="78148" y2="29861"/>
                        <a14:foregroundMark x1="17407" y1="31944" x2="21235" y2="42639"/>
                        <a14:foregroundMark x1="14568" y1="35694" x2="14321" y2="65417"/>
                        <a14:foregroundMark x1="21728" y1="67083" x2="79506" y2="66667"/>
                        <a14:foregroundMark x1="22593" y1="69861" x2="55679" y2="68194"/>
                        <a14:foregroundMark x1="23333" y1="46389" x2="82963" y2="46528"/>
                        <a14:foregroundMark x1="79753" y1="31806" x2="83704" y2="59028"/>
                        <a14:foregroundMark x1="81852" y1="67778" x2="77407" y2="49444"/>
                        <a14:foregroundMark x1="85432" y1="68056" x2="85432" y2="37778"/>
                        <a14:foregroundMark x1="77901" y1="31250" x2="86667" y2="35000"/>
                        <a14:foregroundMark x1="82716" y1="29722" x2="86667" y2="38056"/>
                        <a14:foregroundMark x1="85556" y1="36528" x2="86914" y2="57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4948" y="4378509"/>
            <a:ext cx="3774497" cy="3355108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0" b="97789" l="0" r="89744">
                        <a14:foregroundMark x1="13187" y1="6388" x2="37363" y2="6143"/>
                        <a14:foregroundMark x1="12454" y1="6880" x2="15018" y2="88943"/>
                        <a14:foregroundMark x1="18315" y1="90172" x2="64103" y2="93612"/>
                        <a14:backgroundMark x1="1832" y1="7862" x2="5128" y2="82555"/>
                        <a14:backgroundMark x1="5495" y1="4668" x2="12821" y2="0"/>
                        <a14:backgroundMark x1="11722" y1="3440" x2="23077" y2="19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79023" y="3480187"/>
            <a:ext cx="2265708" cy="33778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669925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2653" y="133420"/>
            <a:ext cx="5250319" cy="540835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козамиды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74255"/>
            <a:ext cx="12108873" cy="14962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эту группу входят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природный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линкомицин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его полусинтетический аналог </a:t>
            </a:r>
            <a:r>
              <a:rPr lang="ru-RU" sz="28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клиндамицин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обладающие узким спектром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антимикробной активности.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5681" y="2170546"/>
            <a:ext cx="5349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Узкого 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спектра действия, бактериостатический эффект: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8691" y="3752426"/>
            <a:ext cx="546792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ЛинкоВел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Линколид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дамицин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Далацин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Зеркалин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Клиндагель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Клиндовит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3200" r="95800"/>
                    </a14:imgEffect>
                  </a14:imgLayer>
                </a14:imgProps>
              </a:ext>
            </a:extLst>
          </a:blip>
          <a:srcRect t="20776" b="11346"/>
          <a:stretch/>
        </p:blipFill>
        <p:spPr>
          <a:xfrm>
            <a:off x="5618518" y="2094409"/>
            <a:ext cx="4032827" cy="273743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>
                        <a14:foregroundMark x1="7336" y1="4945" x2="37066" y2="6319"/>
                        <a14:foregroundMark x1="74131" y1="21429" x2="79151" y2="64286"/>
                        <a14:foregroundMark x1="74903" y1="18132" x2="80695" y2="20055"/>
                        <a14:foregroundMark x1="81467" y1="21429" x2="82239" y2="35989"/>
                        <a14:foregroundMark x1="61390" y1="19780" x2="88031" y2="16758"/>
                        <a14:foregroundMark x1="88417" y1="17033" x2="89189" y2="34615"/>
                        <a14:foregroundMark x1="63320" y1="34341" x2="72973" y2="35714"/>
                        <a14:foregroundMark x1="64479" y1="17582" x2="84170" y2="16758"/>
                        <a14:backgroundMark x1="69884" y1="8242" x2="84556" y2="9615"/>
                        <a14:backgroundMark x1="66023" y1="14835" x2="92664" y2="15659"/>
                        <a14:backgroundMark x1="92664" y1="15659" x2="92664" y2="34615"/>
                        <a14:backgroundMark x1="95367" y1="39286" x2="96139" y2="12637"/>
                        <a14:backgroundMark x1="69498" y1="4121" x2="86100" y2="41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51345" y="2847033"/>
            <a:ext cx="2457528" cy="3453823"/>
          </a:xfrm>
          <a:prstGeom prst="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t="24452" b="17515"/>
          <a:stretch/>
        </p:blipFill>
        <p:spPr>
          <a:xfrm>
            <a:off x="5618518" y="4714338"/>
            <a:ext cx="3693890" cy="214366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4098390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6327" y="133419"/>
            <a:ext cx="5979991" cy="70709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Фузидовая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66264"/>
            <a:ext cx="12192000" cy="15183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АБ,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выделяемый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жидкости гриба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Fusidium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coccineum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Кислоту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 при заболеваниях, вызываемых микроорганизмами, устойчивыми к другим антибиотикам.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0146" y="2610339"/>
            <a:ext cx="57672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Узкого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спектра действия, бактериостатический эффект: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8466" y="3826225"/>
            <a:ext cx="53478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Фузидовая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Фузидин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-натрия,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Фуцидин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Фузидерм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2600" r="97800">
                        <a14:foregroundMark x1="8800" y1="21200" x2="89200" y2="17200"/>
                        <a14:foregroundMark x1="5800" y1="21800" x2="7000" y2="47800"/>
                        <a14:foregroundMark x1="92400" y1="16600" x2="93800" y2="18600"/>
                      </a14:backgroundRemoval>
                    </a14:imgEffect>
                  </a14:imgLayer>
                </a14:imgProps>
              </a:ext>
            </a:extLst>
          </a:blip>
          <a:srcRect b="44036"/>
          <a:stretch/>
        </p:blipFill>
        <p:spPr>
          <a:xfrm>
            <a:off x="3435072" y="4192732"/>
            <a:ext cx="4762500" cy="266526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5243" b="89903" l="9903" r="89903">
                        <a14:foregroundMark x1="21359" y1="12233" x2="73981" y2="112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69036" y="3087392"/>
            <a:ext cx="3914342" cy="391434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9766" b="89844" l="0" r="100000">
                        <a14:foregroundMark x1="3516" y1="38281" x2="8984" y2="30859"/>
                        <a14:foregroundMark x1="19531" y1="60156" x2="67578" y2="56641"/>
                        <a14:foregroundMark x1="9766" y1="30859" x2="73047" y2="37500"/>
                        <a14:foregroundMark x1="3516" y1="31641" x2="6641" y2="30859"/>
                      </a14:backgroundRemoval>
                    </a14:imgEffect>
                  </a14:imgLayer>
                </a14:imgProps>
              </a:ext>
            </a:extLst>
          </a:blip>
          <a:srcRect l="2110" t="6850" r="-13734" b="20975"/>
          <a:stretch/>
        </p:blipFill>
        <p:spPr>
          <a:xfrm>
            <a:off x="6187786" y="2257714"/>
            <a:ext cx="3343511" cy="21618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707229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15854" y="105711"/>
            <a:ext cx="5056355" cy="6861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гликопептиды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74503" y="879058"/>
            <a:ext cx="12466503" cy="14074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класс состоит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циклических пептидов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Самый значимый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гликопептидный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антибиотик –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ванкомицин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5289" y="3347588"/>
            <a:ext cx="535442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Ванкомицин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Ванкобакт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Ванкомабол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Ванкорус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Эдицин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8440" y="2234796"/>
            <a:ext cx="55803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Узкого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спектра действия, бактериостатический эффект: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r="3076" b="2013"/>
          <a:stretch/>
        </p:blipFill>
        <p:spPr>
          <a:xfrm>
            <a:off x="9864757" y="2439734"/>
            <a:ext cx="2121032" cy="4182089"/>
          </a:xfrm>
          <a:prstGeom prst="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3837" b="99323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1000" y="1481203"/>
            <a:ext cx="1676400" cy="4219575"/>
          </a:xfrm>
          <a:prstGeom prst="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97006" l="870" r="97826"/>
                    </a14:imgEffect>
                  </a14:imgLayer>
                </a14:imgProps>
              </a:ext>
            </a:extLst>
          </a:blip>
          <a:srcRect b="2979"/>
          <a:stretch/>
        </p:blipFill>
        <p:spPr>
          <a:xfrm>
            <a:off x="4973517" y="3090716"/>
            <a:ext cx="2506253" cy="3531107"/>
          </a:xfrm>
          <a:prstGeom prst="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433652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685881" y="135132"/>
            <a:ext cx="4531024" cy="60958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 резерва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78115" y="1027520"/>
            <a:ext cx="4041020" cy="534028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Ванкомицин;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Дорипенем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Имипенем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Левофлоксацин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Меропенем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Офлоксацин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Цефепим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Цефтриаксон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Цефуроксим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Ципрофлоксацин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Эртапенем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074765" y="1197203"/>
            <a:ext cx="652020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Они по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ряду свойств уступают основным антибиотикам (обладают меньшей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активностью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 более выраженными побочными эффектами, большей токсичностью или быстрым развитием резистентности к ним микроорганизмов). Поэтому 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назначают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лишь при устойчивости микроорганизмов к основным антибиотикам или при непереносимости последних.</a:t>
            </a:r>
          </a:p>
        </p:txBody>
      </p:sp>
    </p:spTree>
    <p:extLst>
      <p:ext uri="{BB962C8B-B14F-4D97-AF65-F5344CB8AC3E}">
        <p14:creationId xmlns:p14="http://schemas.microsoft.com/office/powerpoint/2010/main" xmlns="" val="37772169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0BDC4BB7-8AF9-46FD-8C32-AB93AC9C41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365</TotalTime>
  <Words>707</Words>
  <Application>Microsoft Office PowerPoint</Application>
  <PresentationFormat>Произвольный</PresentationFormat>
  <Paragraphs>127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Parcel</vt:lpstr>
      <vt:lpstr>Антибактериальные препараты</vt:lpstr>
      <vt:lpstr>Антибактериальные препараты </vt:lpstr>
      <vt:lpstr>I Классификация </vt:lpstr>
      <vt:lpstr>β-лактамные АБ</vt:lpstr>
      <vt:lpstr>II Классификация </vt:lpstr>
      <vt:lpstr>АБ, бактерицидного действия</vt:lpstr>
      <vt:lpstr>Пенициллины</vt:lpstr>
      <vt:lpstr>Цефалоспорины</vt:lpstr>
      <vt:lpstr>Аминогликозиды</vt:lpstr>
      <vt:lpstr>Карбапенемы</vt:lpstr>
      <vt:lpstr>Фторхинолоны</vt:lpstr>
      <vt:lpstr>АБ, бактериостатического действия</vt:lpstr>
      <vt:lpstr>Макролиды</vt:lpstr>
      <vt:lpstr>ЛИнкозамиды</vt:lpstr>
      <vt:lpstr>Фузидовая кислота</vt:lpstr>
      <vt:lpstr> гликопептиды</vt:lpstr>
      <vt:lpstr>АБ резерва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Антибактериальные препараты</dc:title>
  <dc:creator>Song Yoo Kim</dc:creator>
  <cp:lastModifiedBy>1</cp:lastModifiedBy>
  <cp:revision>34</cp:revision>
  <dcterms:created xsi:type="dcterms:W3CDTF">2023-11-10T10:02:34Z</dcterms:created>
  <dcterms:modified xsi:type="dcterms:W3CDTF">2024-02-20T08:19:42Z</dcterms:modified>
</cp:coreProperties>
</file>