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1"/>
  </p:notesMasterIdLst>
  <p:sldIdLst>
    <p:sldId id="256" r:id="rId2"/>
    <p:sldId id="266" r:id="rId3"/>
    <p:sldId id="264" r:id="rId4"/>
    <p:sldId id="269" r:id="rId5"/>
    <p:sldId id="268" r:id="rId6"/>
    <p:sldId id="293" r:id="rId7"/>
    <p:sldId id="267" r:id="rId8"/>
    <p:sldId id="265" r:id="rId9"/>
    <p:sldId id="270" r:id="rId10"/>
    <p:sldId id="290" r:id="rId11"/>
    <p:sldId id="271" r:id="rId12"/>
    <p:sldId id="29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3" r:id="rId24"/>
    <p:sldId id="284" r:id="rId25"/>
    <p:sldId id="285" r:id="rId26"/>
    <p:sldId id="286" r:id="rId27"/>
    <p:sldId id="287" r:id="rId28"/>
    <p:sldId id="288" r:id="rId29"/>
    <p:sldId id="289" r:id="rId3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3" d="100"/>
          <a:sy n="63" d="100"/>
        </p:scale>
        <p:origin x="1374" y="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4.3343631753334833E-2"/>
          <c:y val="0.12288720793475055"/>
          <c:w val="0.58471425878394967"/>
          <c:h val="0.7015237678623446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2013</c:v>
                </c:pt>
              </c:strCache>
            </c:strRef>
          </c:tx>
          <c:explosion val="25"/>
          <c:dPt>
            <c:idx val="0"/>
            <c:bubble3D val="0"/>
            <c:spPr>
              <a:solidFill>
                <a:srgbClr val="00B0F0"/>
              </a:solidFill>
            </c:spPr>
            <c:extLst>
              <c:ext xmlns:c16="http://schemas.microsoft.com/office/drawing/2014/chart" uri="{C3380CC4-5D6E-409C-BE32-E72D297353CC}">
                <c16:uniqueId val="{00000000-F825-45B2-8AD9-9BC5BE34B096}"/>
              </c:ext>
            </c:extLst>
          </c:dPt>
          <c:dPt>
            <c:idx val="1"/>
            <c:bubble3D val="0"/>
            <c:spPr>
              <a:solidFill>
                <a:srgbClr val="13FF01"/>
              </a:solidFill>
            </c:spPr>
            <c:extLst>
              <c:ext xmlns:c16="http://schemas.microsoft.com/office/drawing/2014/chart" uri="{C3380CC4-5D6E-409C-BE32-E72D297353CC}">
                <c16:uniqueId val="{00000001-F825-45B2-8AD9-9BC5BE34B096}"/>
              </c:ext>
            </c:extLst>
          </c:dPt>
          <c:dPt>
            <c:idx val="2"/>
            <c:bubble3D val="0"/>
            <c:spPr>
              <a:solidFill>
                <a:srgbClr val="FFC000"/>
              </a:solidFill>
            </c:spPr>
            <c:extLst>
              <c:ext xmlns:c16="http://schemas.microsoft.com/office/drawing/2014/chart" uri="{C3380CC4-5D6E-409C-BE32-E72D297353CC}">
                <c16:uniqueId val="{00000002-F825-45B2-8AD9-9BC5BE34B096}"/>
              </c:ext>
            </c:extLst>
          </c:dPt>
          <c:dPt>
            <c:idx val="3"/>
            <c:bubble3D val="0"/>
            <c:spPr>
              <a:solidFill>
                <a:srgbClr val="FF66CC"/>
              </a:solidFill>
            </c:spPr>
            <c:extLst>
              <c:ext xmlns:c16="http://schemas.microsoft.com/office/drawing/2014/chart" uri="{C3380CC4-5D6E-409C-BE32-E72D297353CC}">
                <c16:uniqueId val="{00000003-F825-45B2-8AD9-9BC5BE34B096}"/>
              </c:ext>
            </c:extLst>
          </c:dPt>
          <c:dPt>
            <c:idx val="5"/>
            <c:bubble3D val="0"/>
            <c:spPr>
              <a:solidFill>
                <a:srgbClr val="FF0000"/>
              </a:solidFill>
            </c:spPr>
            <c:extLst>
              <c:ext xmlns:c16="http://schemas.microsoft.com/office/drawing/2014/chart" uri="{C3380CC4-5D6E-409C-BE32-E72D297353CC}">
                <c16:uniqueId val="{00000004-F825-45B2-8AD9-9BC5BE34B096}"/>
              </c:ext>
            </c:extLst>
          </c:dPt>
          <c:dLbls>
            <c:dLbl>
              <c:idx val="0"/>
              <c:layout>
                <c:manualLayout>
                  <c:x val="-6.299005497705655E-2"/>
                  <c:y val="2.1240330021810572E-2"/>
                </c:manualLayout>
              </c:layout>
              <c:tx>
                <c:rich>
                  <a:bodyPr/>
                  <a:lstStyle/>
                  <a:p>
                    <a:r>
                      <a:rPr lang="en-US" sz="1400">
                        <a:latin typeface="Times New Roman" pitchFamily="18" charset="0"/>
                        <a:cs typeface="Times New Roman" pitchFamily="18" charset="0"/>
                      </a:rPr>
                      <a:t>8</a:t>
                    </a:r>
                    <a:r>
                      <a:rPr lang="en-US"/>
                      <a:t>2,63%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0-F825-45B2-8AD9-9BC5BE34B096}"/>
                </c:ext>
              </c:extLst>
            </c:dLbl>
            <c:dLbl>
              <c:idx val="1"/>
              <c:layout>
                <c:manualLayout>
                  <c:x val="2.5691589823352992E-3"/>
                  <c:y val="0.10308537146666286"/>
                </c:manualLayout>
              </c:layout>
              <c:tx>
                <c:rich>
                  <a:bodyPr/>
                  <a:lstStyle/>
                  <a:p>
                    <a:r>
                      <a:rPr lang="en-US" sz="1400">
                        <a:latin typeface="Times New Roman" pitchFamily="18" charset="0"/>
                        <a:cs typeface="Times New Roman" pitchFamily="18" charset="0"/>
                      </a:rPr>
                      <a:t>2</a:t>
                    </a:r>
                    <a:r>
                      <a:rPr lang="en-US"/>
                      <a:t>,80%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825-45B2-8AD9-9BC5BE34B096}"/>
                </c:ext>
              </c:extLst>
            </c:dLbl>
            <c:dLbl>
              <c:idx val="2"/>
              <c:layout>
                <c:manualLayout>
                  <c:x val="-1.4760898480415773E-2"/>
                  <c:y val="-1.6444136415398308E-2"/>
                </c:manualLayout>
              </c:layout>
              <c:tx>
                <c:rich>
                  <a:bodyPr/>
                  <a:lstStyle/>
                  <a:p>
                    <a:r>
                      <a:rPr lang="en-US" sz="1400">
                        <a:latin typeface="Times New Roman" pitchFamily="18" charset="0"/>
                        <a:cs typeface="Times New Roman" pitchFamily="18" charset="0"/>
                      </a:rPr>
                      <a:t>8</a:t>
                    </a:r>
                    <a:r>
                      <a:rPr lang="en-US"/>
                      <a:t>,84%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825-45B2-8AD9-9BC5BE34B096}"/>
                </c:ext>
              </c:extLst>
            </c:dLbl>
            <c:dLbl>
              <c:idx val="3"/>
              <c:layout>
                <c:manualLayout>
                  <c:x val="-2.3230250651162215E-2"/>
                  <c:y val="-6.8712634360071231E-2"/>
                </c:manualLayout>
              </c:layout>
              <c:tx>
                <c:rich>
                  <a:bodyPr/>
                  <a:lstStyle/>
                  <a:p>
                    <a:r>
                      <a:rPr lang="en-US" sz="1400">
                        <a:latin typeface="Times New Roman" pitchFamily="18" charset="0"/>
                        <a:cs typeface="Times New Roman" pitchFamily="18" charset="0"/>
                      </a:rPr>
                      <a:t>1</a:t>
                    </a:r>
                    <a:r>
                      <a:rPr lang="en-US"/>
                      <a:t>,15%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825-45B2-8AD9-9BC5BE34B096}"/>
                </c:ext>
              </c:extLst>
            </c:dLbl>
            <c:dLbl>
              <c:idx val="4"/>
              <c:layout/>
              <c:tx>
                <c:rich>
                  <a:bodyPr/>
                  <a:lstStyle/>
                  <a:p>
                    <a:r>
                      <a:rPr lang="en-US" sz="1400">
                        <a:latin typeface="Times New Roman" pitchFamily="18" charset="0"/>
                        <a:cs typeface="Times New Roman" pitchFamily="18" charset="0"/>
                      </a:rPr>
                      <a:t>0</a:t>
                    </a:r>
                    <a:r>
                      <a:rPr lang="en-US"/>
                      <a:t>,01%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5-F825-45B2-8AD9-9BC5BE34B096}"/>
                </c:ext>
              </c:extLst>
            </c:dLbl>
            <c:dLbl>
              <c:idx val="5"/>
              <c:layout>
                <c:manualLayout>
                  <c:x val="0.10322155562962147"/>
                  <c:y val="-1.5935729363404084E-2"/>
                </c:manualLayout>
              </c:layout>
              <c:tx>
                <c:rich>
                  <a:bodyPr/>
                  <a:lstStyle/>
                  <a:p>
                    <a:r>
                      <a:rPr lang="en-US" sz="1400">
                        <a:latin typeface="Times New Roman" pitchFamily="18" charset="0"/>
                        <a:cs typeface="Times New Roman" pitchFamily="18" charset="0"/>
                      </a:rPr>
                      <a:t>4</a:t>
                    </a:r>
                    <a:r>
                      <a:rPr lang="en-US"/>
                      <a:t>,57%</a:t>
                    </a:r>
                  </a:p>
                </c:rich>
              </c:tx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4-F825-45B2-8AD9-9BC5BE34B09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>
                    <a:latin typeface="Times New Roman" pitchFamily="18" charset="0"/>
                    <a:cs typeface="Times New Roman" pitchFamily="18" charset="0"/>
                  </a:defRPr>
                </a:pPr>
                <a:endParaRPr lang="ru-RU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Здания</c:v>
                </c:pt>
                <c:pt idx="1">
                  <c:v>сооружения</c:v>
                </c:pt>
                <c:pt idx="2">
                  <c:v>машины и оборудование</c:v>
                </c:pt>
                <c:pt idx="3">
                  <c:v>транспортные  средства</c:v>
                </c:pt>
                <c:pt idx="4">
                  <c:v>производственный инвентарь</c:v>
                </c:pt>
                <c:pt idx="5">
                  <c:v>Другие виды ОС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82.63</c:v>
                </c:pt>
                <c:pt idx="1">
                  <c:v>2.82</c:v>
                </c:pt>
                <c:pt idx="2">
                  <c:v>8.84</c:v>
                </c:pt>
                <c:pt idx="3">
                  <c:v>1.1499999999999988</c:v>
                </c:pt>
                <c:pt idx="4">
                  <c:v>1.0000000000000009E-2</c:v>
                </c:pt>
                <c:pt idx="5">
                  <c:v>4.57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825-45B2-8AD9-9BC5BE34B096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5963162657852803"/>
          <c:y val="4.5592807396400425E-2"/>
          <c:w val="0.40109007949733977"/>
          <c:h val="0.9378725714503946"/>
        </c:manualLayout>
      </c:layout>
      <c:overlay val="0"/>
      <c:txPr>
        <a:bodyPr/>
        <a:lstStyle/>
        <a:p>
          <a:pPr>
            <a:defRPr sz="1600" b="1" spc="10" baseline="0"/>
          </a:pPr>
          <a:endParaRPr lang="ru-RU"/>
        </a:p>
      </c:txPr>
    </c:legend>
    <c:plotVisOnly val="1"/>
    <c:dispBlanksAs val="zero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46146F-60EF-471E-AEE4-AA1A1C16B878}" type="datetimeFigureOut">
              <a:rPr lang="ru-RU" smtClean="0"/>
              <a:pPr/>
              <a:t>15.12.2023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F7215A-707A-4257-8C70-043D3D582AA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B0E925-0FE5-4A72-B8FA-DD12B76E26FD}" type="slidenum">
              <a:rPr lang="ru-RU" smtClean="0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4221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2103C-A1ED-41A2-972C-44C0478778F7}" type="datetimeFigureOut">
              <a:rPr lang="ru-RU" smtClean="0"/>
              <a:pPr/>
              <a:t>15.12.2023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CA51A-3AE2-43FB-B679-9840C4D1EE44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90574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2103C-A1ED-41A2-972C-44C0478778F7}" type="datetimeFigureOut">
              <a:rPr lang="ru-RU" smtClean="0"/>
              <a:pPr/>
              <a:t>15.12.2023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CA51A-3AE2-43FB-B679-9840C4D1EE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279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2103C-A1ED-41A2-972C-44C0478778F7}" type="datetimeFigureOut">
              <a:rPr lang="ru-RU" smtClean="0"/>
              <a:pPr/>
              <a:t>15.12.2023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CA51A-3AE2-43FB-B679-9840C4D1EE44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823888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2103C-A1ED-41A2-972C-44C0478778F7}" type="datetimeFigureOut">
              <a:rPr lang="ru-RU" smtClean="0"/>
              <a:pPr/>
              <a:t>15.12.2023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CA51A-3AE2-43FB-B679-9840C4D1EE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09884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2103C-A1ED-41A2-972C-44C0478778F7}" type="datetimeFigureOut">
              <a:rPr lang="ru-RU" smtClean="0"/>
              <a:pPr/>
              <a:t>15.12.2023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CA51A-3AE2-43FB-B679-9840C4D1EE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907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2103C-A1ED-41A2-972C-44C0478778F7}" type="datetimeFigureOut">
              <a:rPr lang="ru-RU" smtClean="0"/>
              <a:pPr/>
              <a:t>15.12.2023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CA51A-3AE2-43FB-B679-9840C4D1EE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2307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2103C-A1ED-41A2-972C-44C0478778F7}" type="datetimeFigureOut">
              <a:rPr lang="ru-RU" smtClean="0"/>
              <a:pPr/>
              <a:t>15.12.2023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CA51A-3AE2-43FB-B679-9840C4D1EE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35563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FE12103C-A1ED-41A2-972C-44C0478778F7}" type="datetimeFigureOut">
              <a:rPr lang="ru-RU" smtClean="0"/>
              <a:pPr/>
              <a:t>15.12.2023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CDCA51A-3AE2-43FB-B679-9840C4D1EE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409591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2103C-A1ED-41A2-972C-44C0478778F7}" type="datetimeFigureOut">
              <a:rPr lang="ru-RU" smtClean="0"/>
              <a:pPr/>
              <a:t>15.12.2023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CA51A-3AE2-43FB-B679-9840C4D1EE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01711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2103C-A1ED-41A2-972C-44C0478778F7}" type="datetimeFigureOut">
              <a:rPr lang="ru-RU" smtClean="0"/>
              <a:pPr/>
              <a:t>15.12.2023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CA51A-3AE2-43FB-B679-9840C4D1EE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87627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2103C-A1ED-41A2-972C-44C0478778F7}" type="datetimeFigureOut">
              <a:rPr lang="ru-RU" smtClean="0"/>
              <a:pPr/>
              <a:t>15.12.2023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DCA51A-3AE2-43FB-B679-9840C4D1EE4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97173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FE12103C-A1ED-41A2-972C-44C0478778F7}" type="datetimeFigureOut">
              <a:rPr lang="ru-RU" smtClean="0"/>
              <a:pPr/>
              <a:t>15.12.2023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CDCA51A-3AE2-43FB-B679-9840C4D1EE44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94729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w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wmf"/><Relationship Id="rId5" Type="http://schemas.openxmlformats.org/officeDocument/2006/relationships/image" Target="../media/image20.wmf"/><Relationship Id="rId4" Type="http://schemas.openxmlformats.org/officeDocument/2006/relationships/image" Target="../media/image19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260648"/>
            <a:ext cx="9143999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Тема: </a:t>
            </a:r>
          </a:p>
          <a:p>
            <a:pPr algn="ctr"/>
            <a:r>
              <a:rPr lang="ru-RU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Основные фонды </a:t>
            </a:r>
          </a:p>
          <a:p>
            <a:pPr algn="ctr"/>
            <a:r>
              <a:rPr lang="ru-RU" sz="44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торговых предприятий</a:t>
            </a:r>
            <a:endParaRPr lang="ru-RU" sz="44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1640" y="3251549"/>
            <a:ext cx="2952328" cy="293695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0000"/>
            </a:solidFill>
            <a:miter lim="800000"/>
          </a:ln>
          <a:effectLst>
            <a:glow rad="228600">
              <a:schemeClr val="accent6">
                <a:satMod val="175000"/>
                <a:alpha val="40000"/>
              </a:scheme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739732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250825" y="152400"/>
            <a:ext cx="8435975" cy="990600"/>
          </a:xfrm>
        </p:spPr>
        <p:txBody>
          <a:bodyPr/>
          <a:lstStyle/>
          <a:p>
            <a:pPr eaLnBrk="1" hangingPunct="1"/>
            <a:r>
              <a:rPr lang="ru-RU" sz="4000" b="1" smtClean="0">
                <a:solidFill>
                  <a:srgbClr val="FF3300"/>
                </a:solidFill>
              </a:rPr>
              <a:t>Основные средства предприятия</a:t>
            </a:r>
            <a:r>
              <a:rPr lang="ru-RU" sz="4000" smtClean="0"/>
              <a:t> </a:t>
            </a:r>
          </a:p>
        </p:txBody>
      </p:sp>
      <p:pic>
        <p:nvPicPr>
          <p:cNvPr id="12291" name="Picture 4" descr="j025234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553200" y="5588000"/>
            <a:ext cx="1827213" cy="111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292" name="Text Box 7"/>
          <p:cNvSpPr txBox="1">
            <a:spLocks noChangeArrowheads="1"/>
          </p:cNvSpPr>
          <p:nvPr/>
        </p:nvSpPr>
        <p:spPr bwMode="auto">
          <a:xfrm>
            <a:off x="395288" y="1268413"/>
            <a:ext cx="8280400" cy="603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endParaRPr lang="ru-RU" sz="2600" b="1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r>
              <a:rPr lang="ru-RU" sz="2400" b="1">
                <a:solidFill>
                  <a:srgbClr val="000000"/>
                </a:solidFill>
                <a:latin typeface="Verdana" pitchFamily="34" charset="0"/>
              </a:rPr>
              <a:t>– это часть имущества предприятия(</a:t>
            </a:r>
            <a:r>
              <a:rPr lang="ru-RU" sz="2400">
                <a:solidFill>
                  <a:srgbClr val="000000"/>
                </a:solidFill>
              </a:rPr>
              <a:t>средства труда), </a:t>
            </a:r>
          </a:p>
          <a:p>
            <a:pPr algn="ctr"/>
            <a:r>
              <a:rPr lang="ru-RU" sz="2400" b="1">
                <a:solidFill>
                  <a:srgbClr val="000000"/>
                </a:solidFill>
                <a:latin typeface="Verdana" pitchFamily="34" charset="0"/>
              </a:rPr>
              <a:t> </a:t>
            </a:r>
            <a:r>
              <a:rPr lang="ru-RU" sz="2400">
                <a:solidFill>
                  <a:srgbClr val="000000"/>
                </a:solidFill>
              </a:rPr>
              <a:t>которые длительное время участвуют в производственном процессе и частями, по мере износа, переносят свою стоимость на готовую продукцию, не меняя свою первоначальную форму.</a:t>
            </a:r>
          </a:p>
          <a:p>
            <a:pPr algn="ctr"/>
            <a:endParaRPr lang="ru-RU" sz="2400">
              <a:solidFill>
                <a:srgbClr val="000000"/>
              </a:solidFill>
            </a:endParaRPr>
          </a:p>
          <a:p>
            <a:pPr algn="ctr"/>
            <a:r>
              <a:rPr lang="ru-RU" sz="2400">
                <a:solidFill>
                  <a:srgbClr val="000000"/>
                </a:solidFill>
              </a:rPr>
              <a:t>Основные средства – в стоимостном выражении.</a:t>
            </a:r>
          </a:p>
          <a:p>
            <a:pPr algn="ctr"/>
            <a:endParaRPr lang="ru-RU" sz="2400">
              <a:solidFill>
                <a:srgbClr val="000000"/>
              </a:solidFill>
            </a:endParaRPr>
          </a:p>
          <a:p>
            <a:pPr algn="ctr"/>
            <a:r>
              <a:rPr lang="ru-RU" sz="2400">
                <a:solidFill>
                  <a:srgbClr val="000000"/>
                </a:solidFill>
              </a:rPr>
              <a:t>Основные фонды  - в натуральном выражении. </a:t>
            </a:r>
          </a:p>
          <a:p>
            <a:pPr algn="ctr"/>
            <a:endParaRPr lang="ru-RU" sz="2400" b="1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endParaRPr lang="ru-RU" sz="2400" b="1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endParaRPr lang="ru-RU" sz="2400" b="1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endParaRPr lang="ru-RU" sz="2400" b="1">
              <a:solidFill>
                <a:srgbClr val="000000"/>
              </a:solidFill>
              <a:latin typeface="Verdana" pitchFamily="34" charset="0"/>
            </a:endParaRPr>
          </a:p>
          <a:p>
            <a:pPr algn="ctr"/>
            <a:endParaRPr lang="ru-RU" sz="2400" b="1">
              <a:solidFill>
                <a:srgbClr val="0000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ransition spd="slow">
    <p:wheel spokes="8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389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254" y="7582"/>
            <a:ext cx="9144000" cy="6850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033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901" name="Text Box 5"/>
          <p:cNvSpPr txBox="1">
            <a:spLocks noChangeArrowheads="1"/>
          </p:cNvSpPr>
          <p:nvPr/>
        </p:nvSpPr>
        <p:spPr bwMode="auto">
          <a:xfrm>
            <a:off x="0" y="76200"/>
            <a:ext cx="914400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3200" b="1" dirty="0">
                <a:solidFill>
                  <a:srgbClr val="800000"/>
                </a:solidFill>
                <a:latin typeface="+mj-lt"/>
              </a:rPr>
              <a:t>Основные средства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79388" y="836613"/>
            <a:ext cx="4800600" cy="1905000"/>
            <a:chOff x="96" y="1104"/>
            <a:chExt cx="3024" cy="1200"/>
          </a:xfrm>
        </p:grpSpPr>
        <p:sp>
          <p:nvSpPr>
            <p:cNvPr id="13323" name="AutoShape 7"/>
            <p:cNvSpPr>
              <a:spLocks noChangeArrowheads="1"/>
            </p:cNvSpPr>
            <p:nvPr/>
          </p:nvSpPr>
          <p:spPr bwMode="auto">
            <a:xfrm>
              <a:off x="96" y="1104"/>
              <a:ext cx="2928" cy="1200"/>
            </a:xfrm>
            <a:prstGeom prst="roundRect">
              <a:avLst>
                <a:gd name="adj" fmla="val 16667"/>
              </a:avLst>
            </a:prstGeom>
            <a:solidFill>
              <a:srgbClr val="FFEFFF"/>
            </a:solidFill>
            <a:ln w="28575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0909" name="Text Box 8"/>
            <p:cNvSpPr txBox="1">
              <a:spLocks noChangeArrowheads="1"/>
            </p:cNvSpPr>
            <p:nvPr/>
          </p:nvSpPr>
          <p:spPr bwMode="auto">
            <a:xfrm>
              <a:off x="144" y="1190"/>
              <a:ext cx="2976" cy="1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dirty="0">
                  <a:solidFill>
                    <a:srgbClr val="000099"/>
                  </a:solidFill>
                  <a:latin typeface="+mj-lt"/>
                </a:rPr>
                <a:t>1</a:t>
              </a:r>
              <a:r>
                <a:rPr lang="ru-RU" sz="2000" b="1" dirty="0" smtClean="0">
                  <a:solidFill>
                    <a:srgbClr val="000099"/>
                  </a:solidFill>
                  <a:latin typeface="+mj-lt"/>
                </a:rPr>
                <a:t>) Земля</a:t>
              </a:r>
              <a:endParaRPr lang="ru-RU" sz="2000" b="1" dirty="0">
                <a:solidFill>
                  <a:srgbClr val="000099"/>
                </a:solidFill>
                <a:latin typeface="+mj-lt"/>
              </a:endParaRP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dirty="0">
                  <a:solidFill>
                    <a:srgbClr val="000099"/>
                  </a:solidFill>
                  <a:latin typeface="+mj-lt"/>
                </a:rPr>
                <a:t>2) </a:t>
              </a:r>
              <a:r>
                <a:rPr lang="ru-RU" sz="2000" b="1" dirty="0" smtClean="0">
                  <a:solidFill>
                    <a:srgbClr val="000099"/>
                  </a:solidFill>
                  <a:latin typeface="+mj-lt"/>
                </a:rPr>
                <a:t>Здания  и Сооружения</a:t>
              </a:r>
              <a:endParaRPr lang="ru-RU" sz="2000" b="1" dirty="0">
                <a:solidFill>
                  <a:srgbClr val="000099"/>
                </a:solidFill>
                <a:latin typeface="+mj-lt"/>
              </a:endParaRP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dirty="0">
                  <a:solidFill>
                    <a:srgbClr val="000099"/>
                  </a:solidFill>
                  <a:latin typeface="+mj-lt"/>
                </a:rPr>
                <a:t>3) Передаточные устройства</a:t>
              </a: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dirty="0">
                  <a:solidFill>
                    <a:srgbClr val="000099"/>
                  </a:solidFill>
                  <a:latin typeface="+mj-lt"/>
                </a:rPr>
                <a:t>4) Машины и оборудование</a:t>
              </a: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dirty="0">
                  <a:solidFill>
                    <a:srgbClr val="000099"/>
                  </a:solidFill>
                  <a:latin typeface="+mj-lt"/>
                </a:rPr>
                <a:t>5) Транспортные средства</a:t>
              </a: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5170488" y="2708275"/>
            <a:ext cx="3973512" cy="1905000"/>
            <a:chOff x="2592" y="2784"/>
            <a:chExt cx="3024" cy="1200"/>
          </a:xfrm>
        </p:grpSpPr>
        <p:sp>
          <p:nvSpPr>
            <p:cNvPr id="13321" name="AutoShape 10"/>
            <p:cNvSpPr>
              <a:spLocks noChangeArrowheads="1"/>
            </p:cNvSpPr>
            <p:nvPr/>
          </p:nvSpPr>
          <p:spPr bwMode="auto">
            <a:xfrm>
              <a:off x="2592" y="2784"/>
              <a:ext cx="2928" cy="1200"/>
            </a:xfrm>
            <a:prstGeom prst="roundRect">
              <a:avLst>
                <a:gd name="adj" fmla="val 16667"/>
              </a:avLst>
            </a:prstGeom>
            <a:solidFill>
              <a:srgbClr val="FFEFFF"/>
            </a:solidFill>
            <a:ln w="28575">
              <a:solidFill>
                <a:srgbClr val="FF0000"/>
              </a:solidFill>
              <a:prstDash val="sysDot"/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0907" name="Text Box 11"/>
            <p:cNvSpPr txBox="1">
              <a:spLocks noChangeArrowheads="1"/>
            </p:cNvSpPr>
            <p:nvPr/>
          </p:nvSpPr>
          <p:spPr bwMode="auto">
            <a:xfrm>
              <a:off x="2640" y="2880"/>
              <a:ext cx="2976" cy="6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dirty="0">
                  <a:solidFill>
                    <a:srgbClr val="000099"/>
                  </a:solidFill>
                  <a:latin typeface="+mj-lt"/>
                </a:rPr>
                <a:t>6) Инструменты, инвентарь</a:t>
              </a: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dirty="0">
                  <a:solidFill>
                    <a:srgbClr val="000099"/>
                  </a:solidFill>
                  <a:latin typeface="+mj-lt"/>
                </a:rPr>
                <a:t>7) </a:t>
              </a:r>
              <a:r>
                <a:rPr lang="ru-RU" sz="2000" b="1" dirty="0" smtClean="0">
                  <a:solidFill>
                    <a:srgbClr val="000099"/>
                  </a:solidFill>
                  <a:latin typeface="+mj-lt"/>
                </a:rPr>
                <a:t>Вычислительная техника</a:t>
              </a:r>
              <a:endParaRPr lang="ru-RU" sz="2000" b="1" dirty="0">
                <a:solidFill>
                  <a:srgbClr val="000099"/>
                </a:solidFill>
                <a:latin typeface="+mj-lt"/>
              </a:endParaRPr>
            </a:p>
            <a:p>
              <a:pPr marL="342900" indent="-342900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000" b="1" dirty="0" smtClean="0">
                  <a:solidFill>
                    <a:srgbClr val="000099"/>
                  </a:solidFill>
                  <a:latin typeface="+mj-lt"/>
                </a:rPr>
                <a:t>9)10</a:t>
              </a:r>
              <a:r>
                <a:rPr lang="ru-RU" sz="2000" b="1" dirty="0">
                  <a:solidFill>
                    <a:srgbClr val="000099"/>
                  </a:solidFill>
                  <a:latin typeface="+mj-lt"/>
                </a:rPr>
                <a:t>) Другое</a:t>
              </a:r>
            </a:p>
          </p:txBody>
        </p:sp>
      </p:grpSp>
      <p:sp>
        <p:nvSpPr>
          <p:cNvPr id="27650" name="AutoShape 2" descr="Картинки по запросу магазин и оборуд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52" name="AutoShape 4" descr="Картинки по запросу магазин и оборудо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7656" name="Picture 8" descr="Картинки по запросу магазин и оборудо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293096"/>
            <a:ext cx="2627784" cy="2189820"/>
          </a:xfrm>
          <a:prstGeom prst="rect">
            <a:avLst/>
          </a:prstGeom>
          <a:noFill/>
        </p:spPr>
      </p:pic>
      <p:sp>
        <p:nvSpPr>
          <p:cNvPr id="27658" name="AutoShape 10" descr="Картинки по запросу касс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60" name="AutoShape 12" descr="Картинки по запросу касс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7662" name="AutoShape 14" descr="Картинки по запросу касс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7664" name="Picture 16" descr="Картинки по запросу касса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40152" y="0"/>
            <a:ext cx="2438400" cy="2438400"/>
          </a:xfrm>
          <a:prstGeom prst="rect">
            <a:avLst/>
          </a:prstGeom>
          <a:noFill/>
        </p:spPr>
      </p:pic>
      <p:sp>
        <p:nvSpPr>
          <p:cNvPr id="27666" name="AutoShape 18" descr="Картинки по запросу весы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7668" name="Picture 20" descr="Картинки по запросу весы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39752" y="2924944"/>
            <a:ext cx="2754676" cy="1915865"/>
          </a:xfrm>
          <a:prstGeom prst="rect">
            <a:avLst/>
          </a:prstGeom>
          <a:noFill/>
        </p:spPr>
      </p:pic>
      <p:pic>
        <p:nvPicPr>
          <p:cNvPr id="27670" name="Picture 22" descr="Картинки по запросу автомобиль грузовой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86300" y="3068960"/>
            <a:ext cx="4457700" cy="4457700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СТРУКТУРА  ОСНОВНЫХ СРЕДСТВ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соотношение различных групп основных средств в общей стоимости, выраженное в процентах, составляют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11560" y="2852936"/>
            <a:ext cx="835292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/>
              <a:t>УВ =  ОСН. Ср. </a:t>
            </a:r>
            <a:r>
              <a:rPr lang="en-US" sz="3600" b="1" dirty="0" smtClean="0"/>
              <a:t>i /  </a:t>
            </a:r>
            <a:r>
              <a:rPr lang="ru-RU" sz="3600" b="1" dirty="0" smtClean="0"/>
              <a:t>Итого </a:t>
            </a:r>
            <a:r>
              <a:rPr lang="ru-RU" sz="3600" b="1" dirty="0" err="1" smtClean="0"/>
              <a:t>осн</a:t>
            </a:r>
            <a:r>
              <a:rPr lang="ru-RU" sz="3600" b="1" dirty="0" smtClean="0"/>
              <a:t>. Ср,  100,  %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305800" cy="1143000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структура основных средств предприятия </a:t>
            </a:r>
            <a:r>
              <a:rPr lang="ru-RU" sz="1800" dirty="0" smtClean="0">
                <a:solidFill>
                  <a:srgbClr val="002060"/>
                </a:solidFill>
              </a:rPr>
              <a:t/>
            </a:r>
            <a:br>
              <a:rPr lang="ru-RU" sz="1800" dirty="0" smtClean="0">
                <a:solidFill>
                  <a:srgbClr val="002060"/>
                </a:solidFill>
              </a:rPr>
            </a:br>
            <a:endParaRPr lang="ru-RU" sz="1800" dirty="0">
              <a:solidFill>
                <a:srgbClr val="002060"/>
              </a:solidFill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3218499878"/>
              </p:ext>
            </p:extLst>
          </p:nvPr>
        </p:nvGraphicFramePr>
        <p:xfrm>
          <a:off x="323528" y="1556792"/>
          <a:ext cx="8208912" cy="504056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260350"/>
            <a:ext cx="8351838" cy="576263"/>
          </a:xfrm>
        </p:spPr>
        <p:txBody>
          <a:bodyPr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b="1" i="1" u="sng" dirty="0">
                <a:solidFill>
                  <a:srgbClr val="002060"/>
                </a:solidFill>
              </a:rPr>
              <a:t>Классификация ОФ: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idx="1"/>
          </p:nvPr>
        </p:nvSpPr>
        <p:spPr>
          <a:xfrm>
            <a:off x="-1588" y="1125538"/>
            <a:ext cx="9145588" cy="5732462"/>
          </a:xfrm>
        </p:spPr>
        <p:txBody>
          <a:bodyPr/>
          <a:lstStyle/>
          <a:p>
            <a:pPr marL="609600" indent="-609600" eaLnBrk="1" hangingPunct="1"/>
            <a:r>
              <a:rPr lang="ru-RU" sz="3600" b="1" dirty="0" smtClean="0">
                <a:solidFill>
                  <a:srgbClr val="002060"/>
                </a:solidFill>
              </a:rPr>
              <a:t>По роли в </a:t>
            </a:r>
            <a:r>
              <a:rPr lang="ru-RU" sz="3600" b="1" dirty="0" err="1" smtClean="0">
                <a:solidFill>
                  <a:srgbClr val="002060"/>
                </a:solidFill>
              </a:rPr>
              <a:t>торгово</a:t>
            </a:r>
            <a:r>
              <a:rPr lang="ru-RU" sz="3600" b="1" dirty="0" smtClean="0">
                <a:solidFill>
                  <a:srgbClr val="002060"/>
                </a:solidFill>
              </a:rPr>
              <a:t>- технологическом процессе</a:t>
            </a:r>
            <a:r>
              <a:rPr lang="ru-RU" sz="3600" dirty="0" smtClean="0">
                <a:solidFill>
                  <a:srgbClr val="002060"/>
                </a:solidFill>
              </a:rPr>
              <a:t>: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ru-RU" sz="3600" b="1" u="sng" dirty="0" smtClean="0">
                <a:solidFill>
                  <a:srgbClr val="000000"/>
                </a:solidFill>
              </a:rPr>
              <a:t>Производственные</a:t>
            </a:r>
            <a:r>
              <a:rPr lang="ru-RU" sz="3600" dirty="0" smtClean="0">
                <a:solidFill>
                  <a:srgbClr val="000000"/>
                </a:solidFill>
              </a:rPr>
              <a:t> - ОФ функционируют в процессе производства, постоянно участвуют в нем.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r>
              <a:rPr lang="ru-RU" sz="3600" b="1" u="sng" dirty="0" smtClean="0">
                <a:solidFill>
                  <a:srgbClr val="000000"/>
                </a:solidFill>
              </a:rPr>
              <a:t>Непроизводственные</a:t>
            </a:r>
            <a:r>
              <a:rPr lang="ru-RU" sz="3600" u="sng" dirty="0" smtClean="0">
                <a:solidFill>
                  <a:srgbClr val="000000"/>
                </a:solidFill>
              </a:rPr>
              <a:t> </a:t>
            </a:r>
            <a:r>
              <a:rPr lang="ru-RU" sz="3600" dirty="0" smtClean="0">
                <a:solidFill>
                  <a:srgbClr val="000000"/>
                </a:solidFill>
              </a:rPr>
              <a:t>– предназначены для обслуживания процесса производства, поэтому в нем непосредственно не участвуют.</a:t>
            </a:r>
          </a:p>
          <a:p>
            <a:pPr marL="609600" indent="-609600" eaLnBrk="1" hangingPunct="1">
              <a:buFont typeface="Wingdings" pitchFamily="2" charset="2"/>
              <a:buAutoNum type="arabicPeriod"/>
            </a:pPr>
            <a:endParaRPr lang="ru-RU" dirty="0" smtClean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 spd="slow">
    <p:diamond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6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399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99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99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3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169"/>
          <a:stretch>
            <a:fillRect/>
          </a:stretch>
        </p:blipFill>
        <p:spPr>
          <a:xfrm>
            <a:off x="0" y="260648"/>
            <a:ext cx="9144000" cy="62646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  <a:reflection blurRad="6350" stA="50000" endA="300" endPos="5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Line 2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6387" name="Text Box 3"/>
          <p:cNvSpPr txBox="1">
            <a:spLocks noChangeArrowheads="1"/>
          </p:cNvSpPr>
          <p:nvPr/>
        </p:nvSpPr>
        <p:spPr bwMode="auto">
          <a:xfrm>
            <a:off x="323850" y="0"/>
            <a:ext cx="8496300" cy="620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pPr algn="ctr"/>
            <a:endParaRPr lang="ru-RU">
              <a:solidFill>
                <a:srgbClr val="333399"/>
              </a:solidFill>
            </a:endParaRPr>
          </a:p>
          <a:p>
            <a:pPr algn="ctr"/>
            <a:endParaRPr lang="ru-RU" sz="2800">
              <a:solidFill>
                <a:srgbClr val="333399"/>
              </a:solidFill>
            </a:endParaRPr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fld id="{4032555A-F3E3-4D3A-B92C-F9DEDC210E0E}" type="slidenum">
              <a:rPr lang="ru-RU"/>
              <a:pPr/>
              <a:t>9</a:t>
            </a:fld>
            <a:endParaRPr lang="ru-RU"/>
          </a:p>
        </p:txBody>
      </p:sp>
      <p:sp>
        <p:nvSpPr>
          <p:cNvPr id="16389" name="Text Box 5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 w="3175">
            <a:noFill/>
            <a:prstDash val="dash"/>
            <a:miter lim="800000"/>
            <a:headEnd/>
            <a:tailEnd/>
          </a:ln>
        </p:spPr>
        <p:txBody>
          <a:bodyPr lIns="0" tIns="0" rIns="0" bIns="0"/>
          <a:lstStyle/>
          <a:p>
            <a:pPr indent="536575"/>
            <a:r>
              <a:rPr lang="ru-RU" sz="2400"/>
              <a:t> </a:t>
            </a:r>
          </a:p>
          <a:p>
            <a:pPr indent="536575"/>
            <a:endParaRPr lang="ru-RU" sz="2400"/>
          </a:p>
          <a:p>
            <a:pPr indent="536575"/>
            <a:r>
              <a:rPr lang="ru-RU" sz="2400"/>
              <a:t> </a:t>
            </a:r>
          </a:p>
        </p:txBody>
      </p:sp>
      <p:sp>
        <p:nvSpPr>
          <p:cNvPr id="15367" name="Rectangle 9"/>
          <p:cNvSpPr>
            <a:spLocks noChangeArrowheads="1"/>
          </p:cNvSpPr>
          <p:nvPr/>
        </p:nvSpPr>
        <p:spPr bwMode="auto">
          <a:xfrm>
            <a:off x="250825" y="1125538"/>
            <a:ext cx="8713788" cy="2879526"/>
          </a:xfrm>
          <a:prstGeom prst="rect">
            <a:avLst/>
          </a:prstGeom>
          <a:solidFill>
            <a:srgbClr val="FFFFCC"/>
          </a:solidFill>
          <a:ln w="3175" algn="ctr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indent="182563">
              <a:defRPr/>
            </a:pPr>
            <a:endParaRPr lang="ru-RU" sz="2200" b="1" dirty="0"/>
          </a:p>
          <a:p>
            <a:pPr indent="182563">
              <a:defRPr/>
            </a:pPr>
            <a:endParaRPr lang="ru-RU" sz="2200" b="1" dirty="0"/>
          </a:p>
          <a:p>
            <a:pPr marL="609600" indent="-609600">
              <a:defRPr/>
            </a:pPr>
            <a:r>
              <a:rPr lang="ru-RU" sz="2200" b="1" dirty="0"/>
              <a:t>Активная часть </a:t>
            </a:r>
            <a:r>
              <a:rPr lang="ru-RU" sz="2200" dirty="0"/>
              <a:t> –</a:t>
            </a:r>
            <a:r>
              <a:rPr lang="ru-RU" sz="2200" dirty="0">
                <a:solidFill>
                  <a:srgbClr val="000000"/>
                </a:solidFill>
              </a:rPr>
              <a:t>  </a:t>
            </a:r>
            <a:r>
              <a:rPr lang="ru-RU" sz="2200" dirty="0"/>
              <a:t>непосредственно участвующие в</a:t>
            </a:r>
          </a:p>
          <a:p>
            <a:pPr marL="609600" indent="-609600">
              <a:defRPr/>
            </a:pPr>
            <a:r>
              <a:rPr lang="ru-RU" sz="2200" dirty="0"/>
              <a:t> </a:t>
            </a:r>
            <a:r>
              <a:rPr lang="ru-RU" sz="2200" dirty="0" smtClean="0"/>
              <a:t>в </a:t>
            </a:r>
            <a:r>
              <a:rPr lang="ru-RU" sz="2200" dirty="0" err="1" smtClean="0"/>
              <a:t>торгово</a:t>
            </a:r>
            <a:r>
              <a:rPr lang="ru-RU" sz="2200" dirty="0" smtClean="0"/>
              <a:t> – технологическом процессе, </a:t>
            </a:r>
            <a:r>
              <a:rPr lang="ru-RU" sz="2200" dirty="0"/>
              <a:t>оказывают </a:t>
            </a:r>
            <a:endParaRPr lang="ru-RU" sz="2200" dirty="0" smtClean="0"/>
          </a:p>
          <a:p>
            <a:pPr marL="609600" indent="-609600">
              <a:defRPr/>
            </a:pPr>
            <a:r>
              <a:rPr lang="ru-RU" sz="2200" dirty="0" smtClean="0"/>
              <a:t>непосредственное </a:t>
            </a:r>
            <a:endParaRPr lang="ru-RU" sz="2200" dirty="0"/>
          </a:p>
          <a:p>
            <a:pPr marL="609600" indent="-609600">
              <a:defRPr/>
            </a:pPr>
            <a:r>
              <a:rPr lang="ru-RU" sz="2200" dirty="0"/>
              <a:t> влияние на </a:t>
            </a:r>
            <a:r>
              <a:rPr lang="ru-RU" sz="2200" dirty="0" smtClean="0"/>
              <a:t>величину РТО.</a:t>
            </a:r>
            <a:endParaRPr lang="ru-RU" sz="2200" dirty="0"/>
          </a:p>
          <a:p>
            <a:pPr indent="182563">
              <a:buFont typeface="Arial" pitchFamily="34" charset="0"/>
              <a:buChar char="•"/>
              <a:defRPr/>
            </a:pPr>
            <a:r>
              <a:rPr lang="ru-RU" sz="2200" dirty="0" smtClean="0"/>
              <a:t>Машины </a:t>
            </a:r>
            <a:r>
              <a:rPr lang="ru-RU" sz="2200" dirty="0"/>
              <a:t>и оборудование</a:t>
            </a:r>
          </a:p>
          <a:p>
            <a:pPr indent="182563">
              <a:buFont typeface="Arial" pitchFamily="34" charset="0"/>
              <a:buChar char="•"/>
              <a:defRPr/>
            </a:pPr>
            <a:r>
              <a:rPr lang="ru-RU" sz="2200" dirty="0"/>
              <a:t>-Транспортные средства</a:t>
            </a:r>
          </a:p>
          <a:p>
            <a:pPr indent="182563">
              <a:buFont typeface="Arial" pitchFamily="34" charset="0"/>
              <a:buChar char="•"/>
              <a:defRPr/>
            </a:pPr>
            <a:r>
              <a:rPr lang="ru-RU" sz="2200" dirty="0"/>
              <a:t>-Инструмент</a:t>
            </a:r>
          </a:p>
          <a:p>
            <a:pPr indent="182563">
              <a:buFont typeface="Arial" pitchFamily="34" charset="0"/>
              <a:buChar char="•"/>
              <a:defRPr/>
            </a:pPr>
            <a:r>
              <a:rPr lang="ru-RU" sz="2200" dirty="0"/>
              <a:t>-Другие фонды</a:t>
            </a:r>
          </a:p>
          <a:p>
            <a:pPr indent="182563">
              <a:defRPr/>
            </a:pPr>
            <a:endParaRPr lang="ru-RU" sz="2200" dirty="0"/>
          </a:p>
          <a:p>
            <a:pPr indent="182563">
              <a:defRPr/>
            </a:pPr>
            <a:r>
              <a:rPr lang="ru-RU" sz="2200" dirty="0"/>
              <a:t>   </a:t>
            </a:r>
          </a:p>
        </p:txBody>
      </p:sp>
      <p:sp>
        <p:nvSpPr>
          <p:cNvPr id="16391" name="Rectangle 10"/>
          <p:cNvSpPr>
            <a:spLocks noChangeArrowheads="1"/>
          </p:cNvSpPr>
          <p:nvPr/>
        </p:nvSpPr>
        <p:spPr bwMode="auto">
          <a:xfrm>
            <a:off x="250825" y="4149079"/>
            <a:ext cx="8677275" cy="2159645"/>
          </a:xfrm>
          <a:prstGeom prst="rect">
            <a:avLst/>
          </a:prstGeom>
          <a:solidFill>
            <a:srgbClr val="CCFFFF"/>
          </a:solidFill>
          <a:ln w="3175" algn="ctr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endParaRPr lang="ru-RU" sz="2200" dirty="0"/>
          </a:p>
          <a:p>
            <a:r>
              <a:rPr lang="ru-RU" sz="2200" b="1" dirty="0" smtClean="0"/>
              <a:t>Пассивная </a:t>
            </a:r>
            <a:r>
              <a:rPr lang="ru-RU" sz="2200" b="1" dirty="0"/>
              <a:t>часть </a:t>
            </a:r>
            <a:r>
              <a:rPr lang="ru-RU" sz="2200" dirty="0" smtClean="0"/>
              <a:t>–создают необходимые условия для процесса </a:t>
            </a:r>
          </a:p>
          <a:p>
            <a:r>
              <a:rPr lang="ru-RU" sz="2200" dirty="0" smtClean="0"/>
              <a:t>труда   и обслуживания покупателей:</a:t>
            </a:r>
          </a:p>
          <a:p>
            <a:r>
              <a:rPr lang="ru-RU" sz="2200" dirty="0" smtClean="0"/>
              <a:t> </a:t>
            </a:r>
            <a:r>
              <a:rPr lang="ru-RU" sz="2200" dirty="0"/>
              <a:t>Здания</a:t>
            </a:r>
          </a:p>
          <a:p>
            <a:pPr>
              <a:buFont typeface="Arial" charset="0"/>
              <a:buChar char="•"/>
            </a:pPr>
            <a:r>
              <a:rPr lang="ru-RU" sz="2200" dirty="0"/>
              <a:t> Земля.</a:t>
            </a:r>
          </a:p>
          <a:p>
            <a:pPr>
              <a:buFont typeface="Arial" charset="0"/>
              <a:buChar char="•"/>
            </a:pPr>
            <a:r>
              <a:rPr lang="ru-RU" sz="2200" dirty="0"/>
              <a:t> Сооружения (мосты, дороги).</a:t>
            </a:r>
          </a:p>
          <a:p>
            <a:pPr>
              <a:buFont typeface="Arial" charset="0"/>
              <a:buChar char="•"/>
            </a:pPr>
            <a:r>
              <a:rPr lang="ru-RU" sz="2200" dirty="0"/>
              <a:t> Передаточные устройства (водопроводы, газопроводы </a:t>
            </a:r>
            <a:r>
              <a:rPr lang="ru-RU" sz="2200" dirty="0" smtClean="0"/>
              <a:t>и </a:t>
            </a:r>
            <a:r>
              <a:rPr lang="ru-RU" sz="2200" dirty="0"/>
              <a:t>т.д.)</a:t>
            </a:r>
          </a:p>
          <a:p>
            <a:pPr>
              <a:buFontTx/>
              <a:buChar char="-"/>
            </a:pPr>
            <a:endParaRPr lang="ru-RU" sz="2200" dirty="0"/>
          </a:p>
        </p:txBody>
      </p:sp>
      <p:sp>
        <p:nvSpPr>
          <p:cNvPr id="16392" name="Прямоугольник 15"/>
          <p:cNvSpPr>
            <a:spLocks noChangeArrowheads="1"/>
          </p:cNvSpPr>
          <p:nvPr/>
        </p:nvSpPr>
        <p:spPr bwMode="auto">
          <a:xfrm>
            <a:off x="611188" y="260350"/>
            <a:ext cx="820896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</a:rPr>
              <a:t>2. По </a:t>
            </a:r>
            <a:r>
              <a:rPr lang="ru-RU" sz="2400" b="1" dirty="0" smtClean="0">
                <a:solidFill>
                  <a:srgbClr val="002060"/>
                </a:solidFill>
              </a:rPr>
              <a:t>способу участия в </a:t>
            </a:r>
            <a:r>
              <a:rPr lang="ru-RU" sz="2400" b="1" dirty="0" err="1" smtClean="0">
                <a:solidFill>
                  <a:srgbClr val="002060"/>
                </a:solidFill>
              </a:rPr>
              <a:t>торгово</a:t>
            </a:r>
            <a:r>
              <a:rPr lang="ru-RU" sz="2400" b="1" dirty="0" smtClean="0">
                <a:solidFill>
                  <a:srgbClr val="002060"/>
                </a:solidFill>
              </a:rPr>
              <a:t> – технологическом процессе</a:t>
            </a:r>
            <a:endParaRPr lang="ru-RU" sz="24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5" name="Text Box 5"/>
          <p:cNvSpPr txBox="1">
            <a:spLocks noChangeArrowheads="1"/>
          </p:cNvSpPr>
          <p:nvPr/>
        </p:nvSpPr>
        <p:spPr bwMode="auto">
          <a:xfrm>
            <a:off x="0" y="76200"/>
            <a:ext cx="914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800000"/>
                </a:solidFill>
                <a:latin typeface="+mj-lt"/>
              </a:rPr>
              <a:t>4. По  степени   использования</a:t>
            </a:r>
            <a:endParaRPr lang="ru-RU" sz="2800" b="1" dirty="0">
              <a:solidFill>
                <a:srgbClr val="800000"/>
              </a:solidFill>
              <a:latin typeface="+mj-lt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0" y="1829957"/>
            <a:ext cx="3854450" cy="1362472"/>
            <a:chOff x="96" y="576"/>
            <a:chExt cx="2400" cy="1872"/>
          </a:xfrm>
        </p:grpSpPr>
        <p:sp>
          <p:nvSpPr>
            <p:cNvPr id="14349" name="AutoShape 7"/>
            <p:cNvSpPr>
              <a:spLocks noChangeArrowheads="1"/>
            </p:cNvSpPr>
            <p:nvPr/>
          </p:nvSpPr>
          <p:spPr bwMode="auto">
            <a:xfrm>
              <a:off x="96" y="576"/>
              <a:ext cx="2400" cy="1872"/>
            </a:xfrm>
            <a:prstGeom prst="roundRect">
              <a:avLst>
                <a:gd name="adj" fmla="val 16667"/>
              </a:avLst>
            </a:prstGeom>
            <a:solidFill>
              <a:srgbClr val="EAF5F6"/>
            </a:solidFill>
            <a:ln w="38100">
              <a:solidFill>
                <a:srgbClr val="00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1937" name="Text Box 8"/>
            <p:cNvSpPr txBox="1">
              <a:spLocks noChangeArrowheads="1"/>
            </p:cNvSpPr>
            <p:nvPr/>
          </p:nvSpPr>
          <p:spPr bwMode="auto">
            <a:xfrm>
              <a:off x="96" y="576"/>
              <a:ext cx="2400" cy="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200" b="1" dirty="0" smtClean="0">
                  <a:solidFill>
                    <a:srgbClr val="000099"/>
                  </a:solidFill>
                  <a:latin typeface="+mj-lt"/>
                </a:rPr>
                <a:t>Находящиеся </a:t>
              </a:r>
            </a:p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200" b="1" dirty="0" smtClean="0">
                  <a:solidFill>
                    <a:srgbClr val="000099"/>
                  </a:solidFill>
                  <a:latin typeface="+mj-lt"/>
                </a:rPr>
                <a:t>в эксплуатации</a:t>
              </a:r>
              <a:endParaRPr lang="ru-RU" sz="2200" b="1" dirty="0">
                <a:solidFill>
                  <a:srgbClr val="000099"/>
                </a:solidFill>
                <a:latin typeface="+mj-lt"/>
              </a:endParaRP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2339752" y="3886200"/>
            <a:ext cx="4495800" cy="1493912"/>
            <a:chOff x="1488" y="2544"/>
            <a:chExt cx="2832" cy="1728"/>
          </a:xfrm>
        </p:grpSpPr>
        <p:sp>
          <p:nvSpPr>
            <p:cNvPr id="14347" name="AutoShape 10"/>
            <p:cNvSpPr>
              <a:spLocks noChangeArrowheads="1"/>
            </p:cNvSpPr>
            <p:nvPr/>
          </p:nvSpPr>
          <p:spPr bwMode="auto">
            <a:xfrm>
              <a:off x="1488" y="2544"/>
              <a:ext cx="2832" cy="1728"/>
            </a:xfrm>
            <a:prstGeom prst="roundRect">
              <a:avLst>
                <a:gd name="adj" fmla="val 16667"/>
              </a:avLst>
            </a:prstGeom>
            <a:solidFill>
              <a:srgbClr val="EAF5F6"/>
            </a:solidFill>
            <a:ln w="38100">
              <a:solidFill>
                <a:srgbClr val="00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1935" name="Text Box 11"/>
            <p:cNvSpPr txBox="1">
              <a:spLocks noChangeArrowheads="1"/>
            </p:cNvSpPr>
            <p:nvPr/>
          </p:nvSpPr>
          <p:spPr bwMode="auto">
            <a:xfrm>
              <a:off x="1584" y="2573"/>
              <a:ext cx="2640" cy="27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200" b="1" dirty="0" smtClean="0">
                  <a:solidFill>
                    <a:srgbClr val="000099"/>
                  </a:solidFill>
                  <a:latin typeface="+mj-lt"/>
                </a:rPr>
                <a:t>Находящиеся на ремонте</a:t>
              </a:r>
              <a:endParaRPr lang="ru-RU" sz="2000" b="1" dirty="0">
                <a:latin typeface="+mj-lt"/>
              </a:endParaRP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5289551" y="1988840"/>
            <a:ext cx="3810000" cy="1440160"/>
            <a:chOff x="3264" y="576"/>
            <a:chExt cx="2400" cy="1872"/>
          </a:xfrm>
        </p:grpSpPr>
        <p:sp>
          <p:nvSpPr>
            <p:cNvPr id="14345" name="AutoShape 13"/>
            <p:cNvSpPr>
              <a:spLocks noChangeArrowheads="1"/>
            </p:cNvSpPr>
            <p:nvPr/>
          </p:nvSpPr>
          <p:spPr bwMode="auto">
            <a:xfrm>
              <a:off x="3264" y="576"/>
              <a:ext cx="2400" cy="1872"/>
            </a:xfrm>
            <a:prstGeom prst="roundRect">
              <a:avLst>
                <a:gd name="adj" fmla="val 16667"/>
              </a:avLst>
            </a:prstGeom>
            <a:solidFill>
              <a:srgbClr val="EAF5F6"/>
            </a:solidFill>
            <a:ln w="38100">
              <a:solidFill>
                <a:srgbClr val="00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1933" name="Text Box 14"/>
            <p:cNvSpPr txBox="1">
              <a:spLocks noChangeArrowheads="1"/>
            </p:cNvSpPr>
            <p:nvPr/>
          </p:nvSpPr>
          <p:spPr bwMode="auto">
            <a:xfrm>
              <a:off x="3408" y="672"/>
              <a:ext cx="2160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200" b="1" dirty="0" smtClean="0">
                  <a:solidFill>
                    <a:srgbClr val="000099"/>
                  </a:solidFill>
                  <a:latin typeface="+mj-lt"/>
                </a:rPr>
                <a:t>Находящиеся в запасе (консервации)</a:t>
              </a:r>
              <a:endParaRPr lang="ru-RU" sz="2000" b="1" dirty="0">
                <a:latin typeface="+mj-lt"/>
              </a:endParaRPr>
            </a:p>
          </p:txBody>
        </p:sp>
      </p:grpSp>
      <p:sp>
        <p:nvSpPr>
          <p:cNvPr id="14342" name="Line 15"/>
          <p:cNvSpPr>
            <a:spLocks noChangeShapeType="1"/>
          </p:cNvSpPr>
          <p:nvPr/>
        </p:nvSpPr>
        <p:spPr bwMode="auto">
          <a:xfrm flipH="1">
            <a:off x="2123728" y="533399"/>
            <a:ext cx="695672" cy="1296557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43" name="Line 16"/>
          <p:cNvSpPr>
            <a:spLocks noChangeShapeType="1"/>
          </p:cNvSpPr>
          <p:nvPr/>
        </p:nvSpPr>
        <p:spPr bwMode="auto">
          <a:xfrm>
            <a:off x="6553200" y="533400"/>
            <a:ext cx="683096" cy="1296556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44" name="Line 17"/>
          <p:cNvSpPr>
            <a:spLocks noChangeShapeType="1"/>
          </p:cNvSpPr>
          <p:nvPr/>
        </p:nvSpPr>
        <p:spPr bwMode="auto">
          <a:xfrm flipH="1">
            <a:off x="4499992" y="1196975"/>
            <a:ext cx="72008" cy="26892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Line 3"/>
          <p:cNvSpPr>
            <a:spLocks noChangeShapeType="1"/>
          </p:cNvSpPr>
          <p:nvPr/>
        </p:nvSpPr>
        <p:spPr bwMode="auto">
          <a:xfrm>
            <a:off x="323850" y="1125538"/>
            <a:ext cx="8496300" cy="0"/>
          </a:xfrm>
          <a:prstGeom prst="line">
            <a:avLst/>
          </a:prstGeom>
          <a:noFill/>
          <a:ln w="25400">
            <a:solidFill>
              <a:srgbClr val="333399"/>
            </a:solidFill>
            <a:round/>
            <a:headEnd/>
            <a:tailEnd/>
          </a:ln>
        </p:spPr>
        <p:txBody>
          <a:bodyPr/>
          <a:lstStyle/>
          <a:p>
            <a:endParaRPr lang="ru-RU"/>
          </a:p>
        </p:txBody>
      </p:sp>
      <p:sp>
        <p:nvSpPr>
          <p:cNvPr id="17411" name="Text Box 4"/>
          <p:cNvSpPr txBox="1">
            <a:spLocks noChangeArrowheads="1"/>
          </p:cNvSpPr>
          <p:nvPr/>
        </p:nvSpPr>
        <p:spPr bwMode="auto">
          <a:xfrm>
            <a:off x="323850" y="0"/>
            <a:ext cx="8496300" cy="1125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/>
          <a:lstStyle/>
          <a:p>
            <a:endParaRPr lang="ru-RU" b="1" dirty="0">
              <a:solidFill>
                <a:srgbClr val="333399"/>
              </a:solidFill>
            </a:endParaRPr>
          </a:p>
          <a:p>
            <a:pPr algn="ctr"/>
            <a:endParaRPr lang="ru-RU" sz="2800" b="1" dirty="0">
              <a:solidFill>
                <a:srgbClr val="333399"/>
              </a:solidFill>
            </a:endParaRPr>
          </a:p>
          <a:p>
            <a:pPr algn="ctr"/>
            <a:r>
              <a:rPr lang="ru-RU" sz="2800" b="1" dirty="0">
                <a:solidFill>
                  <a:srgbClr val="333399"/>
                </a:solidFill>
              </a:rPr>
              <a:t>3. По принадлежности предприятию</a:t>
            </a:r>
          </a:p>
        </p:txBody>
      </p:sp>
      <p:sp>
        <p:nvSpPr>
          <p:cNvPr id="17412" name="Text Box 10"/>
          <p:cNvSpPr txBox="1">
            <a:spLocks noChangeArrowheads="1"/>
          </p:cNvSpPr>
          <p:nvPr/>
        </p:nvSpPr>
        <p:spPr bwMode="auto">
          <a:xfrm>
            <a:off x="323850" y="6308725"/>
            <a:ext cx="254000" cy="27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fld id="{F2FDD873-4624-4CB2-A642-424F883B6D5C}" type="slidenum">
              <a:rPr lang="ru-RU"/>
              <a:pPr/>
              <a:t>11</a:t>
            </a:fld>
            <a:endParaRPr lang="ru-RU"/>
          </a:p>
        </p:txBody>
      </p:sp>
      <p:sp>
        <p:nvSpPr>
          <p:cNvPr id="17413" name="Text Box 11"/>
          <p:cNvSpPr txBox="1">
            <a:spLocks noChangeArrowheads="1"/>
          </p:cNvSpPr>
          <p:nvPr/>
        </p:nvSpPr>
        <p:spPr bwMode="auto">
          <a:xfrm>
            <a:off x="323850" y="1412875"/>
            <a:ext cx="8496300" cy="4895850"/>
          </a:xfrm>
          <a:prstGeom prst="rect">
            <a:avLst/>
          </a:prstGeom>
          <a:noFill/>
          <a:ln w="3175">
            <a:noFill/>
            <a:prstDash val="dash"/>
            <a:miter lim="800000"/>
            <a:headEnd/>
            <a:tailEnd/>
          </a:ln>
        </p:spPr>
        <p:txBody>
          <a:bodyPr lIns="0" tIns="0" rIns="0" bIns="0"/>
          <a:lstStyle/>
          <a:p>
            <a:pPr indent="450850"/>
            <a:endParaRPr lang="ru-RU"/>
          </a:p>
          <a:p>
            <a:pPr indent="450850" algn="ctr"/>
            <a:r>
              <a:rPr lang="ru-RU"/>
              <a:t>Основные производственные фонды</a:t>
            </a:r>
          </a:p>
        </p:txBody>
      </p:sp>
      <p:sp>
        <p:nvSpPr>
          <p:cNvPr id="3084" name="Text Box 12"/>
          <p:cNvSpPr txBox="1">
            <a:spLocks noChangeArrowheads="1"/>
          </p:cNvSpPr>
          <p:nvPr/>
        </p:nvSpPr>
        <p:spPr bwMode="auto">
          <a:xfrm>
            <a:off x="323850" y="2192338"/>
            <a:ext cx="8496300" cy="360362"/>
          </a:xfrm>
          <a:prstGeom prst="rect">
            <a:avLst/>
          </a:prstGeom>
          <a:noFill/>
          <a:ln w="3175">
            <a:noFill/>
            <a:prstDash val="dash"/>
            <a:miter lim="800000"/>
            <a:headEnd/>
            <a:tailEnd/>
          </a:ln>
        </p:spPr>
        <p:txBody>
          <a:bodyPr lIns="0" tIns="0" rIns="0" bIns="0" anchor="ctr"/>
          <a:lstStyle/>
          <a:p>
            <a:pPr marL="274638" indent="-274638">
              <a:buClr>
                <a:srgbClr val="FF0000"/>
              </a:buClr>
              <a:buSzPct val="120000"/>
              <a:buFont typeface="Symbol" pitchFamily="18" charset="2"/>
              <a:buChar char="·"/>
            </a:pPr>
            <a:endParaRPr lang="ru-RU" sz="2400"/>
          </a:p>
        </p:txBody>
      </p:sp>
      <p:sp>
        <p:nvSpPr>
          <p:cNvPr id="3085" name="Text Box 13"/>
          <p:cNvSpPr txBox="1">
            <a:spLocks noChangeArrowheads="1"/>
          </p:cNvSpPr>
          <p:nvPr/>
        </p:nvSpPr>
        <p:spPr bwMode="auto">
          <a:xfrm>
            <a:off x="323850" y="2576513"/>
            <a:ext cx="8496300" cy="360362"/>
          </a:xfrm>
          <a:prstGeom prst="rect">
            <a:avLst/>
          </a:prstGeom>
          <a:noFill/>
          <a:ln w="3175">
            <a:noFill/>
            <a:prstDash val="dash"/>
            <a:miter lim="800000"/>
            <a:headEnd/>
            <a:tailEnd/>
          </a:ln>
        </p:spPr>
        <p:txBody>
          <a:bodyPr lIns="0" tIns="0" rIns="0" bIns="0" anchor="ctr"/>
          <a:lstStyle/>
          <a:p>
            <a:pPr marL="274638" indent="-274638">
              <a:buClr>
                <a:srgbClr val="FF0000"/>
              </a:buClr>
              <a:buSzPct val="120000"/>
              <a:buFont typeface="Symbol" pitchFamily="18" charset="2"/>
              <a:buChar char="·"/>
            </a:pPr>
            <a:endParaRPr lang="ru-RU" sz="2400"/>
          </a:p>
        </p:txBody>
      </p:sp>
      <p:sp>
        <p:nvSpPr>
          <p:cNvPr id="3086" name="Text Box 14"/>
          <p:cNvSpPr txBox="1">
            <a:spLocks noChangeArrowheads="1"/>
          </p:cNvSpPr>
          <p:nvPr/>
        </p:nvSpPr>
        <p:spPr bwMode="auto">
          <a:xfrm>
            <a:off x="323850" y="2960688"/>
            <a:ext cx="8496300" cy="360362"/>
          </a:xfrm>
          <a:prstGeom prst="rect">
            <a:avLst/>
          </a:prstGeom>
          <a:noFill/>
          <a:ln w="3175">
            <a:noFill/>
            <a:prstDash val="dash"/>
            <a:miter lim="800000"/>
            <a:headEnd/>
            <a:tailEnd/>
          </a:ln>
        </p:spPr>
        <p:txBody>
          <a:bodyPr lIns="0" tIns="0" rIns="0" bIns="0" anchor="ctr"/>
          <a:lstStyle/>
          <a:p>
            <a:pPr marL="274638" indent="-274638">
              <a:buClr>
                <a:srgbClr val="FF0000"/>
              </a:buClr>
              <a:buSzPct val="120000"/>
              <a:buFont typeface="Symbol" pitchFamily="18" charset="2"/>
              <a:buNone/>
            </a:pPr>
            <a:endParaRPr lang="ru-RU" sz="2400"/>
          </a:p>
        </p:txBody>
      </p:sp>
      <p:sp>
        <p:nvSpPr>
          <p:cNvPr id="3087" name="Text Box 15"/>
          <p:cNvSpPr txBox="1">
            <a:spLocks noChangeArrowheads="1"/>
          </p:cNvSpPr>
          <p:nvPr/>
        </p:nvSpPr>
        <p:spPr bwMode="auto">
          <a:xfrm>
            <a:off x="323850" y="1808163"/>
            <a:ext cx="8496300" cy="360362"/>
          </a:xfrm>
          <a:prstGeom prst="rect">
            <a:avLst/>
          </a:prstGeom>
          <a:noFill/>
          <a:ln w="3175">
            <a:noFill/>
            <a:prstDash val="dash"/>
            <a:miter lim="800000"/>
            <a:headEnd/>
            <a:tailEnd/>
          </a:ln>
        </p:spPr>
        <p:txBody>
          <a:bodyPr lIns="0" tIns="0" rIns="0" bIns="0" anchor="ctr"/>
          <a:lstStyle/>
          <a:p>
            <a:pPr marL="274638" indent="-274638">
              <a:buClr>
                <a:srgbClr val="FF0000"/>
              </a:buClr>
              <a:buSzPct val="120000"/>
              <a:buFont typeface="Symbol" pitchFamily="18" charset="2"/>
              <a:buChar char="·"/>
            </a:pPr>
            <a:endParaRPr lang="ru-RU" sz="2400"/>
          </a:p>
        </p:txBody>
      </p:sp>
      <p:sp>
        <p:nvSpPr>
          <p:cNvPr id="17418" name="Rectangle 19"/>
          <p:cNvSpPr>
            <a:spLocks noChangeArrowheads="1"/>
          </p:cNvSpPr>
          <p:nvPr/>
        </p:nvSpPr>
        <p:spPr bwMode="auto">
          <a:xfrm>
            <a:off x="2484438" y="1557338"/>
            <a:ext cx="4787900" cy="527050"/>
          </a:xfrm>
          <a:prstGeom prst="rect">
            <a:avLst/>
          </a:prstGeom>
          <a:solidFill>
            <a:srgbClr val="CCECFF"/>
          </a:solidFill>
          <a:ln w="3175" algn="ctr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ru-RU" b="1"/>
              <a:t>Основные производственные фонды</a:t>
            </a:r>
          </a:p>
        </p:txBody>
      </p:sp>
      <p:sp>
        <p:nvSpPr>
          <p:cNvPr id="17419" name="Rectangle 20"/>
          <p:cNvSpPr>
            <a:spLocks noChangeArrowheads="1"/>
          </p:cNvSpPr>
          <p:nvPr/>
        </p:nvSpPr>
        <p:spPr bwMode="auto">
          <a:xfrm>
            <a:off x="323850" y="2576513"/>
            <a:ext cx="3708400" cy="3155950"/>
          </a:xfrm>
          <a:prstGeom prst="rect">
            <a:avLst/>
          </a:prstGeom>
          <a:solidFill>
            <a:srgbClr val="FFFFCC"/>
          </a:solidFill>
          <a:ln w="3175" algn="ctr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>
              <a:buFont typeface="Wingdings" pitchFamily="2" charset="2"/>
              <a:buNone/>
            </a:pPr>
            <a:r>
              <a:rPr lang="ru-RU" sz="2800" b="1"/>
              <a:t>Собственные</a:t>
            </a:r>
            <a:r>
              <a:rPr lang="ru-RU" sz="2800"/>
              <a:t> </a:t>
            </a:r>
          </a:p>
          <a:p>
            <a:pPr algn="ctr">
              <a:buFont typeface="Wingdings" pitchFamily="2" charset="2"/>
              <a:buNone/>
            </a:pPr>
            <a:r>
              <a:rPr lang="ru-RU" sz="2800"/>
              <a:t>принадлежащими </a:t>
            </a:r>
            <a:endParaRPr lang="ru-RU" sz="2800">
              <a:latin typeface="Arial" charset="0"/>
            </a:endParaRPr>
          </a:p>
          <a:p>
            <a:pPr algn="ctr">
              <a:buFont typeface="Wingdings" pitchFamily="2" charset="2"/>
              <a:buNone/>
            </a:pPr>
            <a:r>
              <a:rPr lang="ru-RU" sz="2800"/>
              <a:t>предприятию</a:t>
            </a:r>
          </a:p>
          <a:p>
            <a:pPr algn="ctr"/>
            <a:endParaRPr lang="ru-RU" sz="2800"/>
          </a:p>
        </p:txBody>
      </p:sp>
      <p:sp>
        <p:nvSpPr>
          <p:cNvPr id="17420" name="Rectangle 21"/>
          <p:cNvSpPr>
            <a:spLocks noChangeArrowheads="1"/>
          </p:cNvSpPr>
          <p:nvPr/>
        </p:nvSpPr>
        <p:spPr bwMode="auto">
          <a:xfrm>
            <a:off x="4787900" y="2576513"/>
            <a:ext cx="3852863" cy="3155950"/>
          </a:xfrm>
          <a:prstGeom prst="rect">
            <a:avLst/>
          </a:prstGeom>
          <a:solidFill>
            <a:srgbClr val="FFFFCC"/>
          </a:solidFill>
          <a:ln w="3175" algn="ctr">
            <a:solidFill>
              <a:schemeClr val="tx1"/>
            </a:solidFill>
            <a:prstDash val="dash"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/>
            <a:r>
              <a:rPr lang="ru-RU" sz="2800" b="1"/>
              <a:t>Арендованные </a:t>
            </a:r>
          </a:p>
          <a:p>
            <a:pPr algn="ctr"/>
            <a:r>
              <a:rPr lang="ru-RU" sz="2800" b="1"/>
              <a:t>(привлеченные)- </a:t>
            </a:r>
          </a:p>
          <a:p>
            <a:pPr algn="ctr">
              <a:buFont typeface="Wingdings" pitchFamily="2" charset="2"/>
              <a:buNone/>
            </a:pPr>
            <a:r>
              <a:rPr lang="ru-RU" sz="2800"/>
              <a:t>находящимися на </a:t>
            </a:r>
          </a:p>
          <a:p>
            <a:pPr algn="ctr">
              <a:buFont typeface="Wingdings" pitchFamily="2" charset="2"/>
              <a:buNone/>
            </a:pPr>
            <a:r>
              <a:rPr lang="ru-RU" sz="2800"/>
              <a:t>балансе другого </a:t>
            </a:r>
          </a:p>
          <a:p>
            <a:pPr algn="ctr">
              <a:buFont typeface="Wingdings" pitchFamily="2" charset="2"/>
              <a:buNone/>
            </a:pPr>
            <a:r>
              <a:rPr lang="ru-RU" sz="2800"/>
              <a:t>предприятия</a:t>
            </a:r>
            <a:endParaRPr lang="ru-RU" sz="2800" b="1"/>
          </a:p>
          <a:p>
            <a:pPr algn="ctr"/>
            <a:endParaRPr lang="ru-RU" sz="2800"/>
          </a:p>
        </p:txBody>
      </p:sp>
      <p:sp>
        <p:nvSpPr>
          <p:cNvPr id="17421" name="Line 23"/>
          <p:cNvSpPr>
            <a:spLocks noChangeShapeType="1"/>
          </p:cNvSpPr>
          <p:nvPr/>
        </p:nvSpPr>
        <p:spPr bwMode="auto">
          <a:xfrm flipH="1">
            <a:off x="2447925" y="2192338"/>
            <a:ext cx="1116013" cy="384175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17422" name="Line 24"/>
          <p:cNvSpPr>
            <a:spLocks noChangeShapeType="1"/>
          </p:cNvSpPr>
          <p:nvPr/>
        </p:nvSpPr>
        <p:spPr bwMode="auto">
          <a:xfrm>
            <a:off x="4787900" y="2192338"/>
            <a:ext cx="1908175" cy="384175"/>
          </a:xfrm>
          <a:prstGeom prst="line">
            <a:avLst/>
          </a:prstGeom>
          <a:noFill/>
          <a:ln w="3175">
            <a:solidFill>
              <a:schemeClr val="tx1"/>
            </a:solidFill>
            <a:prstDash val="dash"/>
            <a:round/>
            <a:headEnd/>
            <a:tailEnd type="triangle" w="med" len="med"/>
          </a:ln>
        </p:spPr>
        <p:txBody>
          <a:bodyPr lIns="0" tIns="0" rIns="0" bIns="0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000"/>
                            </p:stCondLst>
                            <p:childTnLst>
                              <p:par>
                                <p:cTn id="8" presetID="10" presetClass="entr" presetSubtype="0" fill="hold" grpId="0" nodeType="afterEffect" nodePh="1">
                                  <p:stCondLst>
                                    <p:cond delay="100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30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0"/>
                            </p:stCondLst>
                            <p:childTnLst>
                              <p:par>
                                <p:cTn id="12" presetID="22" presetClass="entr" presetSubtype="4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0"/>
                                        <p:tgtEl>
                                          <p:spTgt spid="30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0"/>
                            </p:stCondLst>
                            <p:childTnLst>
                              <p:par>
                                <p:cTn id="16" presetID="53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6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0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84" grpId="0"/>
      <p:bldP spid="3085" grpId="0"/>
      <p:bldP spid="3086" grpId="0"/>
      <p:bldP spid="308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5" name="Text Box 5"/>
          <p:cNvSpPr txBox="1">
            <a:spLocks noChangeArrowheads="1"/>
          </p:cNvSpPr>
          <p:nvPr/>
        </p:nvSpPr>
        <p:spPr bwMode="auto">
          <a:xfrm>
            <a:off x="0" y="76200"/>
            <a:ext cx="91440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800" b="1" dirty="0" smtClean="0">
                <a:solidFill>
                  <a:srgbClr val="800000"/>
                </a:solidFill>
                <a:latin typeface="+mj-lt"/>
              </a:rPr>
              <a:t>5. По принадлежности основных фондов к </a:t>
            </a:r>
            <a:r>
              <a:rPr lang="ru-RU" sz="2800" b="1" dirty="0" err="1" smtClean="0">
                <a:solidFill>
                  <a:srgbClr val="800000"/>
                </a:solidFill>
                <a:latin typeface="+mj-lt"/>
              </a:rPr>
              <a:t>подотрасли</a:t>
            </a:r>
            <a:r>
              <a:rPr lang="ru-RU" sz="2800" b="1" dirty="0" smtClean="0">
                <a:solidFill>
                  <a:srgbClr val="800000"/>
                </a:solidFill>
                <a:latin typeface="+mj-lt"/>
              </a:rPr>
              <a:t> торговли</a:t>
            </a:r>
            <a:endParaRPr lang="ru-RU" sz="2800" b="1" dirty="0">
              <a:solidFill>
                <a:srgbClr val="800000"/>
              </a:solidFill>
              <a:latin typeface="+mj-lt"/>
            </a:endParaRP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107950" y="914400"/>
            <a:ext cx="3854450" cy="1506488"/>
            <a:chOff x="96" y="576"/>
            <a:chExt cx="2400" cy="1872"/>
          </a:xfrm>
        </p:grpSpPr>
        <p:sp>
          <p:nvSpPr>
            <p:cNvPr id="14349" name="AutoShape 7"/>
            <p:cNvSpPr>
              <a:spLocks noChangeArrowheads="1"/>
            </p:cNvSpPr>
            <p:nvPr/>
          </p:nvSpPr>
          <p:spPr bwMode="auto">
            <a:xfrm>
              <a:off x="96" y="576"/>
              <a:ext cx="2400" cy="1872"/>
            </a:xfrm>
            <a:prstGeom prst="roundRect">
              <a:avLst>
                <a:gd name="adj" fmla="val 16667"/>
              </a:avLst>
            </a:prstGeom>
            <a:solidFill>
              <a:srgbClr val="EAF5F6"/>
            </a:solidFill>
            <a:ln w="38100">
              <a:solidFill>
                <a:srgbClr val="00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1937" name="Text Box 8"/>
            <p:cNvSpPr txBox="1">
              <a:spLocks noChangeArrowheads="1"/>
            </p:cNvSpPr>
            <p:nvPr/>
          </p:nvSpPr>
          <p:spPr bwMode="auto">
            <a:xfrm>
              <a:off x="96" y="576"/>
              <a:ext cx="2400" cy="48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200" b="1" dirty="0" smtClean="0">
                  <a:solidFill>
                    <a:srgbClr val="000099"/>
                  </a:solidFill>
                  <a:latin typeface="+mj-lt"/>
                </a:rPr>
                <a:t>Основные фонды розничной торговли</a:t>
              </a:r>
              <a:endParaRPr lang="ru-RU" sz="2000" b="1" dirty="0">
                <a:latin typeface="+mj-lt"/>
              </a:endParaRPr>
            </a:p>
          </p:txBody>
        </p:sp>
      </p:grp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2362200" y="4038600"/>
            <a:ext cx="4495800" cy="1334616"/>
            <a:chOff x="1488" y="2544"/>
            <a:chExt cx="2832" cy="1728"/>
          </a:xfrm>
        </p:grpSpPr>
        <p:sp>
          <p:nvSpPr>
            <p:cNvPr id="14347" name="AutoShape 10"/>
            <p:cNvSpPr>
              <a:spLocks noChangeArrowheads="1"/>
            </p:cNvSpPr>
            <p:nvPr/>
          </p:nvSpPr>
          <p:spPr bwMode="auto">
            <a:xfrm>
              <a:off x="1488" y="2544"/>
              <a:ext cx="2832" cy="1728"/>
            </a:xfrm>
            <a:prstGeom prst="roundRect">
              <a:avLst>
                <a:gd name="adj" fmla="val 16667"/>
              </a:avLst>
            </a:prstGeom>
            <a:solidFill>
              <a:srgbClr val="EAF5F6"/>
            </a:solidFill>
            <a:ln w="38100">
              <a:solidFill>
                <a:srgbClr val="00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1935" name="Text Box 11"/>
            <p:cNvSpPr txBox="1">
              <a:spLocks noChangeArrowheads="1"/>
            </p:cNvSpPr>
            <p:nvPr/>
          </p:nvSpPr>
          <p:spPr bwMode="auto">
            <a:xfrm>
              <a:off x="1584" y="2573"/>
              <a:ext cx="2640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200" b="1" dirty="0" smtClean="0">
                  <a:solidFill>
                    <a:srgbClr val="000099"/>
                  </a:solidFill>
                  <a:latin typeface="+mj-lt"/>
                </a:rPr>
                <a:t>Основные фонды общественного питания</a:t>
              </a:r>
              <a:endParaRPr lang="ru-RU" sz="2000" b="1" dirty="0">
                <a:latin typeface="+mj-lt"/>
              </a:endParaRPr>
            </a:p>
          </p:txBody>
        </p:sp>
      </p:grp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5181600" y="914400"/>
            <a:ext cx="3810000" cy="1434480"/>
            <a:chOff x="3264" y="576"/>
            <a:chExt cx="2400" cy="1872"/>
          </a:xfrm>
        </p:grpSpPr>
        <p:sp>
          <p:nvSpPr>
            <p:cNvPr id="14345" name="AutoShape 13"/>
            <p:cNvSpPr>
              <a:spLocks noChangeArrowheads="1"/>
            </p:cNvSpPr>
            <p:nvPr/>
          </p:nvSpPr>
          <p:spPr bwMode="auto">
            <a:xfrm>
              <a:off x="3264" y="576"/>
              <a:ext cx="2400" cy="1872"/>
            </a:xfrm>
            <a:prstGeom prst="roundRect">
              <a:avLst>
                <a:gd name="adj" fmla="val 16667"/>
              </a:avLst>
            </a:prstGeom>
            <a:solidFill>
              <a:srgbClr val="EAF5F6"/>
            </a:solidFill>
            <a:ln w="38100">
              <a:solidFill>
                <a:srgbClr val="00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81933" name="Text Box 14"/>
            <p:cNvSpPr txBox="1">
              <a:spLocks noChangeArrowheads="1"/>
            </p:cNvSpPr>
            <p:nvPr/>
          </p:nvSpPr>
          <p:spPr bwMode="auto">
            <a:xfrm>
              <a:off x="3408" y="672"/>
              <a:ext cx="2160" cy="4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ru-RU" sz="2200" b="1" dirty="0" smtClean="0">
                  <a:solidFill>
                    <a:srgbClr val="000099"/>
                  </a:solidFill>
                  <a:latin typeface="+mj-lt"/>
                </a:rPr>
                <a:t>Основные фонды оптовой торговли</a:t>
              </a:r>
              <a:endParaRPr lang="ru-RU" sz="2000" b="1" dirty="0">
                <a:latin typeface="+mj-lt"/>
              </a:endParaRPr>
            </a:p>
          </p:txBody>
        </p:sp>
      </p:grpSp>
      <p:sp>
        <p:nvSpPr>
          <p:cNvPr id="14342" name="Line 15"/>
          <p:cNvSpPr>
            <a:spLocks noChangeShapeType="1"/>
          </p:cNvSpPr>
          <p:nvPr/>
        </p:nvSpPr>
        <p:spPr bwMode="auto">
          <a:xfrm flipH="1">
            <a:off x="2133600" y="533400"/>
            <a:ext cx="685800" cy="304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43" name="Line 16"/>
          <p:cNvSpPr>
            <a:spLocks noChangeShapeType="1"/>
          </p:cNvSpPr>
          <p:nvPr/>
        </p:nvSpPr>
        <p:spPr bwMode="auto">
          <a:xfrm>
            <a:off x="6553200" y="533400"/>
            <a:ext cx="685800" cy="304800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14344" name="Line 17"/>
          <p:cNvSpPr>
            <a:spLocks noChangeShapeType="1"/>
          </p:cNvSpPr>
          <p:nvPr/>
        </p:nvSpPr>
        <p:spPr bwMode="auto">
          <a:xfrm>
            <a:off x="4572000" y="1196975"/>
            <a:ext cx="0" cy="1774825"/>
          </a:xfrm>
          <a:prstGeom prst="line">
            <a:avLst/>
          </a:prstGeom>
          <a:noFill/>
          <a:ln w="57150">
            <a:solidFill>
              <a:srgbClr val="FF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1278979"/>
          </a:xfrm>
        </p:spPr>
        <p:txBody>
          <a:bodyPr/>
          <a:lstStyle/>
          <a:p>
            <a:pPr eaLnBrk="1" hangingPunct="1"/>
            <a:r>
              <a:rPr lang="ru-RU" sz="4000" b="1" dirty="0" smtClean="0">
                <a:solidFill>
                  <a:srgbClr val="7A207C"/>
                </a:solidFill>
              </a:rPr>
              <a:t>Денежная оценка основных фондов отражается в учете по: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2349500"/>
            <a:ext cx="8229600" cy="3781425"/>
          </a:xfrm>
        </p:spPr>
        <p:txBody>
          <a:bodyPr>
            <a:normAutofit/>
          </a:bodyPr>
          <a:lstStyle/>
          <a:p>
            <a:pPr eaLnBrk="1" hangingPunct="1"/>
            <a:r>
              <a:rPr lang="ru-RU" sz="3600" dirty="0" smtClean="0">
                <a:solidFill>
                  <a:srgbClr val="002060"/>
                </a:solidFill>
              </a:rPr>
              <a:t>Первоначальной стоимости</a:t>
            </a:r>
          </a:p>
          <a:p>
            <a:pPr eaLnBrk="1" hangingPunct="1"/>
            <a:r>
              <a:rPr lang="ru-RU" sz="3600" dirty="0" smtClean="0">
                <a:solidFill>
                  <a:srgbClr val="002060"/>
                </a:solidFill>
              </a:rPr>
              <a:t>Восстановительной стоимости</a:t>
            </a:r>
          </a:p>
          <a:p>
            <a:pPr eaLnBrk="1" hangingPunct="1"/>
            <a:r>
              <a:rPr lang="ru-RU" sz="3600" dirty="0" smtClean="0">
                <a:solidFill>
                  <a:srgbClr val="002060"/>
                </a:solidFill>
              </a:rPr>
              <a:t>Полной стоимости</a:t>
            </a:r>
          </a:p>
          <a:p>
            <a:pPr eaLnBrk="1" hangingPunct="1"/>
            <a:r>
              <a:rPr lang="ru-RU" sz="3600" dirty="0" smtClean="0">
                <a:solidFill>
                  <a:srgbClr val="002060"/>
                </a:solidFill>
              </a:rPr>
              <a:t>Остаточной стоимости</a:t>
            </a:r>
          </a:p>
        </p:txBody>
      </p:sp>
      <p:pic>
        <p:nvPicPr>
          <p:cNvPr id="18436" name="Picture 4" descr="j015776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400800" y="4102100"/>
            <a:ext cx="1795463" cy="181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split orient="vert" dir="in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4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4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4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40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035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Rectangle 5"/>
          <p:cNvSpPr>
            <a:spLocks noGrp="1" noRot="1" noChangeArrowheads="1"/>
          </p:cNvSpPr>
          <p:nvPr>
            <p:ph type="title"/>
          </p:nvPr>
        </p:nvSpPr>
        <p:spPr>
          <a:xfrm>
            <a:off x="381000" y="0"/>
            <a:ext cx="8229600" cy="1143000"/>
          </a:xfrm>
        </p:spPr>
        <p:txBody>
          <a:bodyPr/>
          <a:lstStyle/>
          <a:p>
            <a:pPr algn="ctr" eaLnBrk="1" hangingPunct="1"/>
            <a:r>
              <a:rPr lang="ru-RU" b="1" dirty="0" smtClean="0">
                <a:solidFill>
                  <a:srgbClr val="FF0066"/>
                </a:solidFill>
              </a:rPr>
              <a:t>Стоимостная оценка  ОФ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0" y="1143000"/>
            <a:ext cx="9372600" cy="4525963"/>
          </a:xfrm>
        </p:spPr>
        <p:txBody>
          <a:bodyPr/>
          <a:lstStyle/>
          <a:p>
            <a:pPr eaLnBrk="1" hangingPunct="1"/>
            <a:r>
              <a:rPr lang="ru-RU" sz="3600" b="1" dirty="0" smtClean="0">
                <a:solidFill>
                  <a:srgbClr val="002060"/>
                </a:solidFill>
              </a:rPr>
              <a:t>Первоначальная стоимость  </a:t>
            </a:r>
            <a:r>
              <a:rPr lang="ru-RU" sz="3600" dirty="0" smtClean="0">
                <a:solidFill>
                  <a:srgbClr val="002060"/>
                </a:solidFill>
              </a:rPr>
              <a:t> </a:t>
            </a:r>
            <a:r>
              <a:rPr lang="ru-RU" sz="3600" dirty="0" smtClean="0">
                <a:solidFill>
                  <a:srgbClr val="7A207C"/>
                </a:solidFill>
              </a:rPr>
              <a:t>–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3600" dirty="0" smtClean="0"/>
              <a:t>   </a:t>
            </a:r>
            <a:r>
              <a:rPr lang="ru-RU" sz="3600" dirty="0" smtClean="0">
                <a:solidFill>
                  <a:schemeClr val="tx1"/>
                </a:solidFill>
              </a:rPr>
              <a:t>фактические затраты на сооружение или приобретение, на доставку и установку.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3600" dirty="0" smtClean="0">
                <a:solidFill>
                  <a:schemeClr val="tx1"/>
                </a:solidFill>
              </a:rPr>
              <a:t>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3600" dirty="0" smtClean="0">
                <a:solidFill>
                  <a:schemeClr val="tx1"/>
                </a:solidFill>
              </a:rPr>
              <a:t>  </a:t>
            </a:r>
            <a:r>
              <a:rPr lang="ru-RU" sz="2800" b="1" dirty="0" smtClean="0">
                <a:solidFill>
                  <a:schemeClr val="tx1"/>
                </a:solidFill>
              </a:rPr>
              <a:t>По  первоначальной стоимости основные средства записываются на баланс предприятия.</a:t>
            </a:r>
            <a:r>
              <a:rPr lang="ru-RU" dirty="0" smtClean="0">
                <a:solidFill>
                  <a:schemeClr val="tx1"/>
                </a:solidFill>
              </a:rPr>
              <a:t>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3600" dirty="0" smtClean="0">
                <a:solidFill>
                  <a:schemeClr val="tx1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5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35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0" y="457200"/>
            <a:ext cx="9144000" cy="5105400"/>
          </a:xfrm>
        </p:spPr>
        <p:txBody>
          <a:bodyPr>
            <a:normAutofit fontScale="92500" lnSpcReduction="10000"/>
          </a:bodyPr>
          <a:lstStyle/>
          <a:p>
            <a:pPr algn="ctr" eaLnBrk="1" hangingPunct="1">
              <a:lnSpc>
                <a:spcPct val="90000"/>
              </a:lnSpc>
            </a:pPr>
            <a:r>
              <a:rPr lang="ru-RU" sz="3600" b="1" dirty="0" smtClean="0">
                <a:solidFill>
                  <a:srgbClr val="7A207C"/>
                </a:solidFill>
              </a:rPr>
              <a:t>Восстановительная стоимость ОФ</a:t>
            </a:r>
            <a:r>
              <a:rPr lang="ru-RU" sz="3600" dirty="0" smtClean="0">
                <a:solidFill>
                  <a:srgbClr val="7A207C"/>
                </a:solidFill>
              </a:rPr>
              <a:t> </a:t>
            </a:r>
            <a:endParaRPr lang="ru-RU" sz="3600" dirty="0" smtClean="0">
              <a:solidFill>
                <a:srgbClr val="7A207C"/>
              </a:solidFill>
            </a:endParaRPr>
          </a:p>
          <a:p>
            <a:pPr algn="just" eaLnBrk="1" hangingPunct="1">
              <a:lnSpc>
                <a:spcPct val="90000"/>
              </a:lnSpc>
            </a:pPr>
            <a:r>
              <a:rPr lang="ru-RU" sz="3600" b="1" dirty="0" smtClean="0"/>
              <a:t>показывает</a:t>
            </a:r>
            <a:r>
              <a:rPr lang="ru-RU" sz="3600" b="1" dirty="0" smtClean="0"/>
              <a:t>, в какую сумму обошлось бы </a:t>
            </a:r>
          </a:p>
          <a:p>
            <a:pPr algn="just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3600" b="1" dirty="0" smtClean="0"/>
              <a:t>в современных условиях создание соответствующих средств труда, исходя из текущих цен,  зависит от темпов технического прогресса и инфляции.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3600" dirty="0" smtClean="0"/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b="1" dirty="0" smtClean="0"/>
              <a:t>(</a:t>
            </a:r>
            <a:r>
              <a:rPr lang="ru-RU" sz="2400" b="1" dirty="0" smtClean="0">
                <a:solidFill>
                  <a:srgbClr val="002060"/>
                </a:solidFill>
              </a:rPr>
              <a:t>определяется умножением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первоначальной стоимости на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002060"/>
                </a:solidFill>
              </a:rPr>
              <a:t>коэффициент перерасчёта)</a:t>
            </a:r>
          </a:p>
        </p:txBody>
      </p:sp>
      <p:pic>
        <p:nvPicPr>
          <p:cNvPr id="20483" name="Picture 4" descr="столярк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91200" y="3962400"/>
            <a:ext cx="31242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404813"/>
            <a:ext cx="8610600" cy="4525962"/>
          </a:xfrm>
        </p:spPr>
        <p:txBody>
          <a:bodyPr/>
          <a:lstStyle/>
          <a:p>
            <a:pPr algn="ctr" eaLnBrk="1" hangingPunct="1"/>
            <a:r>
              <a:rPr lang="ru-RU" sz="3600" b="1" dirty="0" smtClean="0">
                <a:solidFill>
                  <a:srgbClr val="7A207C"/>
                </a:solidFill>
              </a:rPr>
              <a:t>Остаточная стоимость ОФ</a:t>
            </a:r>
            <a:r>
              <a:rPr lang="ru-RU" sz="3600" dirty="0" smtClean="0">
                <a:solidFill>
                  <a:srgbClr val="7A207C"/>
                </a:solidFill>
              </a:rPr>
              <a:t>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3600" dirty="0" smtClean="0">
                <a:solidFill>
                  <a:schemeClr val="tx1"/>
                </a:solidFill>
              </a:rPr>
              <a:t>представляет собой первоначальную (восстановительную) стоимость за вычетом начисленного износа.</a:t>
            </a:r>
          </a:p>
        </p:txBody>
      </p:sp>
      <p:pic>
        <p:nvPicPr>
          <p:cNvPr id="25604" name="Picture 4" descr="magni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76600" y="2897188"/>
            <a:ext cx="5421313" cy="3621087"/>
          </a:xfrm>
          <a:prstGeom prst="rect">
            <a:avLst/>
          </a:prstGeom>
          <a:noFill/>
          <a:ln w="3810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25605" name="Picture 5" descr="img328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3581400"/>
            <a:ext cx="4343400" cy="291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56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457200"/>
            <a:ext cx="8229600" cy="4525963"/>
          </a:xfrm>
        </p:spPr>
        <p:txBody>
          <a:bodyPr/>
          <a:lstStyle/>
          <a:p>
            <a:pPr algn="ctr" eaLnBrk="1" hangingPunct="1"/>
            <a:r>
              <a:rPr lang="ru-RU" sz="3600" b="1" smtClean="0">
                <a:solidFill>
                  <a:srgbClr val="7A207C"/>
                </a:solidFill>
              </a:rPr>
              <a:t>Ликвидационная стоимость  </a:t>
            </a:r>
            <a:r>
              <a:rPr lang="ru-RU" sz="3600" b="1" smtClean="0"/>
              <a:t>-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3600" smtClean="0"/>
              <a:t>стоимость на момент вывода основных средств из производства,    может быть равна остаточной стоимости.</a:t>
            </a:r>
          </a:p>
        </p:txBody>
      </p:sp>
      <p:pic>
        <p:nvPicPr>
          <p:cNvPr id="19459" name="Picture 16" descr="i?id=16762890-1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971800"/>
            <a:ext cx="3048000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0" name="Picture 20" descr="i?id=61097519-0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0" y="4267200"/>
            <a:ext cx="2971800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463" name="Picture 7" descr="м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248400" y="3048000"/>
            <a:ext cx="2354263" cy="350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9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3" name="Text Box 5"/>
          <p:cNvSpPr txBox="1">
            <a:spLocks noChangeArrowheads="1"/>
          </p:cNvSpPr>
          <p:nvPr/>
        </p:nvSpPr>
        <p:spPr bwMode="auto">
          <a:xfrm>
            <a:off x="0" y="63500"/>
            <a:ext cx="9144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0099"/>
                </a:solidFill>
                <a:latin typeface="+mj-lt"/>
              </a:rPr>
              <a:t>Износ основных фондов</a:t>
            </a:r>
            <a:r>
              <a:rPr lang="ru-RU" sz="2400" b="1" dirty="0">
                <a:latin typeface="+mj-lt"/>
              </a:rPr>
              <a:t>  -    частичная или полная утрата основными фондами потребительских свойств и стоимости, как в процессе эксплуатации, так и при их бездействии.</a:t>
            </a:r>
          </a:p>
        </p:txBody>
      </p:sp>
      <p:sp>
        <p:nvSpPr>
          <p:cNvPr id="83974" name="Text Box 6"/>
          <p:cNvSpPr txBox="1">
            <a:spLocks noChangeArrowheads="1"/>
          </p:cNvSpPr>
          <p:nvPr/>
        </p:nvSpPr>
        <p:spPr bwMode="auto">
          <a:xfrm>
            <a:off x="3352800" y="2400300"/>
            <a:ext cx="2209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ru-RU" sz="2400" b="1" dirty="0">
                <a:solidFill>
                  <a:srgbClr val="003300"/>
                </a:solidFill>
                <a:latin typeface="+mj-lt"/>
              </a:rPr>
              <a:t>Износ</a:t>
            </a:r>
          </a:p>
        </p:txBody>
      </p:sp>
      <p:sp>
        <p:nvSpPr>
          <p:cNvPr id="83975" name="Text Box 7"/>
          <p:cNvSpPr txBox="1">
            <a:spLocks noChangeArrowheads="1"/>
          </p:cNvSpPr>
          <p:nvPr/>
        </p:nvSpPr>
        <p:spPr bwMode="auto">
          <a:xfrm>
            <a:off x="152400" y="3535363"/>
            <a:ext cx="3733800" cy="98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rgbClr val="800000"/>
                </a:solidFill>
                <a:latin typeface="+mj-lt"/>
              </a:rPr>
              <a:t>Физический</a:t>
            </a:r>
          </a:p>
          <a:p>
            <a:pPr algn="ctr">
              <a:lnSpc>
                <a:spcPct val="90000"/>
              </a:lnSpc>
              <a:buFont typeface="Wingdings" pitchFamily="2" charset="2"/>
              <a:buNone/>
              <a:defRPr/>
            </a:pPr>
            <a:r>
              <a:rPr lang="ru-RU" sz="2000" b="1" dirty="0"/>
              <a:t>ухудшение технического состояния ОФ.</a:t>
            </a:r>
          </a:p>
        </p:txBody>
      </p:sp>
      <p:sp>
        <p:nvSpPr>
          <p:cNvPr id="83976" name="Text Box 8"/>
          <p:cNvSpPr txBox="1">
            <a:spLocks noChangeArrowheads="1"/>
          </p:cNvSpPr>
          <p:nvPr/>
        </p:nvSpPr>
        <p:spPr bwMode="auto">
          <a:xfrm>
            <a:off x="4194175" y="3535363"/>
            <a:ext cx="4724400" cy="1970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200" b="1" dirty="0">
                <a:solidFill>
                  <a:srgbClr val="800000"/>
                </a:solidFill>
                <a:latin typeface="+mj-lt"/>
              </a:rPr>
              <a:t>Моральный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ru-RU" sz="1600" b="1" dirty="0"/>
              <a:t>представляет собой их обесценивание под влиянием НТП. 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ru-RU" sz="1600" b="1" dirty="0"/>
              <a:t>Это вызывает потребность внедрения более современной техники и технологий и поэтому периодически возникает потребность полной </a:t>
            </a:r>
            <a:r>
              <a:rPr lang="ru-RU" sz="2000" b="1" dirty="0"/>
              <a:t>замены ОФ.</a:t>
            </a:r>
            <a:endParaRPr lang="ru-RU" sz="2000" b="1" dirty="0">
              <a:latin typeface="+mj-lt"/>
            </a:endParaRPr>
          </a:p>
        </p:txBody>
      </p:sp>
      <p:sp>
        <p:nvSpPr>
          <p:cNvPr id="23558" name="Line 10"/>
          <p:cNvSpPr>
            <a:spLocks noChangeShapeType="1"/>
          </p:cNvSpPr>
          <p:nvPr/>
        </p:nvSpPr>
        <p:spPr bwMode="auto">
          <a:xfrm flipH="1">
            <a:off x="3200400" y="3001963"/>
            <a:ext cx="685800" cy="304800"/>
          </a:xfrm>
          <a:prstGeom prst="line">
            <a:avLst/>
          </a:prstGeom>
          <a:noFill/>
          <a:ln w="57150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sp>
        <p:nvSpPr>
          <p:cNvPr id="23559" name="Line 11"/>
          <p:cNvSpPr>
            <a:spLocks noChangeShapeType="1"/>
          </p:cNvSpPr>
          <p:nvPr/>
        </p:nvSpPr>
        <p:spPr bwMode="auto">
          <a:xfrm>
            <a:off x="5029200" y="3001963"/>
            <a:ext cx="685800" cy="304800"/>
          </a:xfrm>
          <a:prstGeom prst="line">
            <a:avLst/>
          </a:prstGeom>
          <a:noFill/>
          <a:ln w="57150">
            <a:solidFill>
              <a:srgbClr val="FF0000"/>
            </a:solidFill>
            <a:prstDash val="sysDot"/>
            <a:round/>
            <a:headEnd/>
            <a:tailEnd type="triangle" w="med" len="med"/>
          </a:ln>
        </p:spPr>
        <p:txBody>
          <a:bodyPr/>
          <a:lstStyle/>
          <a:p>
            <a:endParaRPr lang="ru-RU"/>
          </a:p>
        </p:txBody>
      </p:sp>
      <p:pic>
        <p:nvPicPr>
          <p:cNvPr id="91148" name="Picture 12" descr="j021295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399213" y="1822450"/>
            <a:ext cx="1830387" cy="114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49" name="Picture 13" descr="j023465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9200" y="5229225"/>
            <a:ext cx="2089150" cy="145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50" name="Picture 14" descr="j023413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37000" y="3048000"/>
            <a:ext cx="863600" cy="72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51" name="Picture 15" descr="j021685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15000" y="5661025"/>
            <a:ext cx="1827213" cy="833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1152" name="Picture 16" descr="j0285750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68313" y="2057400"/>
            <a:ext cx="1824037" cy="1120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11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1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1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1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1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1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5" dur="1000"/>
                                        <p:tgtEl>
                                          <p:spTgt spid="91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7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91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91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91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91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7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91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91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4638"/>
            <a:ext cx="8229600" cy="1642194"/>
          </a:xfrm>
        </p:spPr>
        <p:txBody>
          <a:bodyPr/>
          <a:lstStyle/>
          <a:p>
            <a:pPr eaLnBrk="1" hangingPunct="1"/>
            <a:r>
              <a:rPr lang="ru-RU" sz="4000" b="1" dirty="0" smtClean="0">
                <a:solidFill>
                  <a:srgbClr val="FF0066"/>
                </a:solidFill>
              </a:rPr>
              <a:t>Амортизация основных средств</a:t>
            </a:r>
            <a:br>
              <a:rPr lang="ru-RU" sz="4000" b="1" dirty="0" smtClean="0">
                <a:solidFill>
                  <a:srgbClr val="FF0066"/>
                </a:solidFill>
              </a:rPr>
            </a:br>
            <a:endParaRPr lang="ru-RU" sz="4000" b="1" dirty="0" smtClean="0">
              <a:solidFill>
                <a:srgbClr val="FF0066"/>
              </a:solidFill>
            </a:endParaRPr>
          </a:p>
        </p:txBody>
      </p:sp>
      <p:sp>
        <p:nvSpPr>
          <p:cNvPr id="29699" name="Rectangle 3"/>
          <p:cNvSpPr>
            <a:spLocks noGrp="1" noChangeArrowheads="1"/>
          </p:cNvSpPr>
          <p:nvPr>
            <p:ph idx="1"/>
          </p:nvPr>
        </p:nvSpPr>
        <p:spPr>
          <a:xfrm>
            <a:off x="0" y="1772816"/>
            <a:ext cx="9144000" cy="5085184"/>
          </a:xfrm>
        </p:spPr>
        <p:txBody>
          <a:bodyPr/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3600" dirty="0" smtClean="0">
              <a:latin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3600" dirty="0" smtClean="0">
                <a:latin typeface="Times New Roman" pitchFamily="18" charset="0"/>
              </a:rPr>
              <a:t> </a:t>
            </a:r>
            <a:r>
              <a:rPr lang="ru-RU" sz="3600" dirty="0" smtClean="0"/>
              <a:t>Процесс переноса стоимости основных средств на готовую продукцию и возмещение этой стоимости в процессе реализации продукции .</a:t>
            </a:r>
            <a:endParaRPr lang="ru-RU" sz="3600" dirty="0" smtClean="0">
              <a:latin typeface="Times New Roman" pitchFamily="18" charset="0"/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3600" dirty="0" smtClean="0">
              <a:latin typeface="Times New Roman" pitchFamily="18" charset="0"/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3600" b="1" dirty="0" smtClean="0">
                <a:solidFill>
                  <a:srgbClr val="7A207C"/>
                </a:solidFill>
                <a:latin typeface="Times New Roman" pitchFamily="18" charset="0"/>
              </a:rPr>
              <a:t>   Амортизационные </a:t>
            </a:r>
            <a:r>
              <a:rPr lang="ru-RU" sz="3600" dirty="0" smtClean="0">
                <a:latin typeface="Times New Roman" pitchFamily="18" charset="0"/>
              </a:rPr>
              <a:t>отчисления </a:t>
            </a:r>
            <a:r>
              <a:rPr lang="ru-RU" sz="3600" dirty="0" smtClean="0"/>
              <a:t>денежное выражение размера амортизации</a:t>
            </a:r>
            <a:r>
              <a:rPr lang="ru-RU" sz="3600" dirty="0" smtClean="0">
                <a:latin typeface="Times New Roman" pitchFamily="18" charset="0"/>
              </a:rPr>
              <a:t>.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3600" dirty="0" smtClean="0">
              <a:solidFill>
                <a:srgbClr val="99FF33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6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96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6"/>
          <p:cNvSpPr>
            <a:spLocks noChangeArrowheads="1"/>
          </p:cNvSpPr>
          <p:nvPr/>
        </p:nvSpPr>
        <p:spPr bwMode="auto">
          <a:xfrm>
            <a:off x="1524000" y="2209800"/>
            <a:ext cx="6019800" cy="914400"/>
          </a:xfrm>
          <a:prstGeom prst="rect">
            <a:avLst/>
          </a:prstGeom>
          <a:solidFill>
            <a:srgbClr val="99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0" y="0"/>
            <a:ext cx="9144000" cy="198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ru-RU" sz="4000" b="1" dirty="0">
                <a:solidFill>
                  <a:srgbClr val="7A207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Годовую сумму амортизационных отчислений</a:t>
            </a:r>
            <a:r>
              <a:rPr lang="ru-RU" sz="3600" dirty="0">
                <a:solidFill>
                  <a:srgbClr val="7A207C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ru-RU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можно определить по формуле:</a:t>
            </a:r>
          </a:p>
          <a:p>
            <a:pPr marL="342900" indent="-342900" algn="ctr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ru-RU" sz="4000" b="1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А</a:t>
            </a:r>
            <a:r>
              <a:rPr lang="ru-RU" sz="3600" dirty="0" err="1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год</a:t>
            </a:r>
            <a:r>
              <a:rPr lang="ru-RU" sz="3600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= </a:t>
            </a:r>
            <a:r>
              <a:rPr lang="ru-RU" sz="40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ОФ</a:t>
            </a:r>
            <a:r>
              <a:rPr lang="ru-RU" sz="36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3600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перв</a:t>
            </a:r>
            <a:r>
              <a:rPr lang="ru-RU" sz="36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х </a:t>
            </a:r>
            <a:r>
              <a:rPr lang="ru-RU" sz="40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На</a:t>
            </a:r>
            <a:r>
              <a:rPr lang="ru-RU" sz="36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/</a:t>
            </a:r>
            <a:r>
              <a:rPr lang="ru-RU" sz="40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100</a:t>
            </a:r>
            <a:r>
              <a:rPr lang="ru-RU" sz="3600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,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ru-RU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</a:p>
          <a:p>
            <a: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itchFamily="2" charset="2"/>
              <a:buNone/>
              <a:defRPr/>
            </a:pPr>
            <a:r>
              <a:rPr lang="ru-RU" sz="36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где ОФ </a:t>
            </a:r>
            <a:r>
              <a:rPr lang="ru-RU" sz="2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перв</a:t>
            </a:r>
            <a:r>
              <a:rPr lang="ru-RU" sz="2400" dirty="0"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itchFamily="18" charset="0"/>
                <a:cs typeface="Times New Roman" pitchFamily="18" charset="0"/>
              </a:rPr>
              <a:t>- среднегодовая первоначальная стоимость основных средств, руб.;</a:t>
            </a: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228600" y="4038600"/>
            <a:ext cx="8915400" cy="1262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defRPr/>
            </a:pPr>
            <a:endParaRPr lang="ru-RU" dirty="0">
              <a:solidFill>
                <a:srgbClr val="FFCC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endParaRPr lang="ru-RU" dirty="0">
              <a:solidFill>
                <a:srgbClr val="FFCC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  <a:p>
            <a:pPr>
              <a:defRPr/>
            </a:pPr>
            <a:r>
              <a:rPr lang="ru-RU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На-   норма амортизации -  установленный в % размер амортизационных отчислений по каждому  виду  ОФ  за определённый период.</a:t>
            </a:r>
          </a:p>
        </p:txBody>
      </p:sp>
      <p:sp>
        <p:nvSpPr>
          <p:cNvPr id="25605" name="Rectangle 8"/>
          <p:cNvSpPr>
            <a:spLocks noChangeArrowheads="1"/>
          </p:cNvSpPr>
          <p:nvPr/>
        </p:nvSpPr>
        <p:spPr bwMode="auto">
          <a:xfrm>
            <a:off x="8229600" y="152400"/>
            <a:ext cx="76200" cy="762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7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7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7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07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07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72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0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0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07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611560" y="286605"/>
            <a:ext cx="7755200" cy="694124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b="1" dirty="0" smtClean="0">
                <a:solidFill>
                  <a:srgbClr val="7A207C"/>
                </a:solidFill>
              </a:rPr>
              <a:t>Норма амортизации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idx="1"/>
          </p:nvPr>
        </p:nvSpPr>
        <p:spPr>
          <a:xfrm>
            <a:off x="179512" y="1268761"/>
            <a:ext cx="8964488" cy="5589240"/>
          </a:xfrm>
          <a:ln w="6350">
            <a:solidFill>
              <a:srgbClr val="000000"/>
            </a:solidFill>
          </a:ln>
        </p:spPr>
        <p:txBody>
          <a:bodyPr>
            <a:noAutofit/>
          </a:bodyPr>
          <a:lstStyle/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800" b="1" dirty="0" smtClean="0"/>
              <a:t>Норма </a:t>
            </a:r>
            <a:r>
              <a:rPr lang="ru-RU" sz="2800" b="1" dirty="0"/>
              <a:t>амортизации </a:t>
            </a:r>
            <a:r>
              <a:rPr lang="ru-RU" sz="2800" dirty="0"/>
              <a:t>– </a:t>
            </a:r>
            <a:r>
              <a:rPr lang="ru-RU" sz="2800" dirty="0" smtClean="0">
                <a:effectLst>
                  <a:outerShdw blurRad="38100" dist="38100" dir="2700000" algn="tl">
                    <a:srgbClr val="000000"/>
                  </a:outerShdw>
                </a:effectLst>
              </a:rPr>
              <a:t>  </a:t>
            </a:r>
            <a:r>
              <a:rPr lang="ru-RU" sz="2800" dirty="0" smtClean="0"/>
              <a:t>установленный в % размер амортизационных отчислений за определенный период времени по каждому  виду  ОФ  за определённый период.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ru-RU" sz="2800" b="1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800" b="1" dirty="0" smtClean="0"/>
              <a:t>Норма амортизации </a:t>
            </a:r>
            <a:r>
              <a:rPr lang="ru-RU" sz="2800" dirty="0" smtClean="0"/>
              <a:t>показывает процент ежегодного возмещения стоимости основных фондов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ru-RU" sz="2800" b="1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800" b="1" dirty="0" smtClean="0"/>
              <a:t>Норма амортиза</a:t>
            </a:r>
            <a:r>
              <a:rPr lang="ru-RU" sz="2800" dirty="0" smtClean="0"/>
              <a:t>ции  измеряется  в процентах к балансовой стоимости. 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ru-RU" sz="2800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800" b="1" dirty="0"/>
              <a:t>	</a:t>
            </a:r>
            <a:endParaRPr lang="ru-RU" sz="2800" dirty="0"/>
          </a:p>
        </p:txBody>
      </p:sp>
    </p:spTree>
  </p:cSld>
  <p:clrMapOvr>
    <a:masterClrMapping/>
  </p:clrMapOvr>
  <p:transition spd="slow"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01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0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178" grpId="0"/>
      <p:bldP spid="50179" grpId="0" build="p" animBg="1" rev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smtClean="0">
                <a:solidFill>
                  <a:srgbClr val="7A207C"/>
                </a:solidFill>
              </a:rPr>
              <a:t>Норма амортизации 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37125"/>
          </a:xfrm>
        </p:spPr>
        <p:txBody>
          <a:bodyPr/>
          <a:lstStyle/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ru-RU" sz="3600" b="1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sz="3600" b="1" dirty="0" smtClean="0"/>
              <a:t>На = ((</a:t>
            </a:r>
            <a:r>
              <a:rPr lang="ru-RU" sz="3600" b="1" dirty="0" err="1" smtClean="0"/>
              <a:t>Сб</a:t>
            </a:r>
            <a:r>
              <a:rPr lang="ru-RU" sz="3600" b="1" dirty="0" smtClean="0"/>
              <a:t> – Сл)  / (</a:t>
            </a:r>
            <a:r>
              <a:rPr lang="ru-RU" sz="3600" b="1" dirty="0" err="1" smtClean="0"/>
              <a:t>Сб</a:t>
            </a:r>
            <a:r>
              <a:rPr lang="ru-RU" sz="3600" b="1" dirty="0" smtClean="0"/>
              <a:t> * Т)* 100, %</a:t>
            </a:r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ru-RU" dirty="0" smtClean="0"/>
          </a:p>
          <a:p>
            <a:pPr marL="274320" indent="-274320"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endParaRPr lang="ru-RU" dirty="0" smtClean="0"/>
          </a:p>
          <a:p>
            <a:pPr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dirty="0" smtClean="0"/>
              <a:t>Где	  </a:t>
            </a:r>
            <a:r>
              <a:rPr lang="ru-RU" dirty="0" err="1" smtClean="0"/>
              <a:t>Сб</a:t>
            </a:r>
            <a:r>
              <a:rPr lang="ru-RU" sz="2800" dirty="0" smtClean="0"/>
              <a:t> – балансовая стоимость, первоначальная 			 С</a:t>
            </a:r>
            <a:r>
              <a:rPr lang="ru-RU" dirty="0" smtClean="0"/>
              <a:t>л</a:t>
            </a:r>
            <a:r>
              <a:rPr lang="ru-RU" sz="2800" dirty="0" smtClean="0"/>
              <a:t> – ликвидационная стоимость	</a:t>
            </a:r>
          </a:p>
          <a:p>
            <a:pPr eaLnBrk="1" fontAlgn="auto" hangingPunct="1">
              <a:spcAft>
                <a:spcPts val="0"/>
              </a:spcAft>
              <a:buFont typeface="Wingdings 3"/>
              <a:buChar char=""/>
              <a:defRPr/>
            </a:pPr>
            <a:r>
              <a:rPr lang="ru-RU" sz="2800" dirty="0" smtClean="0"/>
              <a:t>	</a:t>
            </a:r>
            <a:r>
              <a:rPr lang="ru-RU" dirty="0" smtClean="0"/>
              <a:t>Т</a:t>
            </a:r>
            <a:r>
              <a:rPr lang="ru-RU" sz="2800" dirty="0" smtClean="0"/>
              <a:t> – нормативный срок службы средств труда</a:t>
            </a:r>
            <a:r>
              <a:rPr lang="ru-RU" dirty="0" smtClean="0"/>
              <a:t>  </a:t>
            </a:r>
          </a:p>
          <a:p>
            <a:pPr>
              <a:defRPr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4" name="Rectangle 6"/>
          <p:cNvSpPr>
            <a:spLocks noChangeArrowheads="1"/>
          </p:cNvSpPr>
          <p:nvPr/>
        </p:nvSpPr>
        <p:spPr bwMode="auto">
          <a:xfrm>
            <a:off x="2514600" y="3657600"/>
            <a:ext cx="4038600" cy="762000"/>
          </a:xfrm>
          <a:prstGeom prst="rect">
            <a:avLst/>
          </a:prstGeom>
          <a:solidFill>
            <a:srgbClr val="99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2773" name="Rectangle 5"/>
          <p:cNvSpPr>
            <a:spLocks noGrp="1" noRot="1" noChangeArrowheads="1"/>
          </p:cNvSpPr>
          <p:nvPr>
            <p:ph type="title"/>
          </p:nvPr>
        </p:nvSpPr>
        <p:spPr>
          <a:xfrm>
            <a:off x="468313" y="333375"/>
            <a:ext cx="8218487" cy="1084263"/>
          </a:xfrm>
        </p:spPr>
        <p:txBody>
          <a:bodyPr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ru-RU" sz="3200" b="1" dirty="0" smtClean="0">
                <a:solidFill>
                  <a:srgbClr val="FF0066"/>
                </a:solidFill>
              </a:rPr>
              <a:t>Обобщающие показатели использования основных средств.</a:t>
            </a:r>
            <a:r>
              <a:rPr lang="ru-RU" sz="3200" b="1" dirty="0" smtClean="0"/>
              <a:t> 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idx="1"/>
          </p:nvPr>
        </p:nvSpPr>
        <p:spPr>
          <a:xfrm>
            <a:off x="152400" y="1600200"/>
            <a:ext cx="8991600" cy="4525963"/>
          </a:xfrm>
        </p:spPr>
        <p:txBody>
          <a:bodyPr>
            <a:normAutofit fontScale="70000" lnSpcReduction="20000"/>
          </a:bodyPr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3600" dirty="0" smtClean="0">
              <a:solidFill>
                <a:srgbClr val="000000"/>
              </a:solidFill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3600" dirty="0" smtClean="0">
                <a:solidFill>
                  <a:srgbClr val="000000"/>
                </a:solidFill>
              </a:rPr>
              <a:t> </a:t>
            </a:r>
            <a:r>
              <a:rPr lang="ru-RU" sz="3600" dirty="0" smtClean="0">
                <a:solidFill>
                  <a:srgbClr val="000000"/>
                </a:solidFill>
              </a:rPr>
              <a:t>1</a:t>
            </a:r>
            <a:r>
              <a:rPr lang="ru-RU" sz="3200" dirty="0" smtClean="0">
                <a:solidFill>
                  <a:srgbClr val="000000"/>
                </a:solidFill>
              </a:rPr>
              <a:t>. </a:t>
            </a:r>
            <a:r>
              <a:rPr lang="ru-RU" sz="3200" b="1" dirty="0" smtClean="0">
                <a:solidFill>
                  <a:srgbClr val="000000"/>
                </a:solidFill>
              </a:rPr>
              <a:t>Фондоотдача-</a:t>
            </a:r>
            <a:r>
              <a:rPr lang="ru-RU" sz="3200" dirty="0" smtClean="0">
                <a:solidFill>
                  <a:srgbClr val="000000"/>
                </a:solidFill>
              </a:rPr>
              <a:t> показывает насколько эффективно используются вложенные средства,  сколько товарооборота приходится на 1 руб. стоимости основных средств.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3200" dirty="0" smtClean="0">
              <a:solidFill>
                <a:srgbClr val="000000"/>
              </a:solidFill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3600" b="1" dirty="0" smtClean="0">
              <a:solidFill>
                <a:srgbClr val="000000"/>
              </a:solidFill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3600" b="1" dirty="0" err="1" smtClean="0">
                <a:solidFill>
                  <a:srgbClr val="000000"/>
                </a:solidFill>
              </a:rPr>
              <a:t>Фо</a:t>
            </a:r>
            <a:r>
              <a:rPr lang="ru-RU" sz="3600" b="1" dirty="0" smtClean="0">
                <a:solidFill>
                  <a:srgbClr val="000000"/>
                </a:solidFill>
              </a:rPr>
              <a:t> = РТО / СОПФ,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3600" b="1" dirty="0" smtClean="0">
              <a:solidFill>
                <a:srgbClr val="0000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3600" dirty="0" smtClean="0">
                <a:solidFill>
                  <a:srgbClr val="000000"/>
                </a:solidFill>
              </a:rPr>
              <a:t>где   ВП- объём валовой продукции;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3600" dirty="0" smtClean="0">
                <a:solidFill>
                  <a:srgbClr val="000000"/>
                </a:solidFill>
              </a:rPr>
              <a:t>        СОПФ-   среднегодовая стоимость ОПФ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3600" dirty="0" smtClean="0">
                <a:solidFill>
                  <a:srgbClr val="00000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AutoShape 13"/>
          <p:cNvSpPr>
            <a:spLocks noChangeArrowheads="1"/>
          </p:cNvSpPr>
          <p:nvPr/>
        </p:nvSpPr>
        <p:spPr bwMode="auto">
          <a:xfrm rot="5400000">
            <a:off x="8632031" y="2823369"/>
            <a:ext cx="287338" cy="431800"/>
          </a:xfrm>
          <a:prstGeom prst="downArrow">
            <a:avLst>
              <a:gd name="adj1" fmla="val 50000"/>
              <a:gd name="adj2" fmla="val 37569"/>
            </a:avLst>
          </a:prstGeom>
          <a:solidFill>
            <a:srgbClr val="003300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0" y="620688"/>
            <a:ext cx="9144000" cy="3086100"/>
            <a:chOff x="96" y="2680"/>
            <a:chExt cx="5568" cy="768"/>
          </a:xfrm>
        </p:grpSpPr>
        <p:sp>
          <p:nvSpPr>
            <p:cNvPr id="29701" name="AutoShape 16"/>
            <p:cNvSpPr>
              <a:spLocks noChangeArrowheads="1"/>
            </p:cNvSpPr>
            <p:nvPr/>
          </p:nvSpPr>
          <p:spPr bwMode="auto">
            <a:xfrm>
              <a:off x="96" y="2680"/>
              <a:ext cx="5568" cy="768"/>
            </a:xfrm>
            <a:prstGeom prst="roundRect">
              <a:avLst>
                <a:gd name="adj" fmla="val 16667"/>
              </a:avLst>
            </a:prstGeom>
            <a:solidFill>
              <a:srgbClr val="EFFFFF"/>
            </a:solidFill>
            <a:ln w="28575">
              <a:solidFill>
                <a:srgbClr val="33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r>
                <a:rPr lang="ru-RU" sz="2800">
                  <a:solidFill>
                    <a:srgbClr val="000000"/>
                  </a:solidFill>
                </a:rPr>
                <a:t>                                                                                             </a:t>
              </a:r>
            </a:p>
          </p:txBody>
        </p:sp>
        <p:sp>
          <p:nvSpPr>
            <p:cNvPr id="29702" name="Text Box 17"/>
            <p:cNvSpPr txBox="1">
              <a:spLocks noChangeArrowheads="1"/>
            </p:cNvSpPr>
            <p:nvPr/>
          </p:nvSpPr>
          <p:spPr bwMode="auto">
            <a:xfrm>
              <a:off x="192" y="2784"/>
              <a:ext cx="2016" cy="4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endParaRPr lang="ru-RU" sz="2000" b="1">
                <a:solidFill>
                  <a:srgbClr val="800000"/>
                </a:solidFill>
                <a:latin typeface="Verdana" pitchFamily="34" charset="0"/>
              </a:endParaRPr>
            </a:p>
            <a:p>
              <a:pPr algn="ctr">
                <a:spcBef>
                  <a:spcPct val="50000"/>
                </a:spcBef>
              </a:pPr>
              <a:r>
                <a:rPr lang="ru-RU" sz="2000" b="1">
                  <a:solidFill>
                    <a:srgbClr val="800000"/>
                  </a:solidFill>
                  <a:latin typeface="Verdana" pitchFamily="34" charset="0"/>
                </a:rPr>
                <a:t>Среднегодовая стоимость основных производственных фондов</a:t>
              </a:r>
            </a:p>
          </p:txBody>
        </p:sp>
        <p:sp>
          <p:nvSpPr>
            <p:cNvPr id="29703" name="Text Box 18"/>
            <p:cNvSpPr txBox="1">
              <a:spLocks noChangeArrowheads="1"/>
            </p:cNvSpPr>
            <p:nvPr/>
          </p:nvSpPr>
          <p:spPr bwMode="auto">
            <a:xfrm>
              <a:off x="3099" y="2784"/>
              <a:ext cx="1173" cy="1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2800" b="1">
                  <a:solidFill>
                    <a:srgbClr val="000000"/>
                  </a:solidFill>
                  <a:latin typeface="Verdana" pitchFamily="34" charset="0"/>
                </a:rPr>
                <a:t>С</a:t>
              </a:r>
              <a:r>
                <a:rPr lang="ru-RU" sz="2800" b="1" baseline="-25000">
                  <a:solidFill>
                    <a:srgbClr val="000000"/>
                  </a:solidFill>
                  <a:latin typeface="Verdana" pitchFamily="34" charset="0"/>
                </a:rPr>
                <a:t>введ</a:t>
              </a:r>
              <a:r>
                <a:rPr lang="ru-RU" sz="2800" b="1">
                  <a:solidFill>
                    <a:srgbClr val="000000"/>
                  </a:solidFill>
                  <a:latin typeface="Verdana" pitchFamily="34" charset="0"/>
                </a:rPr>
                <a:t>*Т</a:t>
              </a:r>
              <a:endParaRPr lang="ru-RU" sz="2800" b="1" baseline="-25000">
                <a:solidFill>
                  <a:srgbClr val="000000"/>
                </a:solidFill>
                <a:latin typeface="Verdana" pitchFamily="34" charset="0"/>
              </a:endParaRPr>
            </a:p>
          </p:txBody>
        </p:sp>
        <p:sp>
          <p:nvSpPr>
            <p:cNvPr id="29704" name="Text Box 19"/>
            <p:cNvSpPr txBox="1">
              <a:spLocks noChangeArrowheads="1"/>
            </p:cNvSpPr>
            <p:nvPr/>
          </p:nvSpPr>
          <p:spPr bwMode="auto">
            <a:xfrm>
              <a:off x="3582" y="3179"/>
              <a:ext cx="432" cy="1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2800" b="1">
                  <a:solidFill>
                    <a:srgbClr val="800000"/>
                  </a:solidFill>
                  <a:latin typeface="Verdana" pitchFamily="34" charset="0"/>
                </a:rPr>
                <a:t>12</a:t>
              </a:r>
            </a:p>
          </p:txBody>
        </p:sp>
        <p:sp>
          <p:nvSpPr>
            <p:cNvPr id="29705" name="Text Box 20"/>
            <p:cNvSpPr txBox="1">
              <a:spLocks noChangeArrowheads="1"/>
            </p:cNvSpPr>
            <p:nvPr/>
          </p:nvSpPr>
          <p:spPr bwMode="auto">
            <a:xfrm>
              <a:off x="2064" y="2966"/>
              <a:ext cx="288" cy="1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800" b="1">
                  <a:latin typeface="Verdana" pitchFamily="34" charset="0"/>
                </a:rPr>
                <a:t>=</a:t>
              </a:r>
            </a:p>
          </p:txBody>
        </p:sp>
        <p:sp>
          <p:nvSpPr>
            <p:cNvPr id="29706" name="Line 21"/>
            <p:cNvSpPr>
              <a:spLocks noChangeShapeType="1"/>
            </p:cNvSpPr>
            <p:nvPr/>
          </p:nvSpPr>
          <p:spPr bwMode="auto">
            <a:xfrm>
              <a:off x="3216" y="3072"/>
              <a:ext cx="848" cy="2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07" name="Text Box 22"/>
            <p:cNvSpPr txBox="1">
              <a:spLocks noChangeArrowheads="1"/>
            </p:cNvSpPr>
            <p:nvPr/>
          </p:nvSpPr>
          <p:spPr bwMode="auto">
            <a:xfrm>
              <a:off x="2266" y="2928"/>
              <a:ext cx="518" cy="2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2800" b="1">
                  <a:solidFill>
                    <a:srgbClr val="800000"/>
                  </a:solidFill>
                  <a:latin typeface="Verdana" pitchFamily="34" charset="0"/>
                </a:rPr>
                <a:t>Сн.г</a:t>
              </a:r>
            </a:p>
          </p:txBody>
        </p:sp>
        <p:sp>
          <p:nvSpPr>
            <p:cNvPr id="29708" name="Text Box 24"/>
            <p:cNvSpPr txBox="1">
              <a:spLocks noChangeArrowheads="1"/>
            </p:cNvSpPr>
            <p:nvPr/>
          </p:nvSpPr>
          <p:spPr bwMode="auto">
            <a:xfrm>
              <a:off x="4491" y="2784"/>
              <a:ext cx="1029" cy="1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2800" b="1">
                  <a:solidFill>
                    <a:srgbClr val="800000"/>
                  </a:solidFill>
                  <a:latin typeface="Verdana" pitchFamily="34" charset="0"/>
                </a:rPr>
                <a:t>С</a:t>
              </a:r>
              <a:r>
                <a:rPr lang="ru-RU" sz="2800" b="1" baseline="-25000">
                  <a:solidFill>
                    <a:srgbClr val="800000"/>
                  </a:solidFill>
                  <a:latin typeface="Verdana" pitchFamily="34" charset="0"/>
                </a:rPr>
                <a:t>выб</a:t>
              </a:r>
              <a:r>
                <a:rPr lang="ru-RU" sz="2800" b="1">
                  <a:solidFill>
                    <a:srgbClr val="800000"/>
                  </a:solidFill>
                  <a:latin typeface="Verdana" pitchFamily="34" charset="0"/>
                </a:rPr>
                <a:t>*Т</a:t>
              </a:r>
              <a:endParaRPr lang="ru-RU" sz="2800" b="1" baseline="-25000">
                <a:solidFill>
                  <a:srgbClr val="800000"/>
                </a:solidFill>
                <a:latin typeface="Verdana" pitchFamily="34" charset="0"/>
              </a:endParaRPr>
            </a:p>
          </p:txBody>
        </p:sp>
        <p:sp>
          <p:nvSpPr>
            <p:cNvPr id="29709" name="Text Box 25"/>
            <p:cNvSpPr txBox="1">
              <a:spLocks noChangeArrowheads="1"/>
            </p:cNvSpPr>
            <p:nvPr/>
          </p:nvSpPr>
          <p:spPr bwMode="auto">
            <a:xfrm>
              <a:off x="4752" y="3168"/>
              <a:ext cx="432" cy="1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2800" b="1">
                  <a:solidFill>
                    <a:srgbClr val="800000"/>
                  </a:solidFill>
                  <a:latin typeface="Verdana" pitchFamily="34" charset="0"/>
                </a:rPr>
                <a:t>12</a:t>
              </a:r>
            </a:p>
          </p:txBody>
        </p:sp>
        <p:sp>
          <p:nvSpPr>
            <p:cNvPr id="29710" name="Line 26"/>
            <p:cNvSpPr>
              <a:spLocks noChangeShapeType="1"/>
            </p:cNvSpPr>
            <p:nvPr/>
          </p:nvSpPr>
          <p:spPr bwMode="auto">
            <a:xfrm>
              <a:off x="4512" y="3072"/>
              <a:ext cx="96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29711" name="Text Box 27"/>
            <p:cNvSpPr txBox="1">
              <a:spLocks noChangeArrowheads="1"/>
            </p:cNvSpPr>
            <p:nvPr/>
          </p:nvSpPr>
          <p:spPr bwMode="auto">
            <a:xfrm>
              <a:off x="2832" y="2928"/>
              <a:ext cx="250" cy="1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sz="2800" b="1">
                  <a:solidFill>
                    <a:srgbClr val="000000"/>
                  </a:solidFill>
                  <a:latin typeface="Verdana" pitchFamily="34" charset="0"/>
                </a:rPr>
                <a:t>+</a:t>
              </a:r>
            </a:p>
          </p:txBody>
        </p:sp>
      </p:grpSp>
      <p:sp>
        <p:nvSpPr>
          <p:cNvPr id="29700" name="TextBox 15"/>
          <p:cNvSpPr txBox="1">
            <a:spLocks noChangeArrowheads="1"/>
          </p:cNvSpPr>
          <p:nvPr/>
        </p:nvSpPr>
        <p:spPr bwMode="auto">
          <a:xfrm>
            <a:off x="6659563" y="1989138"/>
            <a:ext cx="576262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ru-RU" b="1" dirty="0" smtClean="0"/>
              <a:t>-----</a:t>
            </a:r>
            <a:endParaRPr lang="ru-RU" b="1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6"/>
          <p:cNvSpPr>
            <a:spLocks noChangeArrowheads="1"/>
          </p:cNvSpPr>
          <p:nvPr/>
        </p:nvSpPr>
        <p:spPr bwMode="auto">
          <a:xfrm>
            <a:off x="1115616" y="3717032"/>
            <a:ext cx="7056784" cy="1235968"/>
          </a:xfrm>
          <a:prstGeom prst="rect">
            <a:avLst/>
          </a:prstGeom>
          <a:solidFill>
            <a:srgbClr val="99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467544" y="332656"/>
            <a:ext cx="8229600" cy="5516563"/>
          </a:xfrm>
        </p:spPr>
        <p:txBody>
          <a:bodyPr/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4000" b="1" dirty="0" smtClean="0">
                <a:solidFill>
                  <a:srgbClr val="118911"/>
                </a:solidFill>
              </a:rPr>
              <a:t>2. </a:t>
            </a:r>
            <a:r>
              <a:rPr lang="ru-RU" sz="4000" b="1" dirty="0" err="1" smtClean="0">
                <a:solidFill>
                  <a:srgbClr val="118911"/>
                </a:solidFill>
              </a:rPr>
              <a:t>Фондоёмкость</a:t>
            </a:r>
            <a:r>
              <a:rPr lang="ru-RU" sz="4000" b="1" dirty="0" smtClean="0">
                <a:solidFill>
                  <a:srgbClr val="118911"/>
                </a:solidFill>
              </a:rPr>
              <a:t> </a:t>
            </a:r>
            <a:r>
              <a:rPr lang="ru-RU" sz="4000" dirty="0" smtClean="0">
                <a:solidFill>
                  <a:srgbClr val="99FF33"/>
                </a:solidFill>
              </a:rPr>
              <a:t>–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3600" dirty="0" smtClean="0"/>
              <a:t>  обратная величина фондоотдачи,</a:t>
            </a:r>
          </a:p>
        </p:txBody>
      </p:sp>
      <p:sp>
        <p:nvSpPr>
          <p:cNvPr id="89092" name="Rectangle 4"/>
          <p:cNvSpPr>
            <a:spLocks noChangeArrowheads="1"/>
          </p:cNvSpPr>
          <p:nvPr/>
        </p:nvSpPr>
        <p:spPr bwMode="auto">
          <a:xfrm>
            <a:off x="685800" y="2322527"/>
            <a:ext cx="7543800" cy="2262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bIns="0" anchor="ctr">
            <a:spAutoFit/>
          </a:bodyPr>
          <a:lstStyle/>
          <a:p>
            <a:pPr algn="ctr">
              <a:defRPr/>
            </a:pPr>
            <a:r>
              <a:rPr lang="ru-RU" sz="3600" dirty="0"/>
              <a:t>показывает сколько ОФ,  приходится на  рубль </a:t>
            </a:r>
            <a:r>
              <a:rPr lang="ru-RU" sz="3600" dirty="0" smtClean="0"/>
              <a:t>товарооборота.</a:t>
            </a:r>
            <a:endParaRPr lang="ru-RU" sz="3600" dirty="0"/>
          </a:p>
          <a:p>
            <a:pPr>
              <a:defRPr/>
            </a:pPr>
            <a:endParaRPr lang="ru-RU" sz="3600" dirty="0"/>
          </a:p>
          <a:p>
            <a:pPr algn="ctr">
              <a:defRPr/>
            </a:pPr>
            <a:r>
              <a:rPr lang="ru-RU" sz="3600" b="1" dirty="0" err="1">
                <a:solidFill>
                  <a:srgbClr val="FF3300"/>
                </a:solidFill>
              </a:rPr>
              <a:t>Фе</a:t>
            </a:r>
            <a:r>
              <a:rPr lang="ru-RU" sz="3600" b="1" dirty="0">
                <a:solidFill>
                  <a:srgbClr val="FF3300"/>
                </a:solidFill>
              </a:rPr>
              <a:t> </a:t>
            </a:r>
            <a:r>
              <a:rPr lang="ru-RU" sz="36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= СОПФ </a:t>
            </a:r>
            <a:r>
              <a:rPr lang="ru-RU" sz="3600" b="1" dirty="0" smtClean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/РТО  </a:t>
            </a:r>
            <a:r>
              <a:rPr lang="ru-RU" sz="36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= 1 / </a:t>
            </a:r>
            <a:r>
              <a:rPr lang="ru-RU" sz="3600" b="1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Фо</a:t>
            </a:r>
            <a:r>
              <a:rPr lang="ru-RU" sz="3600" b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endParaRPr lang="ru-RU" sz="3600" b="1" dirty="0">
              <a:solidFill>
                <a:srgbClr val="FF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Rectangle 5"/>
          <p:cNvSpPr>
            <a:spLocks noChangeArrowheads="1"/>
          </p:cNvSpPr>
          <p:nvPr/>
        </p:nvSpPr>
        <p:spPr bwMode="auto">
          <a:xfrm>
            <a:off x="1403648" y="2996952"/>
            <a:ext cx="5688632" cy="1117848"/>
          </a:xfrm>
          <a:prstGeom prst="rect">
            <a:avLst/>
          </a:prstGeom>
          <a:solidFill>
            <a:srgbClr val="99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0115" name="Rectangle 3"/>
          <p:cNvSpPr>
            <a:spLocks noGrp="1" noChangeArrowheads="1"/>
          </p:cNvSpPr>
          <p:nvPr>
            <p:ph idx="1"/>
          </p:nvPr>
        </p:nvSpPr>
        <p:spPr>
          <a:xfrm>
            <a:off x="0" y="332656"/>
            <a:ext cx="9144000" cy="5745163"/>
          </a:xfrm>
        </p:spPr>
        <p:txBody>
          <a:bodyPr>
            <a:normAutofit lnSpcReduction="10000"/>
          </a:bodyPr>
          <a:lstStyle/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4000" b="1" dirty="0" smtClean="0">
                <a:solidFill>
                  <a:srgbClr val="118911"/>
                </a:solidFill>
              </a:rPr>
              <a:t>3.Фондоворужённость</a:t>
            </a:r>
            <a:r>
              <a:rPr lang="ru-RU" sz="3600" b="1" dirty="0" smtClean="0">
                <a:solidFill>
                  <a:srgbClr val="118911"/>
                </a:solidFill>
              </a:rPr>
              <a:t> 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3600" dirty="0" smtClean="0"/>
              <a:t>показывает, сколько  ОФ приходится 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3600" dirty="0" smtClean="0"/>
              <a:t>на каждого работника, отражает степень обеспечённости рабочих средствами труда.</a:t>
            </a: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3600" dirty="0" smtClean="0"/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3600" b="1" dirty="0" err="1" smtClean="0">
                <a:solidFill>
                  <a:srgbClr val="FF3300"/>
                </a:solidFill>
              </a:rPr>
              <a:t>Фр</a:t>
            </a:r>
            <a:r>
              <a:rPr lang="ru-RU" sz="3600" b="1" dirty="0" smtClean="0">
                <a:solidFill>
                  <a:srgbClr val="FF3300"/>
                </a:solidFill>
              </a:rPr>
              <a:t>  =  СОПФ /  Р, </a:t>
            </a:r>
            <a:r>
              <a:rPr lang="ru-RU" sz="3600" b="1" dirty="0" err="1" smtClean="0">
                <a:solidFill>
                  <a:srgbClr val="FF3300"/>
                </a:solidFill>
              </a:rPr>
              <a:t>руб</a:t>
            </a:r>
            <a:endParaRPr lang="ru-RU" sz="4000" b="1" dirty="0" smtClean="0">
              <a:solidFill>
                <a:srgbClr val="FF3300"/>
              </a:solidFill>
            </a:endParaRPr>
          </a:p>
          <a:p>
            <a:pPr algn="ctr"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sz="4000" b="1" dirty="0" smtClean="0">
              <a:solidFill>
                <a:srgbClr val="FF3300"/>
              </a:solidFill>
            </a:endParaRP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3600" dirty="0" smtClean="0"/>
              <a:t>     где  Р- среднесписочная численность 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3600" dirty="0" smtClean="0"/>
              <a:t>                     работников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683568" y="3429000"/>
            <a:ext cx="7776864" cy="1447800"/>
          </a:xfrm>
          <a:prstGeom prst="rect">
            <a:avLst/>
          </a:prstGeom>
          <a:solidFill>
            <a:srgbClr val="99FF33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91139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404664"/>
            <a:ext cx="8291264" cy="5721499"/>
          </a:xfrm>
        </p:spPr>
        <p:txBody>
          <a:bodyPr>
            <a:normAutofit/>
          </a:bodyPr>
          <a:lstStyle/>
          <a:p>
            <a:pPr algn="ctr" eaLnBrk="1" hangingPunct="1">
              <a:buFont typeface="Wingdings" pitchFamily="2" charset="2"/>
              <a:buNone/>
            </a:pPr>
            <a:r>
              <a:rPr lang="ru-RU" sz="4000" b="1" dirty="0" smtClean="0">
                <a:solidFill>
                  <a:srgbClr val="118911"/>
                </a:solidFill>
              </a:rPr>
              <a:t>4.Рентабельность ОФ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b="1" dirty="0" smtClean="0"/>
              <a:t>  </a:t>
            </a:r>
            <a:r>
              <a:rPr lang="ru-RU" sz="3600" b="1" dirty="0" smtClean="0"/>
              <a:t>характеризует величину прибыли, приходящейся на 1 руб. фондов, и определяется как отношение прибыли   к стоимости фондов:  </a:t>
            </a:r>
          </a:p>
          <a:p>
            <a:pPr algn="ctr" eaLnBrk="1" hangingPunct="1">
              <a:buFont typeface="Wingdings" pitchFamily="2" charset="2"/>
              <a:buNone/>
            </a:pPr>
            <a:r>
              <a:rPr lang="ru-RU" sz="3600" dirty="0" smtClean="0"/>
              <a:t> </a:t>
            </a:r>
            <a:endParaRPr lang="ru-RU" sz="3600" b="1" dirty="0" smtClean="0"/>
          </a:p>
          <a:p>
            <a:pPr algn="ctr"/>
            <a:r>
              <a:rPr lang="ru-RU" sz="3600" b="1" dirty="0" err="1" smtClean="0">
                <a:solidFill>
                  <a:srgbClr val="FF3300"/>
                </a:solidFill>
              </a:rPr>
              <a:t>Роф</a:t>
            </a:r>
            <a:r>
              <a:rPr lang="ru-RU" sz="3600" b="1" dirty="0" smtClean="0">
                <a:solidFill>
                  <a:srgbClr val="FF3300"/>
                </a:solidFill>
              </a:rPr>
              <a:t>  =  (</a:t>
            </a:r>
            <a:r>
              <a:rPr lang="ru-RU" sz="3600" b="1" dirty="0" err="1" smtClean="0">
                <a:solidFill>
                  <a:srgbClr val="FF3300"/>
                </a:solidFill>
              </a:rPr>
              <a:t>Ппрод</a:t>
            </a:r>
            <a:r>
              <a:rPr lang="ru-RU" sz="3600" b="1" dirty="0" smtClean="0">
                <a:solidFill>
                  <a:srgbClr val="FF3300"/>
                </a:solidFill>
              </a:rPr>
              <a:t> / СОПФ )</a:t>
            </a:r>
            <a:r>
              <a:rPr lang="ru-RU" sz="3600" b="1" dirty="0" err="1" smtClean="0">
                <a:solidFill>
                  <a:srgbClr val="FF3300"/>
                </a:solidFill>
              </a:rPr>
              <a:t>х</a:t>
            </a:r>
            <a:r>
              <a:rPr lang="ru-RU" sz="3600" dirty="0" smtClean="0">
                <a:solidFill>
                  <a:srgbClr val="99FF33"/>
                </a:solidFill>
              </a:rPr>
              <a:t> </a:t>
            </a:r>
            <a:r>
              <a:rPr lang="ru-RU" sz="3600" dirty="0" smtClean="0">
                <a:solidFill>
                  <a:srgbClr val="FF3300"/>
                </a:solidFill>
              </a:rPr>
              <a:t>100,       %</a:t>
            </a:r>
            <a:endParaRPr lang="ru-RU" sz="3600" dirty="0" smtClean="0">
              <a:solidFill>
                <a:srgbClr val="99FF33"/>
              </a:solidFill>
            </a:endParaRPr>
          </a:p>
          <a:p>
            <a:pPr algn="ctr" eaLnBrk="1" hangingPunct="1">
              <a:buFont typeface="Wingdings" pitchFamily="2" charset="2"/>
              <a:buNone/>
            </a:pPr>
            <a:endParaRPr lang="ru-RU" sz="3600" dirty="0" smtClean="0">
              <a:solidFill>
                <a:srgbClr val="99FF33"/>
              </a:solidFill>
            </a:endParaRPr>
          </a:p>
          <a:p>
            <a:pPr eaLnBrk="1" hangingPunct="1">
              <a:buFont typeface="Wingdings" pitchFamily="2" charset="2"/>
              <a:buNone/>
            </a:pPr>
            <a:r>
              <a:rPr lang="ru-RU" sz="3600" dirty="0" smtClean="0"/>
              <a:t>где   </a:t>
            </a:r>
            <a:r>
              <a:rPr lang="ru-RU" sz="3600" b="1" dirty="0" smtClean="0"/>
              <a:t>П– </a:t>
            </a:r>
            <a:r>
              <a:rPr lang="ru-RU" sz="3600" dirty="0" smtClean="0"/>
              <a:t>прибыль от продаж, </a:t>
            </a:r>
            <a:r>
              <a:rPr lang="ru-RU" sz="3600" dirty="0" err="1" smtClean="0"/>
              <a:t>руб</a:t>
            </a:r>
            <a:endParaRPr lang="ru-RU" sz="3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762000" y="76200"/>
            <a:ext cx="7620000" cy="1524000"/>
            <a:chOff x="432" y="48"/>
            <a:chExt cx="4800" cy="960"/>
          </a:xfrm>
        </p:grpSpPr>
        <p:sp>
          <p:nvSpPr>
            <p:cNvPr id="33824" name="AutoShape 6"/>
            <p:cNvSpPr>
              <a:spLocks noChangeArrowheads="1"/>
            </p:cNvSpPr>
            <p:nvPr/>
          </p:nvSpPr>
          <p:spPr bwMode="auto">
            <a:xfrm>
              <a:off x="432" y="48"/>
              <a:ext cx="4800" cy="960"/>
            </a:xfrm>
            <a:prstGeom prst="roundRect">
              <a:avLst>
                <a:gd name="adj" fmla="val 16667"/>
              </a:avLst>
            </a:prstGeom>
            <a:solidFill>
              <a:srgbClr val="FFFFF7"/>
            </a:solidFill>
            <a:ln w="28575">
              <a:solidFill>
                <a:srgbClr val="33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25" name="Text Box 7"/>
            <p:cNvSpPr txBox="1">
              <a:spLocks noChangeArrowheads="1"/>
            </p:cNvSpPr>
            <p:nvPr/>
          </p:nvSpPr>
          <p:spPr bwMode="auto">
            <a:xfrm>
              <a:off x="672" y="316"/>
              <a:ext cx="153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b="1">
                  <a:solidFill>
                    <a:srgbClr val="800000"/>
                  </a:solidFill>
                  <a:latin typeface="Arial" charset="0"/>
                  <a:cs typeface="Arial" charset="0"/>
                </a:rPr>
                <a:t>Коэффициент поступления</a:t>
              </a:r>
            </a:p>
          </p:txBody>
        </p:sp>
        <p:sp>
          <p:nvSpPr>
            <p:cNvPr id="33826" name="Text Box 8"/>
            <p:cNvSpPr txBox="1">
              <a:spLocks noChangeArrowheads="1"/>
            </p:cNvSpPr>
            <p:nvPr/>
          </p:nvSpPr>
          <p:spPr bwMode="auto">
            <a:xfrm>
              <a:off x="2427" y="96"/>
              <a:ext cx="2469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b="1">
                  <a:solidFill>
                    <a:srgbClr val="800000"/>
                  </a:solidFill>
                  <a:latin typeface="Arial" charset="0"/>
                  <a:cs typeface="Arial" charset="0"/>
                </a:rPr>
                <a:t>Стоимость поступивших в периоде основных фондов</a:t>
              </a:r>
            </a:p>
          </p:txBody>
        </p:sp>
        <p:sp>
          <p:nvSpPr>
            <p:cNvPr id="33827" name="Text Box 9"/>
            <p:cNvSpPr txBox="1">
              <a:spLocks noChangeArrowheads="1"/>
            </p:cNvSpPr>
            <p:nvPr/>
          </p:nvSpPr>
          <p:spPr bwMode="auto">
            <a:xfrm>
              <a:off x="2373" y="528"/>
              <a:ext cx="252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b="1">
                  <a:solidFill>
                    <a:srgbClr val="800000"/>
                  </a:solidFill>
                  <a:latin typeface="Arial" charset="0"/>
                  <a:cs typeface="Arial" charset="0"/>
                </a:rPr>
                <a:t>Стоимость основных фондов на конец периода</a:t>
              </a:r>
            </a:p>
          </p:txBody>
        </p:sp>
        <p:sp>
          <p:nvSpPr>
            <p:cNvPr id="33828" name="Text Box 10"/>
            <p:cNvSpPr txBox="1">
              <a:spLocks noChangeArrowheads="1"/>
            </p:cNvSpPr>
            <p:nvPr/>
          </p:nvSpPr>
          <p:spPr bwMode="auto">
            <a:xfrm>
              <a:off x="2208" y="374"/>
              <a:ext cx="28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000" b="1">
                  <a:latin typeface="Verdana" pitchFamily="34" charset="0"/>
                </a:rPr>
                <a:t>=</a:t>
              </a:r>
            </a:p>
          </p:txBody>
        </p:sp>
        <p:sp>
          <p:nvSpPr>
            <p:cNvPr id="33829" name="Line 11"/>
            <p:cNvSpPr>
              <a:spLocks noChangeShapeType="1"/>
            </p:cNvSpPr>
            <p:nvPr/>
          </p:nvSpPr>
          <p:spPr bwMode="auto">
            <a:xfrm>
              <a:off x="2496" y="528"/>
              <a:ext cx="235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3795" name="AutoShape 12"/>
          <p:cNvSpPr>
            <a:spLocks noChangeArrowheads="1"/>
          </p:cNvSpPr>
          <p:nvPr/>
        </p:nvSpPr>
        <p:spPr bwMode="auto">
          <a:xfrm rot="16200000" flipH="1">
            <a:off x="224631" y="631032"/>
            <a:ext cx="287337" cy="431800"/>
          </a:xfrm>
          <a:prstGeom prst="downArrow">
            <a:avLst>
              <a:gd name="adj1" fmla="val 50000"/>
              <a:gd name="adj2" fmla="val 37569"/>
            </a:avLst>
          </a:prstGeom>
          <a:solidFill>
            <a:srgbClr val="00006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796" name="AutoShape 13"/>
          <p:cNvSpPr>
            <a:spLocks noChangeArrowheads="1"/>
          </p:cNvSpPr>
          <p:nvPr/>
        </p:nvSpPr>
        <p:spPr bwMode="auto">
          <a:xfrm rot="5400000">
            <a:off x="8632031" y="613569"/>
            <a:ext cx="287338" cy="431800"/>
          </a:xfrm>
          <a:prstGeom prst="downArrow">
            <a:avLst>
              <a:gd name="adj1" fmla="val 50000"/>
              <a:gd name="adj2" fmla="val 37569"/>
            </a:avLst>
          </a:prstGeom>
          <a:solidFill>
            <a:srgbClr val="00006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762000" y="1752600"/>
            <a:ext cx="7620000" cy="1524000"/>
            <a:chOff x="432" y="1104"/>
            <a:chExt cx="4800" cy="960"/>
          </a:xfrm>
        </p:grpSpPr>
        <p:sp>
          <p:nvSpPr>
            <p:cNvPr id="33818" name="AutoShape 15"/>
            <p:cNvSpPr>
              <a:spLocks noChangeArrowheads="1"/>
            </p:cNvSpPr>
            <p:nvPr/>
          </p:nvSpPr>
          <p:spPr bwMode="auto">
            <a:xfrm>
              <a:off x="432" y="1104"/>
              <a:ext cx="4800" cy="960"/>
            </a:xfrm>
            <a:prstGeom prst="roundRect">
              <a:avLst>
                <a:gd name="adj" fmla="val 16667"/>
              </a:avLst>
            </a:prstGeom>
            <a:solidFill>
              <a:srgbClr val="FFFFF7"/>
            </a:solidFill>
            <a:ln w="28575">
              <a:solidFill>
                <a:srgbClr val="33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19" name="Text Box 16"/>
            <p:cNvSpPr txBox="1">
              <a:spLocks noChangeArrowheads="1"/>
            </p:cNvSpPr>
            <p:nvPr/>
          </p:nvSpPr>
          <p:spPr bwMode="auto">
            <a:xfrm>
              <a:off x="624" y="1344"/>
              <a:ext cx="153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b="1">
                  <a:solidFill>
                    <a:srgbClr val="800000"/>
                  </a:solidFill>
                  <a:latin typeface="Arial" charset="0"/>
                  <a:cs typeface="Arial" charset="0"/>
                </a:rPr>
                <a:t>Коэффициент выбытия</a:t>
              </a:r>
            </a:p>
          </p:txBody>
        </p:sp>
        <p:sp>
          <p:nvSpPr>
            <p:cNvPr id="33820" name="Text Box 17"/>
            <p:cNvSpPr txBox="1">
              <a:spLocks noChangeArrowheads="1"/>
            </p:cNvSpPr>
            <p:nvPr/>
          </p:nvSpPr>
          <p:spPr bwMode="auto">
            <a:xfrm>
              <a:off x="2427" y="1152"/>
              <a:ext cx="2469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b="1">
                  <a:solidFill>
                    <a:srgbClr val="800000"/>
                  </a:solidFill>
                  <a:latin typeface="Arial" charset="0"/>
                  <a:cs typeface="Arial" charset="0"/>
                </a:rPr>
                <a:t>Стоимость выбывших в периоде основных фондов</a:t>
              </a:r>
            </a:p>
          </p:txBody>
        </p:sp>
        <p:sp>
          <p:nvSpPr>
            <p:cNvPr id="33821" name="Text Box 18"/>
            <p:cNvSpPr txBox="1">
              <a:spLocks noChangeArrowheads="1"/>
            </p:cNvSpPr>
            <p:nvPr/>
          </p:nvSpPr>
          <p:spPr bwMode="auto">
            <a:xfrm>
              <a:off x="2373" y="1584"/>
              <a:ext cx="252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b="1">
                  <a:solidFill>
                    <a:srgbClr val="800000"/>
                  </a:solidFill>
                  <a:latin typeface="Arial" charset="0"/>
                  <a:cs typeface="Arial" charset="0"/>
                </a:rPr>
                <a:t>Стоимость основных фондов на начало периода</a:t>
              </a:r>
            </a:p>
          </p:txBody>
        </p:sp>
        <p:sp>
          <p:nvSpPr>
            <p:cNvPr id="33822" name="Text Box 19"/>
            <p:cNvSpPr txBox="1">
              <a:spLocks noChangeArrowheads="1"/>
            </p:cNvSpPr>
            <p:nvPr/>
          </p:nvSpPr>
          <p:spPr bwMode="auto">
            <a:xfrm>
              <a:off x="2208" y="1430"/>
              <a:ext cx="28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000" b="1">
                  <a:latin typeface="Verdana" pitchFamily="34" charset="0"/>
                </a:rPr>
                <a:t>=</a:t>
              </a:r>
            </a:p>
          </p:txBody>
        </p:sp>
        <p:sp>
          <p:nvSpPr>
            <p:cNvPr id="33823" name="Line 20"/>
            <p:cNvSpPr>
              <a:spLocks noChangeShapeType="1"/>
            </p:cNvSpPr>
            <p:nvPr/>
          </p:nvSpPr>
          <p:spPr bwMode="auto">
            <a:xfrm>
              <a:off x="2496" y="1584"/>
              <a:ext cx="235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3798" name="AutoShape 21"/>
          <p:cNvSpPr>
            <a:spLocks noChangeArrowheads="1"/>
          </p:cNvSpPr>
          <p:nvPr/>
        </p:nvSpPr>
        <p:spPr bwMode="auto">
          <a:xfrm rot="16200000" flipH="1">
            <a:off x="224631" y="2307432"/>
            <a:ext cx="287337" cy="431800"/>
          </a:xfrm>
          <a:prstGeom prst="downArrow">
            <a:avLst>
              <a:gd name="adj1" fmla="val 50000"/>
              <a:gd name="adj2" fmla="val 37569"/>
            </a:avLst>
          </a:prstGeom>
          <a:solidFill>
            <a:srgbClr val="00006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799" name="AutoShape 22"/>
          <p:cNvSpPr>
            <a:spLocks noChangeArrowheads="1"/>
          </p:cNvSpPr>
          <p:nvPr/>
        </p:nvSpPr>
        <p:spPr bwMode="auto">
          <a:xfrm rot="5400000">
            <a:off x="8632031" y="2289969"/>
            <a:ext cx="287338" cy="431800"/>
          </a:xfrm>
          <a:prstGeom prst="downArrow">
            <a:avLst>
              <a:gd name="adj1" fmla="val 50000"/>
              <a:gd name="adj2" fmla="val 37569"/>
            </a:avLst>
          </a:prstGeom>
          <a:solidFill>
            <a:srgbClr val="00006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4" name="Group 23"/>
          <p:cNvGrpSpPr>
            <a:grpSpLocks/>
          </p:cNvGrpSpPr>
          <p:nvPr/>
        </p:nvGrpSpPr>
        <p:grpSpPr bwMode="auto">
          <a:xfrm>
            <a:off x="762000" y="3429000"/>
            <a:ext cx="7620000" cy="1524000"/>
            <a:chOff x="432" y="2160"/>
            <a:chExt cx="4800" cy="960"/>
          </a:xfrm>
        </p:grpSpPr>
        <p:sp>
          <p:nvSpPr>
            <p:cNvPr id="33812" name="AutoShape 24"/>
            <p:cNvSpPr>
              <a:spLocks noChangeArrowheads="1"/>
            </p:cNvSpPr>
            <p:nvPr/>
          </p:nvSpPr>
          <p:spPr bwMode="auto">
            <a:xfrm>
              <a:off x="432" y="2160"/>
              <a:ext cx="4800" cy="960"/>
            </a:xfrm>
            <a:prstGeom prst="roundRect">
              <a:avLst>
                <a:gd name="adj" fmla="val 16667"/>
              </a:avLst>
            </a:prstGeom>
            <a:solidFill>
              <a:srgbClr val="FFFFF7"/>
            </a:solidFill>
            <a:ln w="28575">
              <a:solidFill>
                <a:srgbClr val="33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13" name="Text Box 25"/>
            <p:cNvSpPr txBox="1">
              <a:spLocks noChangeArrowheads="1"/>
            </p:cNvSpPr>
            <p:nvPr/>
          </p:nvSpPr>
          <p:spPr bwMode="auto">
            <a:xfrm>
              <a:off x="624" y="2428"/>
              <a:ext cx="153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b="1">
                  <a:solidFill>
                    <a:srgbClr val="800000"/>
                  </a:solidFill>
                  <a:latin typeface="Arial" charset="0"/>
                  <a:cs typeface="Arial" charset="0"/>
                </a:rPr>
                <a:t>Коэффициент износа</a:t>
              </a:r>
            </a:p>
          </p:txBody>
        </p:sp>
        <p:sp>
          <p:nvSpPr>
            <p:cNvPr id="33814" name="Text Box 26"/>
            <p:cNvSpPr txBox="1">
              <a:spLocks noChangeArrowheads="1"/>
            </p:cNvSpPr>
            <p:nvPr/>
          </p:nvSpPr>
          <p:spPr bwMode="auto">
            <a:xfrm>
              <a:off x="2427" y="2208"/>
              <a:ext cx="2469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b="1">
                  <a:solidFill>
                    <a:srgbClr val="800000"/>
                  </a:solidFill>
                  <a:latin typeface="Arial" charset="0"/>
                  <a:cs typeface="Arial" charset="0"/>
                </a:rPr>
                <a:t>Сумма износа основных фондов</a:t>
              </a:r>
            </a:p>
          </p:txBody>
        </p:sp>
        <p:sp>
          <p:nvSpPr>
            <p:cNvPr id="33815" name="Text Box 27"/>
            <p:cNvSpPr txBox="1">
              <a:spLocks noChangeArrowheads="1"/>
            </p:cNvSpPr>
            <p:nvPr/>
          </p:nvSpPr>
          <p:spPr bwMode="auto">
            <a:xfrm>
              <a:off x="2373" y="2640"/>
              <a:ext cx="252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b="1">
                  <a:solidFill>
                    <a:srgbClr val="800000"/>
                  </a:solidFill>
                  <a:latin typeface="Arial" charset="0"/>
                  <a:cs typeface="Arial" charset="0"/>
                </a:rPr>
                <a:t>Полная стоимость основных фондов</a:t>
              </a:r>
            </a:p>
          </p:txBody>
        </p:sp>
        <p:sp>
          <p:nvSpPr>
            <p:cNvPr id="33816" name="Text Box 28"/>
            <p:cNvSpPr txBox="1">
              <a:spLocks noChangeArrowheads="1"/>
            </p:cNvSpPr>
            <p:nvPr/>
          </p:nvSpPr>
          <p:spPr bwMode="auto">
            <a:xfrm>
              <a:off x="2208" y="2486"/>
              <a:ext cx="28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000" b="1">
                  <a:latin typeface="Verdana" pitchFamily="34" charset="0"/>
                </a:rPr>
                <a:t>=</a:t>
              </a:r>
            </a:p>
          </p:txBody>
        </p:sp>
        <p:sp>
          <p:nvSpPr>
            <p:cNvPr id="33817" name="Line 29"/>
            <p:cNvSpPr>
              <a:spLocks noChangeShapeType="1"/>
            </p:cNvSpPr>
            <p:nvPr/>
          </p:nvSpPr>
          <p:spPr bwMode="auto">
            <a:xfrm>
              <a:off x="2496" y="2640"/>
              <a:ext cx="235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3801" name="AutoShape 30"/>
          <p:cNvSpPr>
            <a:spLocks noChangeArrowheads="1"/>
          </p:cNvSpPr>
          <p:nvPr/>
        </p:nvSpPr>
        <p:spPr bwMode="auto">
          <a:xfrm rot="16200000" flipH="1">
            <a:off x="224631" y="3983832"/>
            <a:ext cx="287337" cy="431800"/>
          </a:xfrm>
          <a:prstGeom prst="downArrow">
            <a:avLst>
              <a:gd name="adj1" fmla="val 50000"/>
              <a:gd name="adj2" fmla="val 37569"/>
            </a:avLst>
          </a:prstGeom>
          <a:solidFill>
            <a:srgbClr val="00006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802" name="AutoShape 31"/>
          <p:cNvSpPr>
            <a:spLocks noChangeArrowheads="1"/>
          </p:cNvSpPr>
          <p:nvPr/>
        </p:nvSpPr>
        <p:spPr bwMode="auto">
          <a:xfrm rot="5400000">
            <a:off x="8632031" y="3966369"/>
            <a:ext cx="287338" cy="431800"/>
          </a:xfrm>
          <a:prstGeom prst="downArrow">
            <a:avLst>
              <a:gd name="adj1" fmla="val 50000"/>
              <a:gd name="adj2" fmla="val 37569"/>
            </a:avLst>
          </a:prstGeom>
          <a:solidFill>
            <a:srgbClr val="00006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grpSp>
        <p:nvGrpSpPr>
          <p:cNvPr id="5" name="Group 32"/>
          <p:cNvGrpSpPr>
            <a:grpSpLocks/>
          </p:cNvGrpSpPr>
          <p:nvPr/>
        </p:nvGrpSpPr>
        <p:grpSpPr bwMode="auto">
          <a:xfrm>
            <a:off x="762000" y="5181600"/>
            <a:ext cx="7620000" cy="1524000"/>
            <a:chOff x="432" y="3264"/>
            <a:chExt cx="4800" cy="960"/>
          </a:xfrm>
        </p:grpSpPr>
        <p:sp>
          <p:nvSpPr>
            <p:cNvPr id="33806" name="AutoShape 33"/>
            <p:cNvSpPr>
              <a:spLocks noChangeArrowheads="1"/>
            </p:cNvSpPr>
            <p:nvPr/>
          </p:nvSpPr>
          <p:spPr bwMode="auto">
            <a:xfrm>
              <a:off x="432" y="3264"/>
              <a:ext cx="4800" cy="960"/>
            </a:xfrm>
            <a:prstGeom prst="roundRect">
              <a:avLst>
                <a:gd name="adj" fmla="val 16667"/>
              </a:avLst>
            </a:prstGeom>
            <a:solidFill>
              <a:srgbClr val="FFFFF7"/>
            </a:solidFill>
            <a:ln w="28575">
              <a:solidFill>
                <a:srgbClr val="33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/>
            </a:p>
          </p:txBody>
        </p:sp>
        <p:sp>
          <p:nvSpPr>
            <p:cNvPr id="33807" name="Text Box 34"/>
            <p:cNvSpPr txBox="1">
              <a:spLocks noChangeArrowheads="1"/>
            </p:cNvSpPr>
            <p:nvPr/>
          </p:nvSpPr>
          <p:spPr bwMode="auto">
            <a:xfrm>
              <a:off x="624" y="3532"/>
              <a:ext cx="1536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b="1">
                  <a:solidFill>
                    <a:srgbClr val="800000"/>
                  </a:solidFill>
                  <a:latin typeface="Arial" charset="0"/>
                  <a:cs typeface="Arial" charset="0"/>
                </a:rPr>
                <a:t>Коэффициент годности</a:t>
              </a:r>
            </a:p>
          </p:txBody>
        </p:sp>
        <p:sp>
          <p:nvSpPr>
            <p:cNvPr id="33808" name="Text Box 35"/>
            <p:cNvSpPr txBox="1">
              <a:spLocks noChangeArrowheads="1"/>
            </p:cNvSpPr>
            <p:nvPr/>
          </p:nvSpPr>
          <p:spPr bwMode="auto">
            <a:xfrm>
              <a:off x="2427" y="3312"/>
              <a:ext cx="2469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b="1">
                  <a:solidFill>
                    <a:srgbClr val="800000"/>
                  </a:solidFill>
                  <a:latin typeface="Arial" charset="0"/>
                  <a:cs typeface="Arial" charset="0"/>
                </a:rPr>
                <a:t>Остаточная стоимость основных фондов</a:t>
              </a:r>
            </a:p>
          </p:txBody>
        </p:sp>
        <p:sp>
          <p:nvSpPr>
            <p:cNvPr id="33809" name="Text Box 36"/>
            <p:cNvSpPr txBox="1">
              <a:spLocks noChangeArrowheads="1"/>
            </p:cNvSpPr>
            <p:nvPr/>
          </p:nvSpPr>
          <p:spPr bwMode="auto">
            <a:xfrm>
              <a:off x="2421" y="3744"/>
              <a:ext cx="2523" cy="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ru-RU" b="1">
                  <a:solidFill>
                    <a:srgbClr val="800000"/>
                  </a:solidFill>
                  <a:latin typeface="Arial" charset="0"/>
                  <a:cs typeface="Arial" charset="0"/>
                </a:rPr>
                <a:t>Полная стоимость основных фондов</a:t>
              </a:r>
            </a:p>
          </p:txBody>
        </p:sp>
        <p:sp>
          <p:nvSpPr>
            <p:cNvPr id="33810" name="Text Box 37"/>
            <p:cNvSpPr txBox="1">
              <a:spLocks noChangeArrowheads="1"/>
            </p:cNvSpPr>
            <p:nvPr/>
          </p:nvSpPr>
          <p:spPr bwMode="auto">
            <a:xfrm>
              <a:off x="2208" y="3590"/>
              <a:ext cx="288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ru-RU" sz="2000" b="1">
                  <a:latin typeface="Verdana" pitchFamily="34" charset="0"/>
                </a:rPr>
                <a:t>=</a:t>
              </a:r>
            </a:p>
          </p:txBody>
        </p:sp>
        <p:sp>
          <p:nvSpPr>
            <p:cNvPr id="33811" name="Line 38"/>
            <p:cNvSpPr>
              <a:spLocks noChangeShapeType="1"/>
            </p:cNvSpPr>
            <p:nvPr/>
          </p:nvSpPr>
          <p:spPr bwMode="auto">
            <a:xfrm>
              <a:off x="2496" y="3744"/>
              <a:ext cx="2352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3804" name="AutoShape 39"/>
          <p:cNvSpPr>
            <a:spLocks noChangeArrowheads="1"/>
          </p:cNvSpPr>
          <p:nvPr/>
        </p:nvSpPr>
        <p:spPr bwMode="auto">
          <a:xfrm rot="16200000" flipH="1">
            <a:off x="224631" y="5736432"/>
            <a:ext cx="287337" cy="431800"/>
          </a:xfrm>
          <a:prstGeom prst="downArrow">
            <a:avLst>
              <a:gd name="adj1" fmla="val 50000"/>
              <a:gd name="adj2" fmla="val 37569"/>
            </a:avLst>
          </a:prstGeom>
          <a:solidFill>
            <a:srgbClr val="00006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33805" name="AutoShape 40"/>
          <p:cNvSpPr>
            <a:spLocks noChangeArrowheads="1"/>
          </p:cNvSpPr>
          <p:nvPr/>
        </p:nvSpPr>
        <p:spPr bwMode="auto">
          <a:xfrm rot="5400000">
            <a:off x="8632031" y="5718969"/>
            <a:ext cx="287338" cy="431800"/>
          </a:xfrm>
          <a:prstGeom prst="downArrow">
            <a:avLst>
              <a:gd name="adj1" fmla="val 50000"/>
              <a:gd name="adj2" fmla="val 37569"/>
            </a:avLst>
          </a:prstGeom>
          <a:solidFill>
            <a:srgbClr val="000066"/>
          </a:solidFill>
          <a:ln w="2857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3" name="Rectangle 3"/>
          <p:cNvSpPr>
            <a:spLocks noGrp="1" noChangeArrowheads="1"/>
          </p:cNvSpPr>
          <p:nvPr>
            <p:ph idx="1"/>
          </p:nvPr>
        </p:nvSpPr>
        <p:spPr>
          <a:xfrm>
            <a:off x="395536" y="332656"/>
            <a:ext cx="8229600" cy="5668962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r>
              <a:rPr lang="ru-RU" sz="2400" b="1" dirty="0" smtClean="0">
                <a:solidFill>
                  <a:srgbClr val="7A207C"/>
                </a:solidFill>
                <a:latin typeface="Times New Roman" pitchFamily="18" charset="0"/>
                <a:cs typeface="Times New Roman" pitchFamily="18" charset="0"/>
              </a:rPr>
              <a:t>Улучшения использования основных средств на предприятии можно достигнуть путём:</a:t>
            </a:r>
          </a:p>
          <a:p>
            <a:pPr eaLnBrk="1" hangingPunct="1">
              <a:lnSpc>
                <a:spcPct val="90000"/>
              </a:lnSpc>
              <a:buFont typeface="Wingdings" pitchFamily="2" charset="2"/>
              <a:buNone/>
            </a:pPr>
            <a:endParaRPr lang="ru-RU" dirty="0" smtClean="0"/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ru-RU" sz="3200" dirty="0" smtClean="0"/>
              <a:t>Освобождения предприятия от неиспользуемых ОФ или сдача их в аренду;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ru-RU" sz="3200" dirty="0" smtClean="0"/>
              <a:t>Своевременное проведение плановых ремонтов ОФ;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ru-RU" sz="3200" dirty="0" smtClean="0"/>
              <a:t>Повышение уровня механизации и автоматизации производства;</a:t>
            </a:r>
          </a:p>
          <a:p>
            <a:pPr eaLnBrk="1" hangingPunct="1">
              <a:lnSpc>
                <a:spcPct val="90000"/>
              </a:lnSpc>
              <a:buFont typeface="Arial" pitchFamily="34" charset="0"/>
              <a:buChar char="•"/>
            </a:pPr>
            <a:r>
              <a:rPr lang="ru-RU" sz="3200" dirty="0" smtClean="0"/>
              <a:t>Повышение уровня квалификации обслуживающего персонала.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512</TotalTime>
  <Words>895</Words>
  <Application>Microsoft Office PowerPoint</Application>
  <PresentationFormat>Экран (4:3)</PresentationFormat>
  <Paragraphs>205</Paragraphs>
  <Slides>29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8" baseType="lpstr">
      <vt:lpstr>Arial</vt:lpstr>
      <vt:lpstr>Calibri</vt:lpstr>
      <vt:lpstr>Calibri Light</vt:lpstr>
      <vt:lpstr>Symbol</vt:lpstr>
      <vt:lpstr>Times New Roman</vt:lpstr>
      <vt:lpstr>Verdana</vt:lpstr>
      <vt:lpstr>Wingdings</vt:lpstr>
      <vt:lpstr>Wingdings 3</vt:lpstr>
      <vt:lpstr>Ретро</vt:lpstr>
      <vt:lpstr>Презентация PowerPoint</vt:lpstr>
      <vt:lpstr>Основные средства предприятия </vt:lpstr>
      <vt:lpstr>Презентация PowerPoint</vt:lpstr>
      <vt:lpstr>Презентация PowerPoint</vt:lpstr>
      <vt:lpstr>СТРУКТУРА  ОСНОВНЫХ СРЕДСТВ</vt:lpstr>
      <vt:lpstr>структура основных средств предприятия  </vt:lpstr>
      <vt:lpstr>Классификация ОФ: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Денежная оценка основных фондов отражается в учете по:</vt:lpstr>
      <vt:lpstr>Стоимостная оценка  ОФ</vt:lpstr>
      <vt:lpstr>Презентация PowerPoint</vt:lpstr>
      <vt:lpstr>Презентация PowerPoint</vt:lpstr>
      <vt:lpstr>Презентация PowerPoint</vt:lpstr>
      <vt:lpstr>Презентация PowerPoint</vt:lpstr>
      <vt:lpstr>Амортизация основных средств </vt:lpstr>
      <vt:lpstr>Презентация PowerPoint</vt:lpstr>
      <vt:lpstr>Норма амортизации</vt:lpstr>
      <vt:lpstr>Норма амортизации </vt:lpstr>
      <vt:lpstr>Обобщающие показатели использования основных средств.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Слава</dc:creator>
  <cp:lastModifiedBy>Admin</cp:lastModifiedBy>
  <cp:revision>43</cp:revision>
  <dcterms:created xsi:type="dcterms:W3CDTF">2013-02-17T09:20:53Z</dcterms:created>
  <dcterms:modified xsi:type="dcterms:W3CDTF">2023-12-15T10:52:44Z</dcterms:modified>
</cp:coreProperties>
</file>