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9144000" cy="5143500" type="screen16x9"/>
  <p:notesSz cx="6858000" cy="9144000"/>
  <p:embeddedFontLst>
    <p:embeddedFont>
      <p:font typeface="Raleway" charset="-52"/>
      <p:regular r:id="rId56"/>
      <p:bold r:id="rId57"/>
      <p:italic r:id="rId58"/>
      <p:boldItalic r:id="rId59"/>
    </p:embeddedFont>
    <p:embeddedFont>
      <p:font typeface="Lato" charset="0"/>
      <p:regular r:id="rId60"/>
      <p:bold r:id="rId61"/>
      <p:italic r:id="rId62"/>
      <p:boldItalic r:id="rId6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-84" y="-5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63" Type="http://schemas.openxmlformats.org/officeDocument/2006/relationships/font" Target="fonts/font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61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5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07fd85fd88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07fd85fd88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07fd85fd88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07fd85fd88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07fd85fd88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07fd85fd88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07fd85fd88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07fd85fd88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07fd85fd88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07fd85fd88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07fd85fd88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07fd85fd88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07fd85fd88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07fd85fd88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07fd85fd88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07fd85fd88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07fd85fd88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07fd85fd88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07fd85fd88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07fd85fd88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07fd85fd88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07fd85fd88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07fd85fd88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07fd85fd88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07fd85fd88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07fd85fd88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07fd85fd88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07fd85fd88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07fd85fd88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07fd85fd88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07fd85fd88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07fd85fd88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07fd85fd88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07fd85fd88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07fd85fd88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07fd85fd88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07fd85fd88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07fd85fd88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07fd85fd88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07fd85fd88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07fd85fd88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07fd85fd88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07fd85fd88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07fd85fd88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07fd85fd88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07fd85fd88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07fd85fd88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07fd85fd88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07fd85fd88_0_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207fd85fd88_0_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07fd85fd88_0_4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207fd85fd88_0_4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07fd85fd88_0_4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07fd85fd88_0_4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07fd85fd88_0_4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207fd85fd88_0_4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07fd85fd88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207fd85fd88_0_4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07fd85fd88_0_4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207fd85fd88_0_4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07fd85fd88_0_4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07fd85fd88_0_4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07fd85fd88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207fd85fd88_0_4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07fd85fd88_0_4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207fd85fd88_0_4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207fd85fd88_0_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207fd85fd88_0_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207fd85fd88_0_4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207fd85fd88_0_4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07fd85fd88_0_4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207fd85fd88_0_4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07fd85fd88_0_4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207fd85fd88_0_4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207fd85fd88_0_4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207fd85fd88_0_4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07fd85fd88_0_5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207fd85fd88_0_5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07fd85fd88_0_5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207fd85fd88_0_5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207fd85fd88_0_5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207fd85fd88_0_5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07fd85fd88_0_5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207fd85fd88_0_5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07fd85fd88_0_5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207fd85fd88_0_5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07fd85fd88_0_5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207fd85fd88_0_5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207fd85fd88_0_5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207fd85fd88_0_5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2082967774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2082967774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2082967774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20829677740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2082967774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20829677740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20829677740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20829677740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20829677740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20829677740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20829677740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20829677740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20829677740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20829677740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>
            <a:spLocks noGrp="1"/>
          </p:cNvSpPr>
          <p:nvPr>
            <p:ph type="ctrTitle"/>
          </p:nvPr>
        </p:nvSpPr>
        <p:spPr>
          <a:xfrm>
            <a:off x="920000" y="1454750"/>
            <a:ext cx="76944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920"/>
              <a:t>Хранение лекарственных средств и товаров аптечного ассортимента</a:t>
            </a:r>
            <a:endParaRPr sz="3920"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"/>
          </p:nvPr>
        </p:nvSpPr>
        <p:spPr>
          <a:xfrm>
            <a:off x="5196378" y="3476746"/>
            <a:ext cx="3521493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2500"/>
          </a:bodyPr>
          <a:lstStyle/>
          <a:p>
            <a:pPr algn="r"/>
            <a:r>
              <a:rPr lang="ru-RU" sz="1600" i="1" dirty="0" smtClean="0"/>
              <a:t>Фролова Галина Михайловна, </a:t>
            </a:r>
            <a:endParaRPr lang="ru-RU" sz="1600" dirty="0" smtClean="0"/>
          </a:p>
          <a:p>
            <a:pPr algn="r"/>
            <a:r>
              <a:rPr lang="ru-RU" sz="1600" i="1" dirty="0" smtClean="0"/>
              <a:t>преподаватель ГБПОУ «</a:t>
            </a:r>
            <a:r>
              <a:rPr lang="ru-RU" sz="1600" i="1" dirty="0" err="1" smtClean="0"/>
              <a:t>Миасский</a:t>
            </a:r>
            <a:r>
              <a:rPr lang="ru-RU" sz="1600" i="1" dirty="0" smtClean="0"/>
              <a:t> медицинский колледж», </a:t>
            </a:r>
            <a:endParaRPr lang="ru-RU" sz="1600" dirty="0" smtClean="0"/>
          </a:p>
          <a:p>
            <a:pPr algn="r"/>
            <a:r>
              <a:rPr lang="en-US" sz="1600" i="1" dirty="0" err="1" smtClean="0"/>
              <a:t>mmuspo</a:t>
            </a:r>
            <a:r>
              <a:rPr lang="ru-RU" sz="1600" i="1" dirty="0" smtClean="0"/>
              <a:t>@</a:t>
            </a:r>
            <a:r>
              <a:rPr lang="en-US" sz="1600" i="1" dirty="0" smtClean="0"/>
              <a:t>mail</a:t>
            </a:r>
            <a:r>
              <a:rPr lang="ru-RU" sz="1600" i="1" dirty="0" smtClean="0"/>
              <a:t>.</a:t>
            </a:r>
            <a:r>
              <a:rPr lang="en-US" sz="1600" i="1" dirty="0" err="1" smtClean="0"/>
              <a:t>ru</a:t>
            </a:r>
            <a:endParaRPr lang="ru-RU" sz="1600" dirty="0"/>
          </a:p>
        </p:txBody>
      </p:sp>
      <p:sp>
        <p:nvSpPr>
          <p:cNvPr id="74" name="Google Shape;74;p13"/>
          <p:cNvSpPr txBox="1"/>
          <p:nvPr/>
        </p:nvSpPr>
        <p:spPr>
          <a:xfrm>
            <a:off x="2564750" y="599375"/>
            <a:ext cx="55200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ГБПОУ “Миасский медицинский колледж”</a:t>
            </a:r>
            <a:endParaRPr sz="17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>
            <a:off x="1099950" y="436600"/>
            <a:ext cx="71928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Какими приказами регламентируется?</a:t>
            </a:r>
            <a:endParaRPr/>
          </a:p>
        </p:txBody>
      </p:sp>
      <p:sp>
        <p:nvSpPr>
          <p:cNvPr id="80" name="Google Shape;80;p14"/>
          <p:cNvSpPr txBox="1"/>
          <p:nvPr/>
        </p:nvSpPr>
        <p:spPr>
          <a:xfrm>
            <a:off x="191300" y="1072000"/>
            <a:ext cx="8866500" cy="37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❏"/>
            </a:pPr>
            <a:r>
              <a:rPr lang="ru" sz="2300">
                <a:latin typeface="Times New Roman"/>
                <a:ea typeface="Times New Roman"/>
                <a:cs typeface="Times New Roman"/>
                <a:sym typeface="Times New Roman"/>
              </a:rPr>
              <a:t>Приказ МЗ РФ от 23 августа 2010 г.</a:t>
            </a:r>
            <a:r>
              <a:rPr lang="ru" sz="30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3000" b="1" i="1" u="sng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№706н</a:t>
            </a:r>
            <a:endParaRPr sz="3000" b="1" i="1" u="sng"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 b="1">
                <a:latin typeface="Times New Roman"/>
                <a:ea typeface="Times New Roman"/>
                <a:cs typeface="Times New Roman"/>
                <a:sym typeface="Times New Roman"/>
              </a:rPr>
              <a:t>“ОБ УТВЕРЖДЕНИИ ПРАВИЛ ХРАНЕНИЯ ЛЕКАРСТВЕННЫХ СРЕДСТВ”</a:t>
            </a:r>
            <a:endParaRPr sz="23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Font typeface="Times New Roman"/>
              <a:buChar char="❏"/>
            </a:pPr>
            <a:r>
              <a:rPr lang="ru" sz="2300">
                <a:latin typeface="Times New Roman"/>
                <a:ea typeface="Times New Roman"/>
                <a:cs typeface="Times New Roman"/>
                <a:sym typeface="Times New Roman"/>
              </a:rPr>
              <a:t>Приказ МЗ РФ от 13 ноября 1996г. (ред. 23.08.2015) </a:t>
            </a:r>
            <a:r>
              <a:rPr lang="ru" sz="3000" b="1" i="1" u="sng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№377</a:t>
            </a:r>
            <a:r>
              <a:rPr lang="ru" sz="23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2300" b="1">
                <a:latin typeface="Times New Roman"/>
                <a:ea typeface="Times New Roman"/>
                <a:cs typeface="Times New Roman"/>
                <a:sym typeface="Times New Roman"/>
              </a:rPr>
              <a:t>“ОБ УТВЕРЖДЕНИИ ИНСТРУКЦИИ ПО ОРГАНИЗАЦИИ ХРАНЕНИЯ В АУ РАЗЛИЧНЫХ ГРУПП ЛС И ИМН”</a:t>
            </a:r>
            <a:endParaRPr sz="23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Font typeface="Times New Roman"/>
              <a:buChar char="❏"/>
            </a:pPr>
            <a:r>
              <a:rPr lang="ru" sz="2300">
                <a:latin typeface="Times New Roman"/>
                <a:ea typeface="Times New Roman"/>
                <a:cs typeface="Times New Roman"/>
                <a:sym typeface="Times New Roman"/>
              </a:rPr>
              <a:t>Приказ МЗ РФ </a:t>
            </a:r>
            <a:r>
              <a:rPr lang="ru" sz="3000">
                <a:solidFill>
                  <a:schemeClr val="dk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от 30 апреля 2022 г. №809 </a:t>
            </a:r>
            <a:r>
              <a:rPr lang="ru" sz="2600" b="1">
                <a:solidFill>
                  <a:schemeClr val="dk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“Правила хранения наркотических средств, психотропных веществ и их прекурсоров”</a:t>
            </a:r>
            <a:endParaRPr sz="32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1101100" y="435150"/>
            <a:ext cx="7638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6666"/>
              <a:buFont typeface="Arial"/>
              <a:buNone/>
            </a:pPr>
            <a:r>
              <a:rPr lang="ru"/>
              <a:t>Какими приказами регламентируется?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246000" y="1070550"/>
            <a:ext cx="8814300" cy="33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7497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085"/>
              <a:buFont typeface="Times New Roman"/>
              <a:buChar char="❏"/>
            </a:pPr>
            <a:r>
              <a:rPr lang="ru" sz="2227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Постановление Правительства РФ от 31.12.2009 </a:t>
            </a:r>
            <a:r>
              <a:rPr lang="ru" sz="2770" b="1" i="1" u="sng">
                <a:solidFill>
                  <a:srgbClr val="202124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N1148</a:t>
            </a:r>
            <a:r>
              <a:rPr lang="ru" sz="2227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(ред. от 30.04.2022) </a:t>
            </a:r>
            <a:r>
              <a:rPr lang="ru" sz="2227" b="1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“О ПОРЯДКЕ ХРАНЕНИЯ НАРКОТИЧЕСКИХ СРЕДСТВ, ПСИХОТРОПНЫХ ВЕЩЕСТВ И ИХ ПРЕКУРСОРОВ”</a:t>
            </a:r>
            <a:endParaRPr sz="2227" b="1">
              <a:solidFill>
                <a:srgbClr val="2021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7497" algn="l" rtl="0">
              <a:lnSpc>
                <a:spcPct val="132857"/>
              </a:lnSpc>
              <a:spcBef>
                <a:spcPts val="0"/>
              </a:spcBef>
              <a:spcAft>
                <a:spcPts val="0"/>
              </a:spcAft>
              <a:buSzPts val="1085"/>
              <a:buFont typeface="Times New Roman"/>
              <a:buChar char="❏"/>
            </a:pPr>
            <a:r>
              <a:rPr lang="ru" sz="215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Приказ МЗ РФ от 26.11.2021 </a:t>
            </a:r>
            <a:r>
              <a:rPr lang="ru" sz="2770" b="1" i="1" u="sng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№1103н</a:t>
            </a:r>
            <a:r>
              <a:rPr lang="ru" sz="215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2150" b="1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“ОБ УТВЕРЖДЕНИИ СПЕЦИАЛЬНЫХ ТРЕБОВАНИЙ К УСЛОВИЯМ ХРАНЕНИЯ НАРКОТИЧЕСКИХ, ПСИХОТРОПНЫХ ЛС ПРЕДНАЗНАЧЕННЫЕ ДЛЯ МЕДИЦИНСКОГО ПРИМЕНЕНИЯ”</a:t>
            </a:r>
            <a:endParaRPr sz="2150" b="1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5000"/>
              </a:lnSpc>
              <a:spcBef>
                <a:spcPts val="4200"/>
              </a:spcBef>
              <a:spcAft>
                <a:spcPts val="1200"/>
              </a:spcAft>
              <a:buSzPts val="852"/>
              <a:buNone/>
            </a:pPr>
            <a:endParaRPr sz="1627">
              <a:solidFill>
                <a:srgbClr val="2021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title"/>
          </p:nvPr>
        </p:nvSpPr>
        <p:spPr>
          <a:xfrm>
            <a:off x="22608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Чем регламентируется еще?</a:t>
            </a:r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body" idx="1"/>
          </p:nvPr>
        </p:nvSpPr>
        <p:spPr>
          <a:xfrm>
            <a:off x="320600" y="1129075"/>
            <a:ext cx="8614500" cy="30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❏"/>
            </a:pPr>
            <a:r>
              <a:rPr lang="ru" sz="22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Приказ МЗ РФ </a:t>
            </a:r>
            <a:r>
              <a:rPr lang="ru" sz="22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от 31.08.2016</a:t>
            </a:r>
            <a:r>
              <a:rPr lang="ru" sz="2200" b="1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2900" b="1" i="1" u="sng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N 647н </a:t>
            </a:r>
            <a:r>
              <a:rPr lang="ru" sz="2391" b="1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"Об утверждении Правил надлежащей аптечной практики лекарственных препаратов для медицинского применения"</a:t>
            </a:r>
            <a:endParaRPr sz="2391" b="1"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❏"/>
            </a:pPr>
            <a:r>
              <a:rPr lang="ru" sz="2900" b="1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ГФ XIV</a:t>
            </a:r>
            <a:r>
              <a:rPr lang="ru" sz="2200">
                <a:latin typeface="Times New Roman"/>
                <a:ea typeface="Times New Roman"/>
                <a:cs typeface="Times New Roman"/>
                <a:sym typeface="Times New Roman"/>
              </a:rPr>
              <a:t> издание</a:t>
            </a:r>
            <a:r>
              <a:rPr lang="ru" sz="2900" b="1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2900" b="1" i="1" u="sng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ОФС.1.1.0010.18</a:t>
            </a:r>
            <a:r>
              <a:rPr lang="ru" sz="2900" b="1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2200">
                <a:latin typeface="Times New Roman"/>
                <a:ea typeface="Times New Roman"/>
                <a:cs typeface="Times New Roman"/>
                <a:sym typeface="Times New Roman"/>
              </a:rPr>
              <a:t>(взамен ОФС.1.1001.15) </a:t>
            </a:r>
            <a:r>
              <a:rPr lang="ru" sz="2200" b="1">
                <a:latin typeface="Times New Roman"/>
                <a:ea typeface="Times New Roman"/>
                <a:cs typeface="Times New Roman"/>
                <a:sym typeface="Times New Roman"/>
              </a:rPr>
              <a:t>“ХРАНЕНИЕ ЛЕКАРСТВЕННЫХ СРЕДСТВ” </a:t>
            </a:r>
            <a:r>
              <a:rPr lang="ru" sz="2200">
                <a:latin typeface="Times New Roman"/>
                <a:ea typeface="Times New Roman"/>
                <a:cs typeface="Times New Roman"/>
                <a:sym typeface="Times New Roman"/>
              </a:rPr>
              <a:t>(том I)</a:t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❏"/>
            </a:pPr>
            <a:r>
              <a:rPr lang="ru" sz="2900" b="1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ГФ XIV</a:t>
            </a:r>
            <a:r>
              <a:rPr lang="ru" sz="290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24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издание</a:t>
            </a:r>
            <a:r>
              <a:rPr lang="ru" sz="2400" b="1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2900" b="1" i="1" u="sng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ОФС.1.10011.15</a:t>
            </a:r>
            <a:r>
              <a:rPr lang="ru" sz="2200" i="1" u="sng"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" sz="2200" b="1">
                <a:latin typeface="Times New Roman"/>
                <a:ea typeface="Times New Roman"/>
                <a:cs typeface="Times New Roman"/>
                <a:sym typeface="Times New Roman"/>
              </a:rPr>
              <a:t>“ХРАНЕНИЕ ЛРС И ЛРП” </a:t>
            </a:r>
            <a:r>
              <a:rPr lang="ru" sz="2200">
                <a:latin typeface="Times New Roman"/>
                <a:ea typeface="Times New Roman"/>
                <a:cs typeface="Times New Roman"/>
                <a:sym typeface="Times New Roman"/>
              </a:rPr>
              <a:t>(том I)</a:t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>
            <a:spLocks noGrp="1"/>
          </p:cNvSpPr>
          <p:nvPr>
            <p:ph type="title"/>
          </p:nvPr>
        </p:nvSpPr>
        <p:spPr>
          <a:xfrm>
            <a:off x="2649825" y="444675"/>
            <a:ext cx="4374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/>
              <a:t>Основные понятия</a:t>
            </a:r>
            <a:endParaRPr sz="3000"/>
          </a:p>
        </p:txBody>
      </p:sp>
      <p:sp>
        <p:nvSpPr>
          <p:cNvPr id="98" name="Google Shape;98;p17"/>
          <p:cNvSpPr txBox="1">
            <a:spLocks noGrp="1"/>
          </p:cNvSpPr>
          <p:nvPr>
            <p:ph type="body" idx="1"/>
          </p:nvPr>
        </p:nvSpPr>
        <p:spPr>
          <a:xfrm>
            <a:off x="352500" y="1149750"/>
            <a:ext cx="86799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❏"/>
            </a:pPr>
            <a:r>
              <a:rPr lang="ru" sz="2800" b="1" i="1" u="sng">
                <a:highlight>
                  <a:srgbClr val="FFFF00"/>
                </a:highlight>
              </a:rPr>
              <a:t>Хранение</a:t>
            </a:r>
            <a:r>
              <a:rPr lang="ru" sz="2800"/>
              <a:t> - </a:t>
            </a:r>
            <a:r>
              <a:rPr lang="ru" sz="2800" i="1"/>
              <a:t>это процесс хранения ЛС до момента их использования в пределах установленного срока годности, являющийся составной частью обращения ЛС </a:t>
            </a:r>
            <a:endParaRPr sz="2800" i="1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❏"/>
            </a:pPr>
            <a:r>
              <a:rPr lang="ru" sz="2800" b="1" i="1" u="sng">
                <a:highlight>
                  <a:srgbClr val="FFFF00"/>
                </a:highlight>
              </a:rPr>
              <a:t>Хранение товаров </a:t>
            </a:r>
            <a:r>
              <a:rPr lang="ru" sz="2800"/>
              <a:t>- </a:t>
            </a:r>
            <a:r>
              <a:rPr lang="ru" sz="2800" i="1"/>
              <a:t>это процесс размещения товаров в складском помещении, содержание и уход за ними в целях обеспечения качества и количества.</a:t>
            </a:r>
            <a:endParaRPr sz="2800" i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>
            <a:spLocks noGrp="1"/>
          </p:cNvSpPr>
          <p:nvPr>
            <p:ph type="body" idx="1"/>
          </p:nvPr>
        </p:nvSpPr>
        <p:spPr>
          <a:xfrm>
            <a:off x="250900" y="641200"/>
            <a:ext cx="8480700" cy="395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ru" sz="2740" b="1" i="1" u="sng">
                <a:latin typeface="Times New Roman"/>
                <a:ea typeface="Times New Roman"/>
                <a:cs typeface="Times New Roman"/>
                <a:sym typeface="Times New Roman"/>
              </a:rPr>
              <a:t>Режим хранения</a:t>
            </a:r>
            <a:r>
              <a:rPr lang="ru" sz="2740">
                <a:latin typeface="Times New Roman"/>
                <a:ea typeface="Times New Roman"/>
                <a:cs typeface="Times New Roman"/>
                <a:sym typeface="Times New Roman"/>
              </a:rPr>
              <a:t> - это совокупность климатических и санитарно-гигиенических требований, обеспечивающих сохранность товаров.</a:t>
            </a:r>
            <a:endParaRPr sz="274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ru" sz="2540" b="1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Требования:</a:t>
            </a:r>
            <a:endParaRPr sz="2540" b="1"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989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540"/>
              <a:buFont typeface="Times New Roman"/>
              <a:buChar char="❏"/>
            </a:pPr>
            <a:r>
              <a:rPr lang="ru" sz="2540">
                <a:latin typeface="Times New Roman"/>
                <a:ea typeface="Times New Roman"/>
                <a:cs typeface="Times New Roman"/>
                <a:sym typeface="Times New Roman"/>
              </a:rPr>
              <a:t>Температура, влажность воздуха</a:t>
            </a:r>
            <a:endParaRPr sz="254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989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540"/>
              <a:buFont typeface="Times New Roman"/>
              <a:buChar char="❏"/>
            </a:pPr>
            <a:r>
              <a:rPr lang="ru" sz="2540">
                <a:latin typeface="Times New Roman"/>
                <a:ea typeface="Times New Roman"/>
                <a:cs typeface="Times New Roman"/>
                <a:sym typeface="Times New Roman"/>
              </a:rPr>
              <a:t>Освещенность</a:t>
            </a:r>
            <a:endParaRPr sz="254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989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540"/>
              <a:buFont typeface="Times New Roman"/>
              <a:buChar char="❏"/>
            </a:pPr>
            <a:r>
              <a:rPr lang="ru" sz="2540">
                <a:latin typeface="Times New Roman"/>
                <a:ea typeface="Times New Roman"/>
                <a:cs typeface="Times New Roman"/>
                <a:sym typeface="Times New Roman"/>
              </a:rPr>
              <a:t>Чистота места хранения (тара, стеллажи, шкафы, стены, пол и тд)</a:t>
            </a:r>
            <a:endParaRPr sz="244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endParaRPr sz="224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endParaRPr sz="204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>
            <a:spLocks noGrp="1"/>
          </p:cNvSpPr>
          <p:nvPr>
            <p:ph type="body" idx="1"/>
          </p:nvPr>
        </p:nvSpPr>
        <p:spPr>
          <a:xfrm>
            <a:off x="345600" y="1589050"/>
            <a:ext cx="8452800" cy="20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ru" sz="2766" b="1" i="1" u="sng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Условия хранения</a:t>
            </a:r>
            <a:r>
              <a:rPr lang="ru" sz="2766" b="1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- совокупность внешних воздействий окружающей среды, связанных с режимом хранения и размещением товара в месте хранения </a:t>
            </a:r>
            <a:endParaRPr sz="2766" b="1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605"/>
              <a:buNone/>
            </a:pPr>
            <a:endParaRPr sz="109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>
            <a:spLocks noGrp="1"/>
          </p:cNvSpPr>
          <p:nvPr>
            <p:ph type="title"/>
          </p:nvPr>
        </p:nvSpPr>
        <p:spPr>
          <a:xfrm>
            <a:off x="195150" y="575950"/>
            <a:ext cx="8526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/>
              <a:t>Общие требования к помещениям для хранения ЛП и ИМН</a:t>
            </a:r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body" idx="1"/>
          </p:nvPr>
        </p:nvSpPr>
        <p:spPr>
          <a:xfrm>
            <a:off x="205100" y="1595775"/>
            <a:ext cx="8526600" cy="328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457200" lvl="0" indent="-387667" algn="l" rtl="0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❏"/>
            </a:pPr>
            <a:r>
              <a:rPr lang="ru" sz="2708">
                <a:latin typeface="Times New Roman"/>
                <a:ea typeface="Times New Roman"/>
                <a:cs typeface="Times New Roman"/>
                <a:sym typeface="Times New Roman"/>
              </a:rPr>
              <a:t>Обеспечение охранной и противопожарной системой;</a:t>
            </a:r>
            <a:endParaRPr sz="2708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7667" algn="l" rtl="0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❏"/>
            </a:pPr>
            <a:r>
              <a:rPr lang="ru" sz="2708">
                <a:latin typeface="Times New Roman"/>
                <a:ea typeface="Times New Roman"/>
                <a:cs typeface="Times New Roman"/>
                <a:sym typeface="Times New Roman"/>
              </a:rPr>
              <a:t>Оснащение стеллажами, шкафами, поддонами, которые должны быть </a:t>
            </a:r>
            <a:r>
              <a:rPr lang="ru" sz="2708" b="1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пронумерованы! + стеллажная карта!</a:t>
            </a:r>
            <a:endParaRPr sz="2708" b="1"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708" b="1" i="1">
                <a:highlight>
                  <a:srgbClr val="FFF2CC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Проходы между стеллажами должны быть оснащены освещением. Расстояние должно обеспечивать свободный проход и доступ к товару.</a:t>
            </a:r>
            <a:endParaRPr sz="2708" b="1" i="1">
              <a:highlight>
                <a:srgbClr val="FFF2CC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06650"/>
            <a:ext cx="9144000" cy="5746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22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6" name="Google Shape;12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013" y="383313"/>
            <a:ext cx="8237975" cy="437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>
            <a:spLocks noGrp="1"/>
          </p:cNvSpPr>
          <p:nvPr>
            <p:ph type="title"/>
          </p:nvPr>
        </p:nvSpPr>
        <p:spPr>
          <a:xfrm>
            <a:off x="394228" y="346556"/>
            <a:ext cx="83733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90"/>
              <a:buFont typeface="Arial"/>
              <a:buNone/>
            </a:pPr>
            <a:r>
              <a:rPr lang="ru" dirty="0"/>
              <a:t>Общие требования к помещениям для хранения ЛП и ИМН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700"/>
          </a:p>
        </p:txBody>
      </p:sp>
      <p:sp>
        <p:nvSpPr>
          <p:cNvPr id="132" name="Google Shape;132;p23"/>
          <p:cNvSpPr txBox="1">
            <a:spLocks noGrp="1"/>
          </p:cNvSpPr>
          <p:nvPr>
            <p:ph type="body" idx="1"/>
          </p:nvPr>
        </p:nvSpPr>
        <p:spPr>
          <a:xfrm>
            <a:off x="209075" y="1324200"/>
            <a:ext cx="8767500" cy="36206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Times New Roman"/>
              <a:buChar char="❏"/>
            </a:pPr>
            <a:r>
              <a:rPr lang="ru" sz="2300" dirty="0">
                <a:latin typeface="Times New Roman"/>
                <a:ea typeface="Times New Roman"/>
                <a:cs typeface="Times New Roman"/>
                <a:sym typeface="Times New Roman"/>
              </a:rPr>
              <a:t>Оснащение приборами регистрации параметров воздуха (гигрометры, психрометры). 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300" b="1" dirty="0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Размещают на расстоянии не менее 3м от дверей, окон, отопительных приборов, в доступном месте на высоте 1.5-1.7м от пола! Параметры регистрируются ежедневно в специальном журнале (хранение 1 год)</a:t>
            </a:r>
            <a:endParaRPr sz="2300" b="1"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746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300"/>
              <a:buFont typeface="Times New Roman"/>
              <a:buChar char="❏"/>
            </a:pPr>
            <a:r>
              <a:rPr lang="ru" sz="2300" dirty="0">
                <a:latin typeface="Times New Roman"/>
                <a:ea typeface="Times New Roman"/>
                <a:cs typeface="Times New Roman"/>
                <a:sym typeface="Times New Roman"/>
              </a:rPr>
              <a:t>Кондиционерами/ форточками/ фрамугами/ вторыми решетчатыми дверьми 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>
            <a:spLocks noGrp="1"/>
          </p:cNvSpPr>
          <p:nvPr>
            <p:ph type="title"/>
          </p:nvPr>
        </p:nvSpPr>
        <p:spPr>
          <a:xfrm>
            <a:off x="1578450" y="464425"/>
            <a:ext cx="66873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/>
              <a:t>Способы систематизации товара:</a:t>
            </a:r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body" idx="1"/>
          </p:nvPr>
        </p:nvSpPr>
        <p:spPr>
          <a:xfrm>
            <a:off x="264850" y="1197400"/>
            <a:ext cx="5352600" cy="34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❏"/>
            </a:pPr>
            <a:r>
              <a:rPr lang="ru" sz="2400">
                <a:latin typeface="Times New Roman"/>
                <a:ea typeface="Times New Roman"/>
                <a:cs typeface="Times New Roman"/>
                <a:sym typeface="Times New Roman"/>
              </a:rPr>
              <a:t>По токсикологическим факторам, фарм. группам, способы применения;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❏"/>
            </a:pPr>
            <a:r>
              <a:rPr lang="ru" sz="2400">
                <a:latin typeface="Times New Roman"/>
                <a:ea typeface="Times New Roman"/>
                <a:cs typeface="Times New Roman"/>
                <a:sym typeface="Times New Roman"/>
              </a:rPr>
              <a:t>В алфавитном порядке;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❏"/>
            </a:pPr>
            <a:r>
              <a:rPr lang="ru" sz="2400">
                <a:latin typeface="Times New Roman"/>
                <a:ea typeface="Times New Roman"/>
                <a:cs typeface="Times New Roman"/>
                <a:sym typeface="Times New Roman"/>
              </a:rPr>
              <a:t>В соответствии с позициями компьютерного учета.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9" name="Google Shape;13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5300" y="1739725"/>
            <a:ext cx="3221750" cy="21489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type="title"/>
          </p:nvPr>
        </p:nvSpPr>
        <p:spPr>
          <a:xfrm>
            <a:off x="1773025" y="479725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/>
              <a:t>Принципы хранения товара:</a:t>
            </a:r>
            <a:endParaRPr sz="3000"/>
          </a:p>
        </p:txBody>
      </p:sp>
      <p:sp>
        <p:nvSpPr>
          <p:cNvPr id="145" name="Google Shape;145;p25"/>
          <p:cNvSpPr txBox="1">
            <a:spLocks noGrp="1"/>
          </p:cNvSpPr>
          <p:nvPr>
            <p:ph type="body" idx="1"/>
          </p:nvPr>
        </p:nvSpPr>
        <p:spPr>
          <a:xfrm>
            <a:off x="278775" y="1115125"/>
            <a:ext cx="8934900" cy="34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Times New Roman"/>
              <a:buChar char="❏"/>
            </a:pPr>
            <a:r>
              <a:rPr lang="ru" sz="2600">
                <a:latin typeface="Times New Roman"/>
                <a:ea typeface="Times New Roman"/>
                <a:cs typeface="Times New Roman"/>
                <a:sym typeface="Times New Roman"/>
              </a:rPr>
              <a:t>По физико-химическим свойствам;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Times New Roman"/>
              <a:buChar char="❏"/>
            </a:pPr>
            <a:r>
              <a:rPr lang="ru" sz="2600">
                <a:latin typeface="Times New Roman"/>
                <a:ea typeface="Times New Roman"/>
                <a:cs typeface="Times New Roman"/>
                <a:sym typeface="Times New Roman"/>
              </a:rPr>
              <a:t>По токсикологическим свойствам;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Times New Roman"/>
              <a:buChar char="❏"/>
            </a:pPr>
            <a:r>
              <a:rPr lang="ru" sz="2600">
                <a:latin typeface="Times New Roman"/>
                <a:ea typeface="Times New Roman"/>
                <a:cs typeface="Times New Roman"/>
                <a:sym typeface="Times New Roman"/>
              </a:rPr>
              <a:t>С учетом установленных сроков годности;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Times New Roman"/>
              <a:buChar char="❏"/>
            </a:pPr>
            <a:r>
              <a:rPr lang="ru" sz="2600">
                <a:latin typeface="Times New Roman"/>
                <a:ea typeface="Times New Roman"/>
                <a:cs typeface="Times New Roman"/>
                <a:sym typeface="Times New Roman"/>
              </a:rPr>
              <a:t>По группам товара;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Times New Roman"/>
              <a:buChar char="❏"/>
            </a:pPr>
            <a:r>
              <a:rPr lang="ru" sz="2600">
                <a:latin typeface="Times New Roman"/>
                <a:ea typeface="Times New Roman"/>
                <a:cs typeface="Times New Roman"/>
                <a:sym typeface="Times New Roman"/>
              </a:rPr>
              <a:t>По фарм.свойствам;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Times New Roman"/>
              <a:buChar char="❏"/>
            </a:pPr>
            <a:r>
              <a:rPr lang="ru" sz="2600">
                <a:latin typeface="Times New Roman"/>
                <a:ea typeface="Times New Roman"/>
                <a:cs typeface="Times New Roman"/>
                <a:sym typeface="Times New Roman"/>
              </a:rPr>
              <a:t>В зависимости от способа применения;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Times New Roman"/>
              <a:buChar char="❏"/>
            </a:pPr>
            <a:r>
              <a:rPr lang="ru" sz="2600">
                <a:latin typeface="Times New Roman"/>
                <a:ea typeface="Times New Roman"/>
                <a:cs typeface="Times New Roman"/>
                <a:sym typeface="Times New Roman"/>
              </a:rPr>
              <a:t>По агрегатному состоянию.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>
            <a:spLocks noGrp="1"/>
          </p:cNvSpPr>
          <p:nvPr>
            <p:ph type="title"/>
          </p:nvPr>
        </p:nvSpPr>
        <p:spPr>
          <a:xfrm>
            <a:off x="1073200" y="1716675"/>
            <a:ext cx="7471500" cy="190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500" i="1">
                <a:highlight>
                  <a:schemeClr val="lt1"/>
                </a:highlight>
              </a:rPr>
              <a:t>Особенности хранения отдельных групп ЛП</a:t>
            </a:r>
            <a:endParaRPr sz="4500" i="1"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>
            <a:spLocks noGrp="1"/>
          </p:cNvSpPr>
          <p:nvPr>
            <p:ph type="title"/>
          </p:nvPr>
        </p:nvSpPr>
        <p:spPr>
          <a:xfrm>
            <a:off x="1676025" y="4365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/>
              <a:t>Требующие защиты от света</a:t>
            </a:r>
            <a:endParaRPr sz="3000"/>
          </a:p>
        </p:txBody>
      </p:sp>
      <p:sp>
        <p:nvSpPr>
          <p:cNvPr id="156" name="Google Shape;156;p27"/>
          <p:cNvSpPr txBox="1">
            <a:spLocks noGrp="1"/>
          </p:cNvSpPr>
          <p:nvPr>
            <p:ph type="body" idx="1"/>
          </p:nvPr>
        </p:nvSpPr>
        <p:spPr>
          <a:xfrm>
            <a:off x="362425" y="1296325"/>
            <a:ext cx="4349100" cy="354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Times New Roman"/>
              <a:buChar char="❏"/>
            </a:pPr>
            <a:r>
              <a:rPr lang="ru" sz="2500">
                <a:latin typeface="Times New Roman"/>
                <a:ea typeface="Times New Roman"/>
                <a:cs typeface="Times New Roman"/>
                <a:sym typeface="Times New Roman"/>
              </a:rPr>
              <a:t>В, защищенных от световых воздействиях, шкафах/ стеллажах</a:t>
            </a:r>
            <a:endParaRPr sz="2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Times New Roman"/>
              <a:buChar char="❏"/>
            </a:pPr>
            <a:r>
              <a:rPr lang="ru" sz="2500">
                <a:latin typeface="Times New Roman"/>
                <a:ea typeface="Times New Roman"/>
                <a:cs typeface="Times New Roman"/>
                <a:sym typeface="Times New Roman"/>
              </a:rPr>
              <a:t>Использование светоотражающих пленок на стекло, жалюзи</a:t>
            </a:r>
            <a:endParaRPr sz="2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7" name="Google Shape;15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0600" y="988325"/>
            <a:ext cx="3234650" cy="215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8475" y="2929875"/>
            <a:ext cx="1628175" cy="162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8"/>
          <p:cNvSpPr txBox="1">
            <a:spLocks noGrp="1"/>
          </p:cNvSpPr>
          <p:nvPr>
            <p:ph type="title"/>
          </p:nvPr>
        </p:nvSpPr>
        <p:spPr>
          <a:xfrm>
            <a:off x="1563925" y="56200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Требующие защиты от воздействия влаги</a:t>
            </a:r>
            <a:endParaRPr/>
          </a:p>
        </p:txBody>
      </p:sp>
      <p:sp>
        <p:nvSpPr>
          <p:cNvPr id="164" name="Google Shape;164;p28"/>
          <p:cNvSpPr txBox="1">
            <a:spLocks noGrp="1"/>
          </p:cNvSpPr>
          <p:nvPr>
            <p:ph type="body" idx="1"/>
          </p:nvPr>
        </p:nvSpPr>
        <p:spPr>
          <a:xfrm>
            <a:off x="501800" y="1595775"/>
            <a:ext cx="4697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Font typeface="Times New Roman"/>
              <a:buChar char="❏"/>
            </a:pPr>
            <a:r>
              <a:rPr lang="ru" sz="2700">
                <a:latin typeface="Times New Roman"/>
                <a:ea typeface="Times New Roman"/>
                <a:cs typeface="Times New Roman"/>
                <a:sym typeface="Times New Roman"/>
              </a:rPr>
              <a:t>В прохладном месте при температуре до +15 в первичной или во вторичной упаковке производителя</a:t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1275" y="1526100"/>
            <a:ext cx="2253103" cy="300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1411200" y="436575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/>
              <a:t>Требующие защиты от улетучивания и высыхания</a:t>
            </a:r>
            <a:endParaRPr/>
          </a:p>
        </p:txBody>
      </p:sp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195149" y="1595775"/>
            <a:ext cx="57567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Font typeface="Times New Roman"/>
              <a:buChar char="❏"/>
            </a:pPr>
            <a:r>
              <a:rPr lang="ru" sz="2700">
                <a:latin typeface="Times New Roman"/>
                <a:ea typeface="Times New Roman"/>
                <a:cs typeface="Times New Roman"/>
                <a:sym typeface="Times New Roman"/>
              </a:rPr>
              <a:t>В первичной или во вторичной упаковке производителя в условиях, соответствующих требованиям нормативной документации на данные ЛС</a:t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2" name="Google Shape;17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1850" y="1838025"/>
            <a:ext cx="2760150" cy="276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0"/>
          <p:cNvSpPr txBox="1">
            <a:spLocks noGrp="1"/>
          </p:cNvSpPr>
          <p:nvPr>
            <p:ph type="title"/>
          </p:nvPr>
        </p:nvSpPr>
        <p:spPr>
          <a:xfrm>
            <a:off x="720800" y="436550"/>
            <a:ext cx="80109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/>
              <a:t>Требующие защиты от воздействия повышенных/пониженных температур</a:t>
            </a:r>
            <a:endParaRPr/>
          </a:p>
        </p:txBody>
      </p:sp>
      <p:sp>
        <p:nvSpPr>
          <p:cNvPr id="178" name="Google Shape;178;p30"/>
          <p:cNvSpPr txBox="1">
            <a:spLocks noGrp="1"/>
          </p:cNvSpPr>
          <p:nvPr>
            <p:ph type="body" idx="1"/>
          </p:nvPr>
        </p:nvSpPr>
        <p:spPr>
          <a:xfrm>
            <a:off x="250900" y="1595775"/>
            <a:ext cx="55059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Times New Roman"/>
              <a:buChar char="❏"/>
            </a:pPr>
            <a:r>
              <a:rPr lang="ru" sz="2500">
                <a:latin typeface="Times New Roman"/>
                <a:ea typeface="Times New Roman"/>
                <a:cs typeface="Times New Roman"/>
                <a:sym typeface="Times New Roman"/>
              </a:rPr>
              <a:t>Согласно температурному режиму, указанному на I и II упаковке производителя в соответствии с требованиями нормативной документации </a:t>
            </a:r>
            <a:endParaRPr sz="2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9" name="Google Shape;17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2600" y="2634475"/>
            <a:ext cx="2133600" cy="188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58950" y="1532150"/>
            <a:ext cx="1952626" cy="1952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8150" y="0"/>
            <a:ext cx="752707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2"/>
          <p:cNvSpPr txBox="1">
            <a:spLocks noGrp="1"/>
          </p:cNvSpPr>
          <p:nvPr>
            <p:ph type="title"/>
          </p:nvPr>
        </p:nvSpPr>
        <p:spPr>
          <a:xfrm>
            <a:off x="936675" y="548050"/>
            <a:ext cx="21717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200"/>
              <a:t>Пахучие</a:t>
            </a:r>
            <a:endParaRPr sz="3200"/>
          </a:p>
        </p:txBody>
      </p:sp>
      <p:sp>
        <p:nvSpPr>
          <p:cNvPr id="191" name="Google Shape;191;p32"/>
          <p:cNvSpPr txBox="1">
            <a:spLocks noGrp="1"/>
          </p:cNvSpPr>
          <p:nvPr>
            <p:ph type="body" idx="1"/>
          </p:nvPr>
        </p:nvSpPr>
        <p:spPr>
          <a:xfrm>
            <a:off x="360728" y="1062257"/>
            <a:ext cx="38052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ru" sz="2700" dirty="0"/>
              <a:t>В герметично закрытой таре, непроницаемой для запаха. Раздельно по наименованиям.</a:t>
            </a:r>
            <a:endParaRPr sz="2700"/>
          </a:p>
        </p:txBody>
      </p:sp>
      <p:sp>
        <p:nvSpPr>
          <p:cNvPr id="192" name="Google Shape;192;p32"/>
          <p:cNvSpPr txBox="1"/>
          <p:nvPr/>
        </p:nvSpPr>
        <p:spPr>
          <a:xfrm>
            <a:off x="5519825" y="548050"/>
            <a:ext cx="2620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b="1">
                <a:latin typeface="Raleway"/>
                <a:ea typeface="Raleway"/>
                <a:cs typeface="Raleway"/>
                <a:sym typeface="Raleway"/>
              </a:rPr>
              <a:t>Красящие</a:t>
            </a:r>
            <a:endParaRPr sz="3200"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3" name="Google Shape;193;p32"/>
          <p:cNvSpPr txBox="1"/>
          <p:nvPr/>
        </p:nvSpPr>
        <p:spPr>
          <a:xfrm>
            <a:off x="4795025" y="1204300"/>
            <a:ext cx="40701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 dirty="0">
                <a:latin typeface="Times New Roman"/>
                <a:ea typeface="Times New Roman"/>
                <a:cs typeface="Times New Roman"/>
                <a:sym typeface="Times New Roman"/>
              </a:rPr>
              <a:t>В специальном шкафу, в плотно укупоренной таре. Раздельно по наименованиям</a:t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4" name="Google Shape;19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4150" y="2952925"/>
            <a:ext cx="1787300" cy="166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2"/>
          <p:cNvPicPr preferRelativeResize="0"/>
          <p:nvPr/>
        </p:nvPicPr>
        <p:blipFill>
          <a:blip r:embed="rId4">
            <a:alphaModFix/>
          </a:blip>
          <a:srcRect t="5409" b="5781"/>
          <a:stretch>
            <a:fillRect/>
          </a:stretch>
        </p:blipFill>
        <p:spPr>
          <a:xfrm>
            <a:off x="829748" y="3213717"/>
            <a:ext cx="1729350" cy="1535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3"/>
          <p:cNvSpPr txBox="1">
            <a:spLocks noGrp="1"/>
          </p:cNvSpPr>
          <p:nvPr>
            <p:ph type="title"/>
          </p:nvPr>
        </p:nvSpPr>
        <p:spPr>
          <a:xfrm>
            <a:off x="1411200" y="422625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/>
              <a:t>Хранение дезинфицирующих средств</a:t>
            </a:r>
            <a:endParaRPr/>
          </a:p>
        </p:txBody>
      </p:sp>
      <p:sp>
        <p:nvSpPr>
          <p:cNvPr id="201" name="Google Shape;201;p33"/>
          <p:cNvSpPr txBox="1">
            <a:spLocks noGrp="1"/>
          </p:cNvSpPr>
          <p:nvPr>
            <p:ph type="body" idx="1"/>
          </p:nvPr>
        </p:nvSpPr>
        <p:spPr>
          <a:xfrm>
            <a:off x="347846" y="1414550"/>
            <a:ext cx="84483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u="sng">
                <a:latin typeface="Times New Roman"/>
                <a:ea typeface="Times New Roman"/>
                <a:cs typeface="Times New Roman"/>
                <a:sym typeface="Times New Roman"/>
              </a:rPr>
              <a:t>В герметично укупоренной таре</a:t>
            </a:r>
            <a:r>
              <a:rPr lang="ru" sz="2800">
                <a:latin typeface="Times New Roman"/>
                <a:ea typeface="Times New Roman"/>
                <a:cs typeface="Times New Roman"/>
                <a:sym typeface="Times New Roman"/>
              </a:rPr>
              <a:t>.  </a:t>
            </a:r>
            <a:r>
              <a:rPr lang="ru" sz="2800" b="1">
                <a:latin typeface="Times New Roman"/>
                <a:ea typeface="Times New Roman"/>
                <a:cs typeface="Times New Roman"/>
                <a:sym typeface="Times New Roman"/>
              </a:rPr>
              <a:t>Помещение </a:t>
            </a:r>
            <a:r>
              <a:rPr lang="ru" sz="2800">
                <a:latin typeface="Times New Roman"/>
                <a:ea typeface="Times New Roman"/>
                <a:cs typeface="Times New Roman"/>
                <a:sym typeface="Times New Roman"/>
              </a:rPr>
              <a:t>должно быть </a:t>
            </a:r>
            <a:r>
              <a:rPr lang="ru" sz="2800" b="1">
                <a:latin typeface="Times New Roman"/>
                <a:ea typeface="Times New Roman"/>
                <a:cs typeface="Times New Roman"/>
                <a:sym typeface="Times New Roman"/>
              </a:rPr>
              <a:t>изолировано</a:t>
            </a:r>
            <a:r>
              <a:rPr lang="ru" sz="2800">
                <a:latin typeface="Times New Roman"/>
                <a:ea typeface="Times New Roman"/>
                <a:cs typeface="Times New Roman"/>
                <a:sym typeface="Times New Roman"/>
              </a:rPr>
              <a:t> и расположено </a:t>
            </a:r>
            <a:r>
              <a:rPr lang="ru" sz="2800" b="1">
                <a:latin typeface="Times New Roman"/>
                <a:ea typeface="Times New Roman"/>
                <a:cs typeface="Times New Roman"/>
                <a:sym typeface="Times New Roman"/>
              </a:rPr>
              <a:t>вдали </a:t>
            </a:r>
            <a:r>
              <a:rPr lang="ru" sz="2800">
                <a:latin typeface="Times New Roman"/>
                <a:ea typeface="Times New Roman"/>
                <a:cs typeface="Times New Roman"/>
                <a:sym typeface="Times New Roman"/>
              </a:rPr>
              <a:t>от помещений хранения пластмассовых, резиновых и металлических изделий, а также от помещений получения дистиллированной воды. </a:t>
            </a:r>
            <a:r>
              <a:rPr lang="ru" sz="2800" b="1">
                <a:latin typeface="Times New Roman"/>
                <a:ea typeface="Times New Roman"/>
                <a:cs typeface="Times New Roman"/>
                <a:sym typeface="Times New Roman"/>
              </a:rPr>
              <a:t>Место хранения должно быть прохладным и защищенным от света.</a:t>
            </a:r>
            <a:endParaRPr sz="28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4"/>
          <p:cNvSpPr txBox="1">
            <a:spLocks noGrp="1"/>
          </p:cNvSpPr>
          <p:nvPr>
            <p:ph type="title"/>
          </p:nvPr>
        </p:nvSpPr>
        <p:spPr>
          <a:xfrm>
            <a:off x="3027500" y="450500"/>
            <a:ext cx="29523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Хранение ЛРС</a:t>
            </a:r>
            <a:endParaRPr/>
          </a:p>
        </p:txBody>
      </p:sp>
      <p:sp>
        <p:nvSpPr>
          <p:cNvPr id="207" name="Google Shape;207;p34"/>
          <p:cNvSpPr txBox="1">
            <a:spLocks noGrp="1"/>
          </p:cNvSpPr>
          <p:nvPr>
            <p:ph type="body" idx="1"/>
          </p:nvPr>
        </p:nvSpPr>
        <p:spPr>
          <a:xfrm>
            <a:off x="303746" y="1085900"/>
            <a:ext cx="8536500" cy="335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mes New Roman"/>
              <a:buChar char="❏"/>
            </a:pPr>
            <a:r>
              <a:rPr lang="ru" sz="2800">
                <a:latin typeface="Times New Roman"/>
                <a:ea typeface="Times New Roman"/>
                <a:cs typeface="Times New Roman"/>
                <a:sym typeface="Times New Roman"/>
              </a:rPr>
              <a:t>Нерасфасованное ЛРС хранят в сухом (не более 50% влажности), хорошо проветриваемом помещении в плотно закрытой таре и подвергается периодическому контролю.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064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800"/>
              <a:buFont typeface="Times New Roman"/>
              <a:buChar char="❏"/>
            </a:pPr>
            <a:r>
              <a:rPr lang="ru" sz="2800">
                <a:latin typeface="Times New Roman"/>
                <a:ea typeface="Times New Roman"/>
                <a:cs typeface="Times New Roman"/>
                <a:sym typeface="Times New Roman"/>
              </a:rPr>
              <a:t>Нерасфасованное ЛРС, включенное в списки СДЯВ, хранятся в отдельном помещении/ шкафу под замком.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5"/>
          <p:cNvSpPr txBox="1">
            <a:spLocks noGrp="1"/>
          </p:cNvSpPr>
          <p:nvPr>
            <p:ph type="title"/>
          </p:nvPr>
        </p:nvSpPr>
        <p:spPr>
          <a:xfrm>
            <a:off x="3221325" y="464450"/>
            <a:ext cx="28965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36666"/>
              <a:buFont typeface="Arial"/>
              <a:buNone/>
            </a:pPr>
            <a:r>
              <a:rPr lang="ru"/>
              <a:t>Хранение ЛРС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35"/>
          <p:cNvSpPr txBox="1">
            <a:spLocks noGrp="1"/>
          </p:cNvSpPr>
          <p:nvPr>
            <p:ph type="body" idx="1"/>
          </p:nvPr>
        </p:nvSpPr>
        <p:spPr>
          <a:xfrm>
            <a:off x="264846" y="1240575"/>
            <a:ext cx="8466900" cy="335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Font typeface="Times New Roman"/>
              <a:buChar char="❏"/>
            </a:pPr>
            <a:r>
              <a:rPr lang="ru" sz="3000">
                <a:latin typeface="Times New Roman"/>
                <a:ea typeface="Times New Roman"/>
                <a:cs typeface="Times New Roman"/>
                <a:sym typeface="Times New Roman"/>
              </a:rPr>
              <a:t>Расфасованное ЛРС хранится на стеллажах или шкафах. 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4" name="Google Shape;21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0450" y="2090850"/>
            <a:ext cx="2355700" cy="235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4300" y="2230250"/>
            <a:ext cx="2216300" cy="221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36775" y="2495075"/>
            <a:ext cx="1881800" cy="195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6"/>
          <p:cNvSpPr txBox="1">
            <a:spLocks noGrp="1"/>
          </p:cNvSpPr>
          <p:nvPr>
            <p:ph type="title"/>
          </p:nvPr>
        </p:nvSpPr>
        <p:spPr>
          <a:xfrm>
            <a:off x="1592400" y="39610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/>
              <a:t>Хранение медицинских пиявок</a:t>
            </a:r>
            <a:endParaRPr sz="3000"/>
          </a:p>
        </p:txBody>
      </p:sp>
      <p:sp>
        <p:nvSpPr>
          <p:cNvPr id="222" name="Google Shape;222;p36"/>
          <p:cNvSpPr txBox="1">
            <a:spLocks noGrp="1"/>
          </p:cNvSpPr>
          <p:nvPr>
            <p:ph type="body" idx="1"/>
          </p:nvPr>
        </p:nvSpPr>
        <p:spPr>
          <a:xfrm>
            <a:off x="209075" y="1031500"/>
            <a:ext cx="8606400" cy="453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034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4202F"/>
              </a:buClr>
              <a:buSzPts val="2705"/>
              <a:buFont typeface="Times New Roman"/>
              <a:buChar char="❏"/>
            </a:pPr>
            <a:r>
              <a:rPr lang="ru" sz="2704">
                <a:solidFill>
                  <a:srgbClr val="0420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Помещение для хранения пиявок должно быть светлым, без запаха лекарств с постоянным температурным режимом.</a:t>
            </a:r>
            <a:endParaRPr sz="2704">
              <a:solidFill>
                <a:srgbClr val="04202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0034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4202F"/>
              </a:buClr>
              <a:buSzPts val="2705"/>
              <a:buFont typeface="Times New Roman"/>
              <a:buChar char="❏"/>
            </a:pPr>
            <a:r>
              <a:rPr lang="ru" sz="2704">
                <a:solidFill>
                  <a:srgbClr val="0420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Сосуд с водой должен быть широкогорлым и не до конца заполнен водой. Для того, чтобы пиявки имели возможность подышать.</a:t>
            </a:r>
            <a:endParaRPr sz="2704">
              <a:solidFill>
                <a:srgbClr val="04202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0034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4202F"/>
              </a:buClr>
              <a:buSzPts val="2705"/>
              <a:buFont typeface="Times New Roman"/>
              <a:buChar char="❏"/>
            </a:pPr>
            <a:r>
              <a:rPr lang="ru" sz="2704">
                <a:solidFill>
                  <a:srgbClr val="0420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 длительном хранении желательно менять воду раз в два дня, проводить дезинфекцию банки раз в неделю.</a:t>
            </a:r>
            <a:endParaRPr sz="2704">
              <a:solidFill>
                <a:srgbClr val="04202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605"/>
              <a:buNone/>
            </a:pPr>
            <a:endParaRPr sz="960">
              <a:solidFill>
                <a:srgbClr val="04202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7"/>
          <p:cNvSpPr txBox="1"/>
          <p:nvPr/>
        </p:nvSpPr>
        <p:spPr>
          <a:xfrm>
            <a:off x="275250" y="586200"/>
            <a:ext cx="8593500" cy="38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0034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4202F"/>
              </a:buClr>
              <a:buSzPts val="2705"/>
              <a:buFont typeface="Times New Roman"/>
              <a:buChar char="❏"/>
            </a:pPr>
            <a:r>
              <a:rPr lang="ru" sz="2704" b="1">
                <a:solidFill>
                  <a:srgbClr val="04202F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Оптимальная температура хранения от +10 до+18</a:t>
            </a:r>
            <a:r>
              <a:rPr lang="ru" sz="2704">
                <a:solidFill>
                  <a:srgbClr val="04202F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2704">
                <a:solidFill>
                  <a:srgbClr val="0420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градусов Цельсия. Лучше всего, чтоб место хранения пиявок было затемненным. Вдали от прямых солнечных лучей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SzPts val="2900"/>
              <a:buFont typeface="Times New Roman"/>
              <a:buChar char="❏"/>
            </a:pPr>
            <a:r>
              <a:rPr lang="ru" sz="2900">
                <a:latin typeface="Times New Roman"/>
                <a:ea typeface="Times New Roman"/>
                <a:cs typeface="Times New Roman"/>
                <a:sym typeface="Times New Roman"/>
              </a:rPr>
              <a:t>Летом в жару следует хранить в холодильнике, на полке, удаленной от морозильной камеры;</a:t>
            </a:r>
            <a:endParaRPr sz="2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SzPts val="2900"/>
              <a:buFont typeface="Times New Roman"/>
              <a:buChar char="❏"/>
            </a:pPr>
            <a:r>
              <a:rPr lang="ru" sz="2900">
                <a:latin typeface="Times New Roman"/>
                <a:ea typeface="Times New Roman"/>
                <a:cs typeface="Times New Roman"/>
                <a:sym typeface="Times New Roman"/>
              </a:rPr>
              <a:t>Если вода помутнела - следует сменить и осмотреть пиявок. Возможно есть погибшие</a:t>
            </a:r>
            <a:endParaRPr sz="2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8"/>
          <p:cNvSpPr txBox="1">
            <a:spLocks noGrp="1"/>
          </p:cNvSpPr>
          <p:nvPr>
            <p:ph type="body" idx="1"/>
          </p:nvPr>
        </p:nvSpPr>
        <p:spPr>
          <a:xfrm>
            <a:off x="653772" y="689775"/>
            <a:ext cx="7639800" cy="339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Times New Roman"/>
              <a:buChar char="❏"/>
            </a:pPr>
            <a:r>
              <a:rPr lang="ru" sz="2900">
                <a:latin typeface="Times New Roman"/>
                <a:ea typeface="Times New Roman"/>
                <a:cs typeface="Times New Roman"/>
                <a:sym typeface="Times New Roman"/>
              </a:rPr>
              <a:t>Если пиявки стали вялыми - необходимо менять воду 2р в день;</a:t>
            </a:r>
            <a:br>
              <a:rPr lang="ru" sz="29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2900">
                <a:latin typeface="Times New Roman"/>
                <a:ea typeface="Times New Roman"/>
                <a:cs typeface="Times New Roman"/>
                <a:sym typeface="Times New Roman"/>
              </a:rPr>
              <a:t>Пиявки могут болеть. Их необходимо изолировать от здоровых</a:t>
            </a:r>
            <a:endParaRPr sz="2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9"/>
          <p:cNvSpPr txBox="1">
            <a:spLocks noGrp="1"/>
          </p:cNvSpPr>
          <p:nvPr>
            <p:ph type="title"/>
          </p:nvPr>
        </p:nvSpPr>
        <p:spPr>
          <a:xfrm>
            <a:off x="696950" y="450500"/>
            <a:ext cx="81879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/>
              <a:t>Хранение легковоспламеняющихся ЛС</a:t>
            </a:r>
            <a:endParaRPr sz="3000"/>
          </a:p>
        </p:txBody>
      </p:sp>
      <p:sp>
        <p:nvSpPr>
          <p:cNvPr id="238" name="Google Shape;238;p39"/>
          <p:cNvSpPr txBox="1">
            <a:spLocks noGrp="1"/>
          </p:cNvSpPr>
          <p:nvPr>
            <p:ph type="body" idx="1"/>
          </p:nvPr>
        </p:nvSpPr>
        <p:spPr>
          <a:xfrm>
            <a:off x="236900" y="1197425"/>
            <a:ext cx="8452800" cy="37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Font typeface="Times New Roman"/>
              <a:buChar char="❏"/>
            </a:pPr>
            <a:r>
              <a:rPr lang="ru" sz="2800">
                <a:latin typeface="Times New Roman"/>
                <a:ea typeface="Times New Roman"/>
                <a:cs typeface="Times New Roman"/>
                <a:sym typeface="Times New Roman"/>
              </a:rPr>
              <a:t>К ним относятся:</a:t>
            </a:r>
            <a:br>
              <a:rPr lang="ru" sz="28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2800">
                <a:latin typeface="Times New Roman"/>
                <a:ea typeface="Times New Roman"/>
                <a:cs typeface="Times New Roman"/>
                <a:sym typeface="Times New Roman"/>
              </a:rPr>
              <a:t>Спирт, спиртовые растворы;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Font typeface="Times New Roman"/>
              <a:buChar char="❏"/>
            </a:pPr>
            <a:r>
              <a:rPr lang="ru" sz="2800">
                <a:latin typeface="Times New Roman"/>
                <a:ea typeface="Times New Roman"/>
                <a:cs typeface="Times New Roman"/>
                <a:sym typeface="Times New Roman"/>
              </a:rPr>
              <a:t>Спиртовые/Эфирные настойки, экстракты;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Font typeface="Times New Roman"/>
              <a:buChar char="❏"/>
            </a:pPr>
            <a:r>
              <a:rPr lang="ru" sz="2800">
                <a:latin typeface="Times New Roman"/>
                <a:ea typeface="Times New Roman"/>
                <a:cs typeface="Times New Roman"/>
                <a:sym typeface="Times New Roman"/>
              </a:rPr>
              <a:t>Эфир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Font typeface="Times New Roman"/>
              <a:buChar char="❏"/>
            </a:pPr>
            <a:r>
              <a:rPr lang="ru" sz="2800">
                <a:latin typeface="Times New Roman"/>
                <a:ea typeface="Times New Roman"/>
                <a:cs typeface="Times New Roman"/>
                <a:sym typeface="Times New Roman"/>
              </a:rPr>
              <a:t>Скипидар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Font typeface="Times New Roman"/>
              <a:buChar char="❏"/>
            </a:pPr>
            <a:r>
              <a:rPr lang="ru" sz="2800">
                <a:latin typeface="Times New Roman"/>
                <a:ea typeface="Times New Roman"/>
                <a:cs typeface="Times New Roman"/>
                <a:sym typeface="Times New Roman"/>
              </a:rPr>
              <a:t>Молочная кислота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Font typeface="Times New Roman"/>
              <a:buChar char="❏"/>
            </a:pPr>
            <a:r>
              <a:rPr lang="ru" sz="2800">
                <a:latin typeface="Times New Roman"/>
                <a:ea typeface="Times New Roman"/>
                <a:cs typeface="Times New Roman"/>
                <a:sym typeface="Times New Roman"/>
              </a:rPr>
              <a:t>Органические масла 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0"/>
          <p:cNvSpPr txBox="1">
            <a:spLocks noGrp="1"/>
          </p:cNvSpPr>
          <p:nvPr>
            <p:ph type="title"/>
          </p:nvPr>
        </p:nvSpPr>
        <p:spPr>
          <a:xfrm>
            <a:off x="2706475" y="4644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/>
              <a:t>Легкогорючие ЛС</a:t>
            </a:r>
            <a:endParaRPr sz="3000"/>
          </a:p>
        </p:txBody>
      </p:sp>
      <p:sp>
        <p:nvSpPr>
          <p:cNvPr id="244" name="Google Shape;244;p40"/>
          <p:cNvSpPr txBox="1">
            <a:spLocks noGrp="1"/>
          </p:cNvSpPr>
          <p:nvPr>
            <p:ph type="body" idx="1"/>
          </p:nvPr>
        </p:nvSpPr>
        <p:spPr>
          <a:xfrm>
            <a:off x="500450" y="1211350"/>
            <a:ext cx="4183200" cy="32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Font typeface="Times New Roman"/>
              <a:buChar char="❏"/>
            </a:pPr>
            <a:r>
              <a:rPr lang="ru" sz="3000">
                <a:latin typeface="Times New Roman"/>
                <a:ea typeface="Times New Roman"/>
                <a:cs typeface="Times New Roman"/>
                <a:sym typeface="Times New Roman"/>
              </a:rPr>
              <a:t>Сера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Font typeface="Times New Roman"/>
              <a:buChar char="❏"/>
            </a:pPr>
            <a:r>
              <a:rPr lang="ru" sz="3000">
                <a:latin typeface="Times New Roman"/>
                <a:ea typeface="Times New Roman"/>
                <a:cs typeface="Times New Roman"/>
                <a:sym typeface="Times New Roman"/>
              </a:rPr>
              <a:t>Глицерин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Font typeface="Times New Roman"/>
              <a:buChar char="❏"/>
            </a:pPr>
            <a:r>
              <a:rPr lang="ru" sz="3000">
                <a:latin typeface="Times New Roman"/>
                <a:ea typeface="Times New Roman"/>
                <a:cs typeface="Times New Roman"/>
                <a:sym typeface="Times New Roman"/>
              </a:rPr>
              <a:t>Растительные масла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Font typeface="Times New Roman"/>
              <a:buChar char="❏"/>
            </a:pPr>
            <a:r>
              <a:rPr lang="ru" sz="3000">
                <a:latin typeface="Times New Roman"/>
                <a:ea typeface="Times New Roman"/>
                <a:cs typeface="Times New Roman"/>
                <a:sym typeface="Times New Roman"/>
              </a:rPr>
              <a:t>ЛРС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5" name="Google Shape;24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0601" y="2883775"/>
            <a:ext cx="827150" cy="17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74050" y="2340825"/>
            <a:ext cx="2105726" cy="2105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87077" y="1462248"/>
            <a:ext cx="1360400" cy="136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1"/>
          <p:cNvSpPr txBox="1">
            <a:spLocks noGrp="1"/>
          </p:cNvSpPr>
          <p:nvPr>
            <p:ph type="title"/>
          </p:nvPr>
        </p:nvSpPr>
        <p:spPr>
          <a:xfrm>
            <a:off x="2870100" y="436575"/>
            <a:ext cx="44718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/>
              <a:t>Правила хранения</a:t>
            </a:r>
            <a:endParaRPr sz="3000"/>
          </a:p>
        </p:txBody>
      </p:sp>
      <p:sp>
        <p:nvSpPr>
          <p:cNvPr id="253" name="Google Shape;253;p41"/>
          <p:cNvSpPr txBox="1">
            <a:spLocks noGrp="1"/>
          </p:cNvSpPr>
          <p:nvPr>
            <p:ph type="body" idx="1"/>
          </p:nvPr>
        </p:nvSpPr>
        <p:spPr>
          <a:xfrm>
            <a:off x="209075" y="919975"/>
            <a:ext cx="8536500" cy="39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latin typeface="Times New Roman"/>
                <a:ea typeface="Times New Roman"/>
                <a:cs typeface="Times New Roman"/>
                <a:sym typeface="Times New Roman"/>
              </a:rPr>
              <a:t>В плотно укупоренной таре (заполненной не более 90%, спирты - не более 75% от объема) на полках, стеллажах в один ряд, на расстоянии не меньше 1м от отопительных приборов.</a:t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8300" algn="l" rtl="0">
              <a:spcBef>
                <a:spcPts val="1200"/>
              </a:spcBef>
              <a:spcAft>
                <a:spcPts val="0"/>
              </a:spcAft>
              <a:buSzPts val="2200"/>
              <a:buFont typeface="Times New Roman"/>
              <a:buChar char="❏"/>
            </a:pPr>
            <a:r>
              <a:rPr lang="ru" sz="2200" b="1">
                <a:latin typeface="Times New Roman"/>
                <a:ea typeface="Times New Roman"/>
                <a:cs typeface="Times New Roman"/>
                <a:sym typeface="Times New Roman"/>
              </a:rPr>
              <a:t>НЕДОПУСТИМО ХРАНЕНИЕ РЯДОМ С:</a:t>
            </a:r>
            <a:endParaRPr sz="22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Times New Roman"/>
              <a:buChar char="❏"/>
            </a:pPr>
            <a:r>
              <a:rPr lang="ru" sz="2200" b="1">
                <a:latin typeface="Times New Roman"/>
                <a:ea typeface="Times New Roman"/>
                <a:cs typeface="Times New Roman"/>
                <a:sym typeface="Times New Roman"/>
              </a:rPr>
              <a:t>Минеральными кислотами</a:t>
            </a:r>
            <a:endParaRPr sz="22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Times New Roman"/>
              <a:buChar char="❏"/>
            </a:pPr>
            <a:r>
              <a:rPr lang="ru" sz="2200" b="1">
                <a:latin typeface="Times New Roman"/>
                <a:ea typeface="Times New Roman"/>
                <a:cs typeface="Times New Roman"/>
                <a:sym typeface="Times New Roman"/>
              </a:rPr>
              <a:t>Газами</a:t>
            </a:r>
            <a:endParaRPr sz="22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Times New Roman"/>
              <a:buChar char="❏"/>
            </a:pPr>
            <a:r>
              <a:rPr lang="ru" sz="2200" b="1">
                <a:latin typeface="Times New Roman"/>
                <a:ea typeface="Times New Roman"/>
                <a:cs typeface="Times New Roman"/>
                <a:sym typeface="Times New Roman"/>
              </a:rPr>
              <a:t>Легкогорючими в-вами</a:t>
            </a:r>
            <a:endParaRPr sz="22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Times New Roman"/>
              <a:buChar char="❏"/>
            </a:pPr>
            <a:r>
              <a:rPr lang="ru" sz="2200" b="1">
                <a:latin typeface="Times New Roman"/>
                <a:ea typeface="Times New Roman"/>
                <a:cs typeface="Times New Roman"/>
                <a:sym typeface="Times New Roman"/>
              </a:rPr>
              <a:t>Неорганическими солями</a:t>
            </a:r>
            <a:endParaRPr sz="22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2"/>
          <p:cNvSpPr txBox="1">
            <a:spLocks noGrp="1"/>
          </p:cNvSpPr>
          <p:nvPr>
            <p:ph type="title"/>
          </p:nvPr>
        </p:nvSpPr>
        <p:spPr>
          <a:xfrm>
            <a:off x="1860900" y="436550"/>
            <a:ext cx="54222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/>
              <a:t>Хранение взрывчатых ЛС</a:t>
            </a:r>
            <a:endParaRPr sz="3000"/>
          </a:p>
        </p:txBody>
      </p:sp>
      <p:sp>
        <p:nvSpPr>
          <p:cNvPr id="259" name="Google Shape;259;p42"/>
          <p:cNvSpPr txBox="1">
            <a:spLocks noGrp="1"/>
          </p:cNvSpPr>
          <p:nvPr>
            <p:ph type="body" idx="1"/>
          </p:nvPr>
        </p:nvSpPr>
        <p:spPr>
          <a:xfrm>
            <a:off x="223025" y="1129050"/>
            <a:ext cx="4962300" cy="38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Font typeface="Times New Roman"/>
              <a:buChar char="❏"/>
            </a:pPr>
            <a:r>
              <a:rPr lang="ru" sz="2700">
                <a:latin typeface="Times New Roman"/>
                <a:ea typeface="Times New Roman"/>
                <a:cs typeface="Times New Roman"/>
                <a:sym typeface="Times New Roman"/>
              </a:rPr>
              <a:t>Хранить в темном, защищенном от света, месте. В темном стекле. На расстоянии не менее 1м от отопительных приборов. В один ряд!</a:t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60" name="Google Shape;26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5075" y="1558900"/>
            <a:ext cx="2148900" cy="214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3"/>
          <p:cNvSpPr txBox="1">
            <a:spLocks noGrp="1"/>
          </p:cNvSpPr>
          <p:nvPr>
            <p:ph type="title"/>
          </p:nvPr>
        </p:nvSpPr>
        <p:spPr>
          <a:xfrm>
            <a:off x="1151700" y="352925"/>
            <a:ext cx="6840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/>
              <a:t>Хранение наркотических и психотропных веществ</a:t>
            </a:r>
            <a:endParaRPr/>
          </a:p>
        </p:txBody>
      </p:sp>
      <p:sp>
        <p:nvSpPr>
          <p:cNvPr id="266" name="Google Shape;266;p43"/>
          <p:cNvSpPr txBox="1">
            <a:spLocks noGrp="1"/>
          </p:cNvSpPr>
          <p:nvPr>
            <p:ph type="body" idx="1"/>
          </p:nvPr>
        </p:nvSpPr>
        <p:spPr>
          <a:xfrm>
            <a:off x="139400" y="1505425"/>
            <a:ext cx="8592300" cy="342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❏"/>
            </a:pPr>
            <a:r>
              <a:rPr lang="ru" sz="2400">
                <a:latin typeface="Times New Roman"/>
                <a:ea typeface="Times New Roman"/>
                <a:cs typeface="Times New Roman"/>
                <a:sym typeface="Times New Roman"/>
              </a:rPr>
              <a:t>В изолированном, отдельном помещении, оборудованным средствами охраны;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❏"/>
            </a:pPr>
            <a:r>
              <a:rPr lang="ru" sz="2400">
                <a:latin typeface="Times New Roman"/>
                <a:ea typeface="Times New Roman"/>
                <a:cs typeface="Times New Roman"/>
                <a:sym typeface="Times New Roman"/>
              </a:rPr>
              <a:t>В запирающихся сейфах, в конце рабочего дня пломбируют;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❏"/>
            </a:pPr>
            <a:r>
              <a:rPr lang="ru" sz="2400">
                <a:latin typeface="Times New Roman"/>
                <a:ea typeface="Times New Roman"/>
                <a:cs typeface="Times New Roman"/>
                <a:sym typeface="Times New Roman"/>
              </a:rPr>
              <a:t>Рабочие места персонала, проводящего операции с наркотическими и психотропными веществами, должны быть оборудованы тревожной сигнализацией.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4"/>
          <p:cNvSpPr txBox="1">
            <a:spLocks noGrp="1"/>
          </p:cNvSpPr>
          <p:nvPr>
            <p:ph type="title"/>
          </p:nvPr>
        </p:nvSpPr>
        <p:spPr>
          <a:xfrm>
            <a:off x="747450" y="297150"/>
            <a:ext cx="76491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800">
                <a:latin typeface="Times New Roman"/>
                <a:ea typeface="Times New Roman"/>
                <a:cs typeface="Times New Roman"/>
                <a:sym typeface="Times New Roman"/>
              </a:rPr>
              <a:t>Категория помещений для хранения НС и ПВ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2" name="Google Shape;272;p44"/>
          <p:cNvSpPr/>
          <p:nvPr/>
        </p:nvSpPr>
        <p:spPr>
          <a:xfrm>
            <a:off x="3136275" y="961800"/>
            <a:ext cx="2913300" cy="752700"/>
          </a:xfrm>
          <a:prstGeom prst="rect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 i="1">
                <a:latin typeface="Times New Roman"/>
                <a:ea typeface="Times New Roman"/>
                <a:cs typeface="Times New Roman"/>
                <a:sym typeface="Times New Roman"/>
              </a:rPr>
              <a:t>Категория объектов и помещений</a:t>
            </a:r>
            <a:endParaRPr sz="2200" b="1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3" name="Google Shape;273;p44"/>
          <p:cNvSpPr/>
          <p:nvPr/>
        </p:nvSpPr>
        <p:spPr>
          <a:xfrm>
            <a:off x="209100" y="2132700"/>
            <a:ext cx="2258100" cy="2091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>
                <a:latin typeface="Raleway"/>
                <a:ea typeface="Raleway"/>
                <a:cs typeface="Raleway"/>
                <a:sym typeface="Raleway"/>
              </a:rPr>
              <a:t>ПЕРВАЯ </a:t>
            </a:r>
            <a:r>
              <a:rPr lang="ru" sz="2100" b="1">
                <a:latin typeface="Times New Roman"/>
                <a:ea typeface="Times New Roman"/>
                <a:cs typeface="Times New Roman"/>
                <a:sym typeface="Times New Roman"/>
              </a:rPr>
              <a:t>категория</a:t>
            </a:r>
            <a:endParaRPr sz="21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>
                <a:latin typeface="Times New Roman"/>
                <a:ea typeface="Times New Roman"/>
                <a:cs typeface="Times New Roman"/>
                <a:sym typeface="Times New Roman"/>
              </a:rPr>
              <a:t>Предприятия - производители</a:t>
            </a:r>
            <a:br>
              <a:rPr lang="ru" sz="2100" b="1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2100" b="1">
                <a:latin typeface="Times New Roman"/>
                <a:ea typeface="Times New Roman"/>
                <a:cs typeface="Times New Roman"/>
                <a:sym typeface="Times New Roman"/>
              </a:rPr>
              <a:t>Оптовые склады</a:t>
            </a:r>
            <a:endParaRPr sz="21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4" name="Google Shape;274;p44"/>
          <p:cNvSpPr/>
          <p:nvPr/>
        </p:nvSpPr>
        <p:spPr>
          <a:xfrm>
            <a:off x="2690225" y="2132850"/>
            <a:ext cx="1700700" cy="20910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>
                <a:latin typeface="Raleway"/>
                <a:ea typeface="Raleway"/>
                <a:cs typeface="Raleway"/>
                <a:sym typeface="Raleway"/>
              </a:rPr>
              <a:t>ВТОРАЯ</a:t>
            </a:r>
            <a:r>
              <a:rPr lang="ru" sz="2100" b="1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2200" b="1">
                <a:latin typeface="Times New Roman"/>
                <a:ea typeface="Times New Roman"/>
                <a:cs typeface="Times New Roman"/>
                <a:sym typeface="Times New Roman"/>
              </a:rPr>
              <a:t>категория</a:t>
            </a:r>
            <a:endParaRPr sz="22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>
                <a:latin typeface="Times New Roman"/>
                <a:ea typeface="Times New Roman"/>
                <a:cs typeface="Times New Roman"/>
                <a:sym typeface="Times New Roman"/>
              </a:rPr>
              <a:t>Аптеки</a:t>
            </a:r>
            <a:endParaRPr sz="22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5" name="Google Shape;275;p44"/>
          <p:cNvSpPr/>
          <p:nvPr/>
        </p:nvSpPr>
        <p:spPr>
          <a:xfrm>
            <a:off x="4613950" y="2188500"/>
            <a:ext cx="1826100" cy="1979400"/>
          </a:xfrm>
          <a:prstGeom prst="roundRect">
            <a:avLst>
              <a:gd name="adj" fmla="val 16667"/>
            </a:avLst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>
                <a:latin typeface="Raleway"/>
                <a:ea typeface="Raleway"/>
                <a:cs typeface="Raleway"/>
                <a:sym typeface="Raleway"/>
              </a:rPr>
              <a:t>ТРЕТЬЯ </a:t>
            </a:r>
            <a:r>
              <a:rPr lang="ru" sz="2000" b="1">
                <a:latin typeface="Times New Roman"/>
                <a:ea typeface="Times New Roman"/>
                <a:cs typeface="Times New Roman"/>
                <a:sym typeface="Times New Roman"/>
              </a:rPr>
              <a:t>категория </a:t>
            </a:r>
            <a:endParaRPr sz="20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>
                <a:latin typeface="Times New Roman"/>
                <a:ea typeface="Times New Roman"/>
                <a:cs typeface="Times New Roman"/>
                <a:sym typeface="Times New Roman"/>
              </a:rPr>
              <a:t>ЛПУ с 3-5 дневным запасом </a:t>
            </a:r>
            <a:endParaRPr sz="2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6" name="Google Shape;276;p44"/>
          <p:cNvSpPr/>
          <p:nvPr/>
        </p:nvSpPr>
        <p:spPr>
          <a:xfrm>
            <a:off x="6530475" y="2056200"/>
            <a:ext cx="2418300" cy="2244300"/>
          </a:xfrm>
          <a:prstGeom prst="roundRect">
            <a:avLst>
              <a:gd name="adj" fmla="val 16667"/>
            </a:avLst>
          </a:prstGeom>
          <a:solidFill>
            <a:srgbClr val="FFD9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latin typeface="Raleway"/>
                <a:ea typeface="Raleway"/>
                <a:cs typeface="Raleway"/>
                <a:sym typeface="Raleway"/>
              </a:rPr>
              <a:t>ЧЕТВЕРТАЯ </a:t>
            </a:r>
            <a:r>
              <a:rPr lang="ru" sz="1900" b="1">
                <a:latin typeface="Times New Roman"/>
                <a:ea typeface="Times New Roman"/>
                <a:cs typeface="Times New Roman"/>
                <a:sym typeface="Times New Roman"/>
              </a:rPr>
              <a:t>категория</a:t>
            </a:r>
            <a:endParaRPr sz="19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latin typeface="Times New Roman"/>
                <a:ea typeface="Times New Roman"/>
                <a:cs typeface="Times New Roman"/>
                <a:sym typeface="Times New Roman"/>
              </a:rPr>
              <a:t>ЛПУ с суточным запасом</a:t>
            </a:r>
            <a:endParaRPr sz="19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latin typeface="Times New Roman"/>
                <a:ea typeface="Times New Roman"/>
                <a:cs typeface="Times New Roman"/>
                <a:sym typeface="Times New Roman"/>
              </a:rPr>
              <a:t>Ассистентские комнаты аптеки</a:t>
            </a:r>
            <a:endParaRPr sz="19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latin typeface="Times New Roman"/>
                <a:ea typeface="Times New Roman"/>
                <a:cs typeface="Times New Roman"/>
                <a:sym typeface="Times New Roman"/>
              </a:rPr>
              <a:t>Машины скорой помощи</a:t>
            </a:r>
            <a:endParaRPr sz="19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77" name="Google Shape;277;p44"/>
          <p:cNvCxnSpPr>
            <a:stCxn id="272" idx="1"/>
          </p:cNvCxnSpPr>
          <p:nvPr/>
        </p:nvCxnSpPr>
        <p:spPr>
          <a:xfrm flipH="1">
            <a:off x="1700475" y="1338150"/>
            <a:ext cx="1435800" cy="711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78" name="Google Shape;278;p44"/>
          <p:cNvCxnSpPr>
            <a:endCxn id="274" idx="0"/>
          </p:cNvCxnSpPr>
          <p:nvPr/>
        </p:nvCxnSpPr>
        <p:spPr>
          <a:xfrm flipH="1">
            <a:off x="3540575" y="1728450"/>
            <a:ext cx="125400" cy="404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79" name="Google Shape;279;p44"/>
          <p:cNvCxnSpPr>
            <a:endCxn id="275" idx="0"/>
          </p:cNvCxnSpPr>
          <p:nvPr/>
        </p:nvCxnSpPr>
        <p:spPr>
          <a:xfrm>
            <a:off x="5394400" y="1672800"/>
            <a:ext cx="132600" cy="515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80" name="Google Shape;280;p44"/>
          <p:cNvCxnSpPr>
            <a:stCxn id="272" idx="3"/>
            <a:endCxn id="276" idx="0"/>
          </p:cNvCxnSpPr>
          <p:nvPr/>
        </p:nvCxnSpPr>
        <p:spPr>
          <a:xfrm>
            <a:off x="6049575" y="1338150"/>
            <a:ext cx="1690200" cy="718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5"/>
          <p:cNvSpPr txBox="1">
            <a:spLocks noGrp="1"/>
          </p:cNvSpPr>
          <p:nvPr>
            <p:ph type="title"/>
          </p:nvPr>
        </p:nvSpPr>
        <p:spPr>
          <a:xfrm>
            <a:off x="195150" y="366875"/>
            <a:ext cx="88491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/>
              <a:t>Требования к помещениям хранения НС и ПВ </a:t>
            </a:r>
            <a:endParaRPr sz="3000"/>
          </a:p>
        </p:txBody>
      </p:sp>
      <p:sp>
        <p:nvSpPr>
          <p:cNvPr id="286" name="Google Shape;286;p45"/>
          <p:cNvSpPr txBox="1">
            <a:spLocks noGrp="1"/>
          </p:cNvSpPr>
          <p:nvPr>
            <p:ph type="body" idx="1"/>
          </p:nvPr>
        </p:nvSpPr>
        <p:spPr>
          <a:xfrm>
            <a:off x="195150" y="1115125"/>
            <a:ext cx="8536500" cy="390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457200" lvl="0" indent="-378469" algn="l" rtl="0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❏"/>
            </a:pPr>
            <a:r>
              <a:rPr lang="ru" sz="2551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Помещение</a:t>
            </a:r>
            <a:r>
              <a:rPr lang="ru" sz="2551" b="1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2-й категории</a:t>
            </a:r>
            <a:r>
              <a:rPr lang="ru" sz="2551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оборудуется системами охранной сигнализации, состоящей не менее чем из 2 рубежей защиты, и тревожной сигнализации с выводом сигналов на пульт центрального наблюдения</a:t>
            </a:r>
            <a:endParaRPr sz="2551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78469" algn="l" rtl="0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❏"/>
            </a:pPr>
            <a:r>
              <a:rPr lang="ru" sz="2551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Входная дверь металлическая, деревянная (усиленная с 2 сторон листовым железом или металлическими накладками) класс защиты от разрушающих воздействий не ниже 3-го. Входная дверь имеет не менее 2 запирающих устройств 3-го класса защиты от разрушающих воздействий.</a:t>
            </a:r>
            <a:endParaRPr sz="2551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6"/>
          <p:cNvSpPr txBox="1">
            <a:spLocks noGrp="1"/>
          </p:cNvSpPr>
          <p:nvPr>
            <p:ph type="body" idx="1"/>
          </p:nvPr>
        </p:nvSpPr>
        <p:spPr>
          <a:xfrm>
            <a:off x="195150" y="487875"/>
            <a:ext cx="8522700" cy="440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457200" lvl="0" indent="-375920" algn="l" rtl="0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❏"/>
            </a:pPr>
            <a:r>
              <a:rPr lang="ru" sz="2508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Дверной проем входа защищается с внутренней стороны дополнительной металлической решетчатой дверью с запирающим устройством, имеющей класс защиты не ниже 2-го  из стальной арматуры.</a:t>
            </a:r>
            <a:endParaRPr sz="2508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75920" algn="l" rtl="0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❏"/>
            </a:pPr>
            <a:r>
              <a:rPr lang="ru" sz="2508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На оконные конструкции 1-го и последнего этажей с внутренней стороны или между рамами устанавливаются металлические решетки. Оконные конструкции должны обладать классом защиты не ниже 3-го.</a:t>
            </a:r>
            <a:endParaRPr sz="2508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75920" algn="l" rtl="0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❏"/>
            </a:pPr>
            <a:r>
              <a:rPr lang="ru" sz="2508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Наркотические средства и психотропные вещества хранятся в запирающихся сейфах не ниже 4-го класса устойчивости к взлому или металлических шкафах.</a:t>
            </a:r>
            <a:endParaRPr sz="2508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7"/>
          <p:cNvSpPr txBox="1">
            <a:spLocks noGrp="1"/>
          </p:cNvSpPr>
          <p:nvPr>
            <p:ph type="title"/>
          </p:nvPr>
        </p:nvSpPr>
        <p:spPr>
          <a:xfrm>
            <a:off x="153300" y="436550"/>
            <a:ext cx="88374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/>
              <a:t>Требования к помещениям хранения НС и ПВ</a:t>
            </a:r>
            <a:endParaRPr sz="3000"/>
          </a:p>
        </p:txBody>
      </p:sp>
      <p:sp>
        <p:nvSpPr>
          <p:cNvPr id="297" name="Google Shape;297;p47"/>
          <p:cNvSpPr txBox="1">
            <a:spLocks noGrp="1"/>
          </p:cNvSpPr>
          <p:nvPr>
            <p:ph type="body" idx="1"/>
          </p:nvPr>
        </p:nvSpPr>
        <p:spPr>
          <a:xfrm>
            <a:off x="153300" y="1071950"/>
            <a:ext cx="8578500" cy="372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Times New Roman"/>
              <a:buChar char="❏"/>
            </a:pPr>
            <a:r>
              <a:rPr lang="ru" sz="2600">
                <a:latin typeface="Times New Roman"/>
                <a:ea typeface="Times New Roman"/>
                <a:cs typeface="Times New Roman"/>
                <a:sym typeface="Times New Roman"/>
              </a:rPr>
              <a:t>Помещения, относящиеся к 3 категории, оборудуется входной металлической или деревянной дверью, усиленной с двух сторон листовым железом с запирающим устройством не ниже 3 класса.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Times New Roman"/>
              <a:buChar char="❏"/>
            </a:pPr>
            <a:r>
              <a:rPr lang="ru" sz="2600">
                <a:latin typeface="Times New Roman"/>
                <a:ea typeface="Times New Roman"/>
                <a:cs typeface="Times New Roman"/>
                <a:sym typeface="Times New Roman"/>
              </a:rPr>
              <a:t>Входная дверь должна иметь не менее 2х запирающих устройств 3 класса.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Times New Roman"/>
              <a:buChar char="❏"/>
            </a:pPr>
            <a:r>
              <a:rPr lang="ru" sz="2600">
                <a:latin typeface="Times New Roman"/>
                <a:ea typeface="Times New Roman"/>
                <a:cs typeface="Times New Roman"/>
                <a:sym typeface="Times New Roman"/>
              </a:rPr>
              <a:t>Сейф прикреплен к полу или к стене. 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8"/>
          <p:cNvSpPr txBox="1">
            <a:spLocks noGrp="1"/>
          </p:cNvSpPr>
          <p:nvPr>
            <p:ph type="body" idx="1"/>
          </p:nvPr>
        </p:nvSpPr>
        <p:spPr>
          <a:xfrm>
            <a:off x="195150" y="404225"/>
            <a:ext cx="8536500" cy="437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Font typeface="Times New Roman"/>
              <a:buChar char="❏"/>
            </a:pPr>
            <a:r>
              <a:rPr lang="ru" sz="2800">
                <a:latin typeface="Times New Roman"/>
                <a:ea typeface="Times New Roman"/>
                <a:cs typeface="Times New Roman"/>
                <a:sym typeface="Times New Roman"/>
              </a:rPr>
              <a:t>Помещения 4 категории НС и ПВ хранятся в запирающихся насыпных или прикрепленным к полу (стене) сейфах не ниже 3го класса устойчивости. 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Font typeface="Times New Roman"/>
              <a:buChar char="❏"/>
            </a:pPr>
            <a:r>
              <a:rPr lang="ru" sz="2800">
                <a:latin typeface="Times New Roman"/>
                <a:ea typeface="Times New Roman"/>
                <a:cs typeface="Times New Roman"/>
                <a:sym typeface="Times New Roman"/>
              </a:rPr>
              <a:t>В иных местах временного хранения, НС и ПВ хранятся в сейфах не ниже 1 класса устойчивости или в металлических (и других контейнерах из высокопрочного материала) 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9"/>
          <p:cNvSpPr txBox="1">
            <a:spLocks noGrp="1"/>
          </p:cNvSpPr>
          <p:nvPr>
            <p:ph type="title"/>
          </p:nvPr>
        </p:nvSpPr>
        <p:spPr>
          <a:xfrm>
            <a:off x="2985675" y="436550"/>
            <a:ext cx="37191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/>
              <a:t>Хранение МИБП</a:t>
            </a:r>
            <a:endParaRPr sz="3000"/>
          </a:p>
        </p:txBody>
      </p:sp>
      <p:sp>
        <p:nvSpPr>
          <p:cNvPr id="308" name="Google Shape;308;p49"/>
          <p:cNvSpPr txBox="1">
            <a:spLocks noGrp="1"/>
          </p:cNvSpPr>
          <p:nvPr>
            <p:ph type="body" idx="1"/>
          </p:nvPr>
        </p:nvSpPr>
        <p:spPr>
          <a:xfrm>
            <a:off x="320600" y="1071950"/>
            <a:ext cx="8411100" cy="352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Font typeface="Times New Roman"/>
              <a:buChar char="❏"/>
            </a:pPr>
            <a:r>
              <a:rPr lang="ru" sz="2700" b="1">
                <a:latin typeface="Times New Roman"/>
                <a:ea typeface="Times New Roman"/>
                <a:cs typeface="Times New Roman"/>
                <a:sym typeface="Times New Roman"/>
              </a:rPr>
              <a:t>Вакцины;</a:t>
            </a:r>
            <a:endParaRPr sz="27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Font typeface="Times New Roman"/>
              <a:buChar char="❏"/>
            </a:pPr>
            <a:r>
              <a:rPr lang="ru" sz="2700" b="1">
                <a:latin typeface="Times New Roman"/>
                <a:ea typeface="Times New Roman"/>
                <a:cs typeface="Times New Roman"/>
                <a:sym typeface="Times New Roman"/>
              </a:rPr>
              <a:t>Анатоксины;</a:t>
            </a:r>
            <a:endParaRPr sz="27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Font typeface="Times New Roman"/>
              <a:buChar char="❏"/>
            </a:pPr>
            <a:r>
              <a:rPr lang="ru" sz="2700" b="1">
                <a:latin typeface="Times New Roman"/>
                <a:ea typeface="Times New Roman"/>
                <a:cs typeface="Times New Roman"/>
                <a:sym typeface="Times New Roman"/>
              </a:rPr>
              <a:t>Токсины;</a:t>
            </a:r>
            <a:endParaRPr sz="27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Font typeface="Times New Roman"/>
              <a:buChar char="❏"/>
            </a:pPr>
            <a:r>
              <a:rPr lang="ru" sz="2700" b="1">
                <a:latin typeface="Times New Roman"/>
                <a:ea typeface="Times New Roman"/>
                <a:cs typeface="Times New Roman"/>
                <a:sym typeface="Times New Roman"/>
              </a:rPr>
              <a:t>Сыворотки;</a:t>
            </a:r>
            <a:endParaRPr sz="27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Font typeface="Times New Roman"/>
              <a:buChar char="❏"/>
            </a:pPr>
            <a:r>
              <a:rPr lang="ru" sz="2700" b="1">
                <a:latin typeface="Times New Roman"/>
                <a:ea typeface="Times New Roman"/>
                <a:cs typeface="Times New Roman"/>
                <a:sym typeface="Times New Roman"/>
              </a:rPr>
              <a:t>Иммуноглобулины;</a:t>
            </a:r>
            <a:endParaRPr sz="27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Font typeface="Times New Roman"/>
              <a:buChar char="❏"/>
            </a:pPr>
            <a:r>
              <a:rPr lang="ru" sz="2700" b="1">
                <a:latin typeface="Times New Roman"/>
                <a:ea typeface="Times New Roman"/>
                <a:cs typeface="Times New Roman"/>
                <a:sym typeface="Times New Roman"/>
              </a:rPr>
              <a:t>Аллергены.</a:t>
            </a:r>
            <a:endParaRPr sz="27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09" name="Google Shape;30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1596" y="1595134"/>
            <a:ext cx="3298275" cy="220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0"/>
          <p:cNvSpPr txBox="1">
            <a:spLocks noGrp="1"/>
          </p:cNvSpPr>
          <p:nvPr>
            <p:ph type="title"/>
          </p:nvPr>
        </p:nvSpPr>
        <p:spPr>
          <a:xfrm>
            <a:off x="2232975" y="492325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/>
              <a:t>Транспортировка МИБП</a:t>
            </a:r>
            <a:endParaRPr sz="3000"/>
          </a:p>
        </p:txBody>
      </p:sp>
      <p:sp>
        <p:nvSpPr>
          <p:cNvPr id="315" name="Google Shape;315;p50"/>
          <p:cNvSpPr txBox="1">
            <a:spLocks noGrp="1"/>
          </p:cNvSpPr>
          <p:nvPr>
            <p:ph type="body" idx="1"/>
          </p:nvPr>
        </p:nvSpPr>
        <p:spPr>
          <a:xfrm>
            <a:off x="250925" y="1226625"/>
            <a:ext cx="8494800" cy="34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Font typeface="Times New Roman"/>
              <a:buChar char="❏"/>
            </a:pPr>
            <a:r>
              <a:rPr lang="ru" sz="2700">
                <a:latin typeface="Times New Roman"/>
                <a:ea typeface="Times New Roman"/>
                <a:cs typeface="Times New Roman"/>
                <a:sym typeface="Times New Roman"/>
              </a:rPr>
              <a:t>Осуществляется автомобильным или другим способом с соблюдением </a:t>
            </a:r>
            <a:r>
              <a:rPr lang="ru" sz="2700">
                <a:highlight>
                  <a:srgbClr val="FFE599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“холодовой цепи”</a:t>
            </a:r>
            <a:r>
              <a:rPr lang="ru" sz="2700">
                <a:latin typeface="Times New Roman"/>
                <a:ea typeface="Times New Roman"/>
                <a:cs typeface="Times New Roman"/>
                <a:sym typeface="Times New Roman"/>
              </a:rPr>
              <a:t> в термоконтейнерах с хладоэлементами.</a:t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Font typeface="Times New Roman"/>
              <a:buChar char="❏"/>
            </a:pPr>
            <a:r>
              <a:rPr lang="ru" sz="2700">
                <a:latin typeface="Times New Roman"/>
                <a:ea typeface="Times New Roman"/>
                <a:cs typeface="Times New Roman"/>
                <a:sym typeface="Times New Roman"/>
              </a:rPr>
              <a:t>Различают 4 уровня “Холодовой цепи”</a:t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16" name="Google Shape;31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46117" y="3136275"/>
            <a:ext cx="2092925" cy="139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1"/>
          <p:cNvSpPr txBox="1">
            <a:spLocks noGrp="1"/>
          </p:cNvSpPr>
          <p:nvPr>
            <p:ph type="title"/>
          </p:nvPr>
        </p:nvSpPr>
        <p:spPr>
          <a:xfrm>
            <a:off x="224420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/>
              <a:t>Уровни “холодовой цепи”</a:t>
            </a:r>
            <a:endParaRPr sz="3000"/>
          </a:p>
        </p:txBody>
      </p:sp>
      <p:sp>
        <p:nvSpPr>
          <p:cNvPr id="322" name="Google Shape;322;p51"/>
          <p:cNvSpPr/>
          <p:nvPr/>
        </p:nvSpPr>
        <p:spPr>
          <a:xfrm>
            <a:off x="111500" y="1951425"/>
            <a:ext cx="2132700" cy="1435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 b="1">
                <a:latin typeface="Times New Roman"/>
                <a:ea typeface="Times New Roman"/>
                <a:cs typeface="Times New Roman"/>
                <a:sym typeface="Times New Roman"/>
              </a:rPr>
              <a:t>Завод</a:t>
            </a:r>
            <a:endParaRPr sz="34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3" name="Google Shape;323;p51"/>
          <p:cNvSpPr/>
          <p:nvPr/>
        </p:nvSpPr>
        <p:spPr>
          <a:xfrm>
            <a:off x="2306938" y="1951425"/>
            <a:ext cx="2529900" cy="1435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4CC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latin typeface="Times New Roman"/>
                <a:ea typeface="Times New Roman"/>
                <a:cs typeface="Times New Roman"/>
                <a:sym typeface="Times New Roman"/>
              </a:rPr>
              <a:t>Оптовая организация</a:t>
            </a:r>
            <a:endParaRPr sz="25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4" name="Google Shape;324;p51"/>
          <p:cNvSpPr/>
          <p:nvPr/>
        </p:nvSpPr>
        <p:spPr>
          <a:xfrm>
            <a:off x="4892600" y="2021175"/>
            <a:ext cx="2383500" cy="1435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>
                <a:latin typeface="Times New Roman"/>
                <a:ea typeface="Times New Roman"/>
                <a:cs typeface="Times New Roman"/>
                <a:sym typeface="Times New Roman"/>
              </a:rPr>
              <a:t>Розничная организация</a:t>
            </a:r>
            <a:endParaRPr sz="24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5" name="Google Shape;325;p51"/>
          <p:cNvSpPr/>
          <p:nvPr/>
        </p:nvSpPr>
        <p:spPr>
          <a:xfrm>
            <a:off x="7345875" y="1951425"/>
            <a:ext cx="1778400" cy="1575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>
                <a:latin typeface="Times New Roman"/>
                <a:ea typeface="Times New Roman"/>
                <a:cs typeface="Times New Roman"/>
                <a:sym typeface="Times New Roman"/>
              </a:rPr>
              <a:t>МО, ЛПУ</a:t>
            </a:r>
            <a:endParaRPr sz="2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4214" y="37200"/>
            <a:ext cx="9268214" cy="5106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3"/>
          <p:cNvSpPr txBox="1">
            <a:spLocks noGrp="1"/>
          </p:cNvSpPr>
          <p:nvPr>
            <p:ph type="title"/>
          </p:nvPr>
        </p:nvSpPr>
        <p:spPr>
          <a:xfrm>
            <a:off x="2957800" y="450500"/>
            <a:ext cx="3705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Х</a:t>
            </a:r>
            <a:r>
              <a:rPr lang="ru" sz="3333"/>
              <a:t>ранение МИБП</a:t>
            </a:r>
            <a:endParaRPr sz="3333"/>
          </a:p>
        </p:txBody>
      </p:sp>
      <p:sp>
        <p:nvSpPr>
          <p:cNvPr id="336" name="Google Shape;336;p53"/>
          <p:cNvSpPr txBox="1">
            <a:spLocks noGrp="1"/>
          </p:cNvSpPr>
          <p:nvPr>
            <p:ph type="body" idx="1"/>
          </p:nvPr>
        </p:nvSpPr>
        <p:spPr>
          <a:xfrm>
            <a:off x="202050" y="960450"/>
            <a:ext cx="8739900" cy="37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❏"/>
            </a:pPr>
            <a:r>
              <a:rPr lang="ru" sz="2400">
                <a:latin typeface="Times New Roman"/>
                <a:ea typeface="Times New Roman"/>
                <a:cs typeface="Times New Roman"/>
                <a:sym typeface="Times New Roman"/>
              </a:rPr>
              <a:t>В специальных  холодильниках в пределах +2-+8 с термоиндикатором.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❏"/>
            </a:pPr>
            <a:r>
              <a:rPr lang="ru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ДОПУСКАЕТСЯ</a:t>
            </a:r>
            <a:r>
              <a:rPr lang="ru" sz="2400">
                <a:latin typeface="Times New Roman"/>
                <a:ea typeface="Times New Roman"/>
                <a:cs typeface="Times New Roman"/>
                <a:sym typeface="Times New Roman"/>
              </a:rPr>
              <a:t> хранение </a:t>
            </a:r>
            <a:r>
              <a:rPr lang="ru" sz="2400" b="1">
                <a:latin typeface="Times New Roman"/>
                <a:ea typeface="Times New Roman"/>
                <a:cs typeface="Times New Roman"/>
                <a:sym typeface="Times New Roman"/>
              </a:rPr>
              <a:t>на дверной панели холодильника;</a:t>
            </a:r>
            <a:endParaRPr sz="24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❏"/>
            </a:pPr>
            <a:r>
              <a:rPr lang="ru" sz="2400">
                <a:latin typeface="Times New Roman"/>
                <a:ea typeface="Times New Roman"/>
                <a:cs typeface="Times New Roman"/>
                <a:sym typeface="Times New Roman"/>
              </a:rPr>
              <a:t>Контроль за температурным режимом 2р в день;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❏"/>
            </a:pPr>
            <a:r>
              <a:rPr lang="ru" sz="2400">
                <a:latin typeface="Times New Roman"/>
                <a:ea typeface="Times New Roman"/>
                <a:cs typeface="Times New Roman"/>
                <a:sym typeface="Times New Roman"/>
              </a:rPr>
              <a:t>Периодически проводить визуальный контроль (не реже 1р в месяц);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❏"/>
            </a:pPr>
            <a:r>
              <a:rPr lang="ru" sz="2400">
                <a:latin typeface="Times New Roman"/>
                <a:ea typeface="Times New Roman"/>
                <a:cs typeface="Times New Roman"/>
                <a:sym typeface="Times New Roman"/>
              </a:rPr>
              <a:t>При аварийном состоянии/мойки - МИБП помещают в термоконтейнеры с хладэлементами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4"/>
          <p:cNvSpPr txBox="1">
            <a:spLocks noGrp="1"/>
          </p:cNvSpPr>
          <p:nvPr>
            <p:ph type="body" idx="1"/>
          </p:nvPr>
        </p:nvSpPr>
        <p:spPr>
          <a:xfrm>
            <a:off x="603450" y="1407825"/>
            <a:ext cx="7937100" cy="19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3000" b="1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МИБП, хранившиеся в условиях нарушения “холодовой цепи”, не могут быть использованы и подлежат уничтожению!!!</a:t>
            </a:r>
            <a:endParaRPr sz="3000" b="1"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5"/>
          <p:cNvSpPr txBox="1">
            <a:spLocks noGrp="1"/>
          </p:cNvSpPr>
          <p:nvPr>
            <p:ph type="title"/>
          </p:nvPr>
        </p:nvSpPr>
        <p:spPr>
          <a:xfrm>
            <a:off x="2734750" y="2007225"/>
            <a:ext cx="4611000" cy="84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4200" i="1"/>
              <a:t>Хранение ИМН</a:t>
            </a:r>
            <a:endParaRPr sz="4200" i="1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6"/>
          <p:cNvSpPr txBox="1">
            <a:spLocks noGrp="1"/>
          </p:cNvSpPr>
          <p:nvPr>
            <p:ph type="body" idx="1"/>
          </p:nvPr>
        </p:nvSpPr>
        <p:spPr>
          <a:xfrm>
            <a:off x="162596" y="616950"/>
            <a:ext cx="8502300" cy="39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 b="1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Главными параметрами, определяющими условия хранения, являются:</a:t>
            </a:r>
            <a:endParaRPr sz="2600" b="1">
              <a:solidFill>
                <a:srgbClr val="2021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47700" marR="190500" lvl="0" indent="-393700" algn="l" rtl="0">
              <a:spcBef>
                <a:spcPts val="900"/>
              </a:spcBef>
              <a:spcAft>
                <a:spcPts val="0"/>
              </a:spcAft>
              <a:buClr>
                <a:srgbClr val="202124"/>
              </a:buClr>
              <a:buSzPts val="2600"/>
              <a:buFont typeface="Times New Roman"/>
              <a:buChar char="❏"/>
            </a:pPr>
            <a:r>
              <a:rPr lang="ru" sz="260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температура окружающего воздуха;</a:t>
            </a:r>
            <a:endParaRPr sz="2600">
              <a:solidFill>
                <a:srgbClr val="2021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47700" marR="190500" lvl="0" indent="-39370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600"/>
              <a:buFont typeface="Times New Roman"/>
              <a:buChar char="❏"/>
            </a:pPr>
            <a:r>
              <a:rPr lang="ru" sz="260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относительная влажность воздуха;</a:t>
            </a:r>
            <a:endParaRPr sz="2600">
              <a:solidFill>
                <a:srgbClr val="2021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47700" marR="190500" lvl="0" indent="-39370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600"/>
              <a:buFont typeface="Arial"/>
              <a:buChar char="❏"/>
            </a:pPr>
            <a:r>
              <a:rPr lang="ru" sz="260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санитарные и гигиенические условия;</a:t>
            </a:r>
            <a:endParaRPr sz="2600">
              <a:solidFill>
                <a:srgbClr val="2021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647700" marR="190500" lvl="0" indent="-40005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700"/>
              <a:buFont typeface="Times New Roman"/>
              <a:buChar char="❏"/>
            </a:pPr>
            <a:r>
              <a:rPr lang="ru" sz="270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вентиляция и освещение помещения.</a:t>
            </a:r>
            <a:endParaRPr sz="2700">
              <a:solidFill>
                <a:srgbClr val="2021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3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7"/>
          <p:cNvSpPr txBox="1">
            <a:spLocks noGrp="1"/>
          </p:cNvSpPr>
          <p:nvPr>
            <p:ph type="title"/>
          </p:nvPr>
        </p:nvSpPr>
        <p:spPr>
          <a:xfrm>
            <a:off x="2776600" y="520200"/>
            <a:ext cx="42069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/>
              <a:t>Резиновые изделия</a:t>
            </a:r>
            <a:endParaRPr sz="3000"/>
          </a:p>
        </p:txBody>
      </p:sp>
      <p:sp>
        <p:nvSpPr>
          <p:cNvPr id="357" name="Google Shape;357;p57"/>
          <p:cNvSpPr txBox="1">
            <a:spLocks noGrp="1"/>
          </p:cNvSpPr>
          <p:nvPr>
            <p:ph type="body" idx="1"/>
          </p:nvPr>
        </p:nvSpPr>
        <p:spPr>
          <a:xfrm>
            <a:off x="418175" y="1017550"/>
            <a:ext cx="8313600" cy="38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457200" lvl="0" indent="-388620" algn="l" rtl="0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❏"/>
            </a:pPr>
            <a:r>
              <a:rPr lang="ru" sz="3600">
                <a:latin typeface="Times New Roman"/>
                <a:ea typeface="Times New Roman"/>
                <a:cs typeface="Times New Roman"/>
                <a:sym typeface="Times New Roman"/>
              </a:rPr>
              <a:t>В защищенном от света месте;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8620" algn="l" rtl="0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❏"/>
            </a:pPr>
            <a:r>
              <a:rPr lang="ru" sz="3600">
                <a:latin typeface="Times New Roman"/>
                <a:ea typeface="Times New Roman"/>
                <a:cs typeface="Times New Roman"/>
                <a:sym typeface="Times New Roman"/>
              </a:rPr>
              <a:t>Влажность не менее 65%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8620" algn="l" rtl="0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❏"/>
            </a:pPr>
            <a:r>
              <a:rPr lang="ru" sz="3600">
                <a:latin typeface="Times New Roman"/>
                <a:ea typeface="Times New Roman"/>
                <a:cs typeface="Times New Roman"/>
                <a:sym typeface="Times New Roman"/>
              </a:rPr>
              <a:t>Вдали от отопительных, пахучих, летучих веществ;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8620" algn="l" rtl="0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❏"/>
            </a:pPr>
            <a:r>
              <a:rPr lang="ru" sz="3600">
                <a:latin typeface="Times New Roman"/>
                <a:ea typeface="Times New Roman"/>
                <a:cs typeface="Times New Roman"/>
                <a:sym typeface="Times New Roman"/>
              </a:rPr>
              <a:t>Слегка поддутыми, не более, чем в один слой;</a:t>
            </a:r>
            <a:br>
              <a:rPr lang="ru" sz="36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3600">
                <a:latin typeface="Times New Roman"/>
                <a:ea typeface="Times New Roman"/>
                <a:cs typeface="Times New Roman"/>
                <a:sym typeface="Times New Roman"/>
              </a:rPr>
              <a:t>Зонды, жгуты - оборудуются вешалкой и хранятся в подвешанном состоянии;</a:t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8620" algn="l" rtl="0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❏"/>
            </a:pPr>
            <a:r>
              <a:rPr lang="ru" sz="36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Съемные резиновые части должны храниться отдельно от частей, сделанных из другого материала;</a:t>
            </a:r>
            <a:endParaRPr sz="36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8"/>
          <p:cNvSpPr txBox="1">
            <a:spLocks noGrp="1"/>
          </p:cNvSpPr>
          <p:nvPr>
            <p:ph type="body" idx="1"/>
          </p:nvPr>
        </p:nvSpPr>
        <p:spPr>
          <a:xfrm>
            <a:off x="422250" y="738900"/>
            <a:ext cx="8299500" cy="440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Font typeface="Times New Roman"/>
              <a:buChar char="❏"/>
            </a:pPr>
            <a:r>
              <a:rPr lang="ru" sz="28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Перчатки, напальчники, бинты резиновые и т.п., хранят в плотно закрытых коробках, густо пересыпанных тальком;</a:t>
            </a:r>
            <a:endParaRPr sz="28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Font typeface="Times New Roman"/>
              <a:buChar char="❏"/>
            </a:pPr>
            <a:r>
              <a:rPr lang="ru" sz="28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 помещениях, шкафах рекомендуется ставить стеклянные сосуды с углекислым аммонием, способствующим сохранению эластичности резины.</a:t>
            </a:r>
            <a:endParaRPr sz="28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9"/>
          <p:cNvSpPr txBox="1">
            <a:spLocks noGrp="1"/>
          </p:cNvSpPr>
          <p:nvPr>
            <p:ph type="title"/>
          </p:nvPr>
        </p:nvSpPr>
        <p:spPr>
          <a:xfrm>
            <a:off x="2103700" y="537675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/>
              <a:t>Пластмассовые изделия</a:t>
            </a:r>
            <a:endParaRPr sz="3000"/>
          </a:p>
        </p:txBody>
      </p:sp>
      <p:sp>
        <p:nvSpPr>
          <p:cNvPr id="368" name="Google Shape;368;p59"/>
          <p:cNvSpPr txBox="1">
            <a:spLocks noGrp="1"/>
          </p:cNvSpPr>
          <p:nvPr>
            <p:ph type="body" idx="1"/>
          </p:nvPr>
        </p:nvSpPr>
        <p:spPr>
          <a:xfrm>
            <a:off x="411300" y="1329525"/>
            <a:ext cx="8215200" cy="14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Times New Roman"/>
              <a:buChar char="❏"/>
            </a:pPr>
            <a:r>
              <a:rPr lang="ru" sz="2600">
                <a:latin typeface="Times New Roman"/>
                <a:ea typeface="Times New Roman"/>
                <a:cs typeface="Times New Roman"/>
                <a:sym typeface="Times New Roman"/>
              </a:rPr>
              <a:t>Хранят в вентилируемом темном помещении, на расстоянии не менее 1м от отопительных систем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69" name="Google Shape;369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225" y="2715650"/>
            <a:ext cx="1587075" cy="158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7425" y="3144625"/>
            <a:ext cx="1247175" cy="115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60"/>
          <p:cNvSpPr txBox="1">
            <a:spLocks noGrp="1"/>
          </p:cNvSpPr>
          <p:nvPr>
            <p:ph type="title"/>
          </p:nvPr>
        </p:nvSpPr>
        <p:spPr>
          <a:xfrm>
            <a:off x="2304575" y="556825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/>
              <a:t>Перевязочные средства</a:t>
            </a:r>
            <a:endParaRPr sz="3000"/>
          </a:p>
        </p:txBody>
      </p:sp>
      <p:sp>
        <p:nvSpPr>
          <p:cNvPr id="376" name="Google Shape;376;p60"/>
          <p:cNvSpPr txBox="1">
            <a:spLocks noGrp="1"/>
          </p:cNvSpPr>
          <p:nvPr>
            <p:ph type="body" idx="1"/>
          </p:nvPr>
        </p:nvSpPr>
        <p:spPr>
          <a:xfrm>
            <a:off x="277375" y="1415600"/>
            <a:ext cx="8454300" cy="318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Times New Roman"/>
              <a:buChar char="❏"/>
            </a:pPr>
            <a:r>
              <a:rPr lang="ru" sz="2500">
                <a:latin typeface="Times New Roman"/>
                <a:ea typeface="Times New Roman"/>
                <a:cs typeface="Times New Roman"/>
                <a:sym typeface="Times New Roman"/>
              </a:rPr>
              <a:t>В сухом хорошо проветриваемом помещении</a:t>
            </a:r>
            <a:endParaRPr sz="2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Times New Roman"/>
              <a:buChar char="❏"/>
            </a:pPr>
            <a:r>
              <a:rPr lang="ru" sz="2500">
                <a:latin typeface="Times New Roman"/>
                <a:ea typeface="Times New Roman"/>
                <a:cs typeface="Times New Roman"/>
                <a:sym typeface="Times New Roman"/>
              </a:rPr>
              <a:t>В шкафах/стеллажах/ящиках, покрашенных изнутри светлой масляной краской</a:t>
            </a:r>
            <a:endParaRPr sz="2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Times New Roman"/>
              <a:buChar char="❏"/>
            </a:pPr>
            <a:r>
              <a:rPr lang="ru" sz="2500">
                <a:latin typeface="Times New Roman"/>
                <a:ea typeface="Times New Roman"/>
                <a:cs typeface="Times New Roman"/>
                <a:sym typeface="Times New Roman"/>
              </a:rPr>
              <a:t>Шкафы периодически протирают 0,2% раствором дез.средства</a:t>
            </a:r>
            <a:endParaRPr sz="2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77" name="Google Shape;377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3675" y="3911748"/>
            <a:ext cx="2256100" cy="80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0100" y="3217875"/>
            <a:ext cx="1447400" cy="144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17600" y="3508574"/>
            <a:ext cx="1836050" cy="115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61"/>
          <p:cNvSpPr txBox="1">
            <a:spLocks noGrp="1"/>
          </p:cNvSpPr>
          <p:nvPr>
            <p:ph type="title"/>
          </p:nvPr>
        </p:nvSpPr>
        <p:spPr>
          <a:xfrm>
            <a:off x="1816800" y="499425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202124"/>
                </a:solidFill>
                <a:highlight>
                  <a:srgbClr val="FFFFFF"/>
                </a:highlight>
              </a:rPr>
              <a:t>Хирургические инструменты и другие металлические изделия</a:t>
            </a:r>
            <a:endParaRPr sz="4800"/>
          </a:p>
        </p:txBody>
      </p:sp>
      <p:sp>
        <p:nvSpPr>
          <p:cNvPr id="385" name="Google Shape;385;p61"/>
          <p:cNvSpPr txBox="1">
            <a:spLocks noGrp="1"/>
          </p:cNvSpPr>
          <p:nvPr>
            <p:ph type="body" idx="1"/>
          </p:nvPr>
        </p:nvSpPr>
        <p:spPr>
          <a:xfrm>
            <a:off x="382600" y="1740800"/>
            <a:ext cx="8349300" cy="28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❏"/>
            </a:pPr>
            <a:r>
              <a:rPr lang="ru" sz="2400" b="1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Хранят в сухих отапливаемых помещениях при комнатной температуре</a:t>
            </a:r>
            <a:r>
              <a:rPr lang="ru" sz="24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 Температура и относительная влажность воздуха в помещениях хранения не должны резко колебаться. Относительная влажность воздуха не должна превышать 60%.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62"/>
          <p:cNvSpPr txBox="1">
            <a:spLocks noGrp="1"/>
          </p:cNvSpPr>
          <p:nvPr>
            <p:ph type="body" idx="1"/>
          </p:nvPr>
        </p:nvSpPr>
        <p:spPr>
          <a:xfrm>
            <a:off x="33450" y="342000"/>
            <a:ext cx="9077100" cy="480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Times New Roman"/>
              <a:buChar char="❏"/>
            </a:pPr>
            <a:r>
              <a:rPr lang="ru" sz="22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Металлические изделия без антикоррозийной смазки, смазывают тонким слоем вазелина. Перед смазкой хирургические инструменты тщательно просматривают и протирают марлей или чистой ветошью. Смазанные инструменты хранят завернутыми в тонкую парафинированную бумагу.</a:t>
            </a:r>
            <a:endParaRPr sz="2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8300" algn="ctr" rtl="0">
              <a:spcBef>
                <a:spcPts val="0"/>
              </a:spcBef>
              <a:spcAft>
                <a:spcPts val="0"/>
              </a:spcAft>
              <a:buSzPts val="2200"/>
              <a:buFont typeface="Times New Roman"/>
              <a:buChar char="❏"/>
            </a:pPr>
            <a:r>
              <a:rPr lang="ru" sz="2200" b="1"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Запрещено прикасаться незащищенными и влажными руками!</a:t>
            </a:r>
            <a:endParaRPr sz="2200" b="1"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Times New Roman"/>
              <a:buChar char="❏"/>
            </a:pPr>
            <a:r>
              <a:rPr lang="ru" sz="22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Режущие предметы хранят уложенными в специальные гнезда ящиков/пеналов во избежание образования зазубрин и затупления.</a:t>
            </a:r>
            <a:endParaRPr sz="2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Times New Roman"/>
              <a:buChar char="❏"/>
            </a:pPr>
            <a:r>
              <a:rPr lang="ru" sz="22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Инструменты, которые хранятся без упаковки, должны быть защищены от механических повреждений, а острорежущие детали,завернутые в бумагу, предохранены от соприкосновения с соседними предметами.</a:t>
            </a:r>
            <a:endParaRPr sz="2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63"/>
          <p:cNvSpPr txBox="1">
            <a:spLocks noGrp="1"/>
          </p:cNvSpPr>
          <p:nvPr>
            <p:ph type="body" idx="1"/>
          </p:nvPr>
        </p:nvSpPr>
        <p:spPr>
          <a:xfrm>
            <a:off x="353875" y="706275"/>
            <a:ext cx="8120700" cy="384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5461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Times New Roman"/>
              <a:buChar char="❏"/>
            </a:pPr>
            <a:r>
              <a:rPr lang="ru" sz="23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При появлении ржавчины на окрашенных железных изделиях она удаляется и изделие вновь покрывается краской.</a:t>
            </a:r>
            <a:endParaRPr sz="23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5461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Times New Roman"/>
              <a:buChar char="❏"/>
            </a:pPr>
            <a:r>
              <a:rPr lang="ru" sz="23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Серебряные инструменты нельзя хранить совместно с резиной, серой и серосодержащими соединениями вследствие почернения поверхности инструментов.</a:t>
            </a:r>
            <a:endParaRPr sz="23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5461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Times New Roman"/>
              <a:buChar char="❏"/>
            </a:pPr>
            <a:r>
              <a:rPr lang="ru" sz="23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Категорически запрещается хранить хирургические инструменты навалом, а также вместе с медикаментами и резиновыми изделиями.</a:t>
            </a:r>
            <a:endParaRPr sz="23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22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64"/>
          <p:cNvSpPr txBox="1">
            <a:spLocks noGrp="1"/>
          </p:cNvSpPr>
          <p:nvPr>
            <p:ph type="title"/>
          </p:nvPr>
        </p:nvSpPr>
        <p:spPr>
          <a:xfrm>
            <a:off x="2343400" y="528150"/>
            <a:ext cx="48399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00"/>
              <a:t>Хранение мед.техники</a:t>
            </a:r>
            <a:endParaRPr sz="3000"/>
          </a:p>
        </p:txBody>
      </p:sp>
      <p:sp>
        <p:nvSpPr>
          <p:cNvPr id="401" name="Google Shape;401;p64"/>
          <p:cNvSpPr txBox="1">
            <a:spLocks noGrp="1"/>
          </p:cNvSpPr>
          <p:nvPr>
            <p:ph type="body" idx="1"/>
          </p:nvPr>
        </p:nvSpPr>
        <p:spPr>
          <a:xfrm>
            <a:off x="277375" y="1377350"/>
            <a:ext cx="8454300" cy="32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300"/>
              <a:buFont typeface="Times New Roman"/>
              <a:buChar char="❏"/>
            </a:pPr>
            <a:r>
              <a:rPr lang="ru" sz="230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lang="ru" sz="2300" b="1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отапливаемом и хорошо вентилируемом помещении при температуре от +10 до +35  с относительной влажностью не более 80% при плюс 25 °С</a:t>
            </a:r>
            <a:r>
              <a:rPr lang="ru" sz="230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sz="2300">
              <a:solidFill>
                <a:srgbClr val="2021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300"/>
              <a:buFont typeface="Times New Roman"/>
              <a:buChar char="❏"/>
            </a:pPr>
            <a:r>
              <a:rPr lang="ru" sz="230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Воздух в помещении не должен содержать агрессивных паров и газов, вызывающих коррозию.</a:t>
            </a:r>
            <a:endParaRPr sz="2300">
              <a:solidFill>
                <a:srgbClr val="2021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300"/>
              <a:buFont typeface="Times New Roman"/>
              <a:buChar char="❏"/>
            </a:pPr>
            <a:r>
              <a:rPr lang="ru" sz="230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Вдали от отопительных систем</a:t>
            </a:r>
            <a:endParaRPr sz="2300">
              <a:solidFill>
                <a:srgbClr val="2021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300"/>
              <a:buFont typeface="Times New Roman"/>
              <a:buChar char="❏"/>
            </a:pPr>
            <a:r>
              <a:rPr lang="ru" sz="230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 чистом, защищённном от скапливания пыли и грязи, месте.</a:t>
            </a:r>
            <a:endParaRPr sz="2300">
              <a:solidFill>
                <a:srgbClr val="2021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65"/>
          <p:cNvSpPr txBox="1">
            <a:spLocks noGrp="1"/>
          </p:cNvSpPr>
          <p:nvPr>
            <p:ph type="title"/>
          </p:nvPr>
        </p:nvSpPr>
        <p:spPr>
          <a:xfrm>
            <a:off x="313325" y="1799075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Спасибо за внимание!</a:t>
            </a:r>
            <a:endParaRPr/>
          </a:p>
        </p:txBody>
      </p:sp>
      <p:pic>
        <p:nvPicPr>
          <p:cNvPr id="407" name="Google Shape;407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5501" y="1288558"/>
            <a:ext cx="4528499" cy="2999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1743</Words>
  <PresentationFormat>Экран (16:9)</PresentationFormat>
  <Paragraphs>181</Paragraphs>
  <Slides>53</Slides>
  <Notes>53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8" baseType="lpstr">
      <vt:lpstr>Arial</vt:lpstr>
      <vt:lpstr>Raleway</vt:lpstr>
      <vt:lpstr>Lato</vt:lpstr>
      <vt:lpstr>Times New Roman</vt:lpstr>
      <vt:lpstr>Swiss</vt:lpstr>
      <vt:lpstr>Хранение лекарственных средств и товаров аптечного ассортимента</vt:lpstr>
      <vt:lpstr>Какими приказами регламентируется?</vt:lpstr>
      <vt:lpstr>Какими приказами регламентируется? </vt:lpstr>
      <vt:lpstr>Чем регламентируется еще?</vt:lpstr>
      <vt:lpstr>Основные понятия</vt:lpstr>
      <vt:lpstr>Слайд 6</vt:lpstr>
      <vt:lpstr>Слайд 7</vt:lpstr>
      <vt:lpstr>Общие требования к помещениям для хранения ЛП и ИМН</vt:lpstr>
      <vt:lpstr>Слайд 9</vt:lpstr>
      <vt:lpstr>Слайд 10</vt:lpstr>
      <vt:lpstr>Общие требования к помещениям для хранения ЛП и ИМН </vt:lpstr>
      <vt:lpstr>Способы систематизации товара:</vt:lpstr>
      <vt:lpstr>Принципы хранения товара:</vt:lpstr>
      <vt:lpstr>Особенности хранения отдельных групп ЛП</vt:lpstr>
      <vt:lpstr>Требующие защиты от света</vt:lpstr>
      <vt:lpstr>Требующие защиты от воздействия влаги</vt:lpstr>
      <vt:lpstr>Требующие защиты от улетучивания и высыхания</vt:lpstr>
      <vt:lpstr>Требующие защиты от воздействия повышенных/пониженных температур</vt:lpstr>
      <vt:lpstr>Слайд 19</vt:lpstr>
      <vt:lpstr>Пахучие</vt:lpstr>
      <vt:lpstr>Хранение дезинфицирующих средств</vt:lpstr>
      <vt:lpstr>Хранение ЛРС</vt:lpstr>
      <vt:lpstr>Хранение ЛРС </vt:lpstr>
      <vt:lpstr>Хранение медицинских пиявок</vt:lpstr>
      <vt:lpstr>Слайд 25</vt:lpstr>
      <vt:lpstr>Слайд 26</vt:lpstr>
      <vt:lpstr>Хранение легковоспламеняющихся ЛС</vt:lpstr>
      <vt:lpstr>Легкогорючие ЛС</vt:lpstr>
      <vt:lpstr>Правила хранения</vt:lpstr>
      <vt:lpstr>Хранение взрывчатых ЛС</vt:lpstr>
      <vt:lpstr>Хранение наркотических и психотропных веществ</vt:lpstr>
      <vt:lpstr>Категория помещений для хранения НС и ПВ</vt:lpstr>
      <vt:lpstr>Требования к помещениям хранения НС и ПВ </vt:lpstr>
      <vt:lpstr>Слайд 34</vt:lpstr>
      <vt:lpstr>Требования к помещениям хранения НС и ПВ</vt:lpstr>
      <vt:lpstr>Слайд 36</vt:lpstr>
      <vt:lpstr>Хранение МИБП</vt:lpstr>
      <vt:lpstr>Транспортировка МИБП</vt:lpstr>
      <vt:lpstr>Уровни “холодовой цепи”</vt:lpstr>
      <vt:lpstr>Слайд 40</vt:lpstr>
      <vt:lpstr>Хранение МИБП</vt:lpstr>
      <vt:lpstr>Слайд 42</vt:lpstr>
      <vt:lpstr>Хранение ИМН</vt:lpstr>
      <vt:lpstr>Слайд 44</vt:lpstr>
      <vt:lpstr>Резиновые изделия</vt:lpstr>
      <vt:lpstr>Слайд 46</vt:lpstr>
      <vt:lpstr>Пластмассовые изделия</vt:lpstr>
      <vt:lpstr>Перевязочные средства</vt:lpstr>
      <vt:lpstr>Хирургические инструменты и другие металлические изделия</vt:lpstr>
      <vt:lpstr>Слайд 50</vt:lpstr>
      <vt:lpstr>Слайд 51</vt:lpstr>
      <vt:lpstr>Хранение мед.техники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Хранение лекарственных средств и товаров аптечного ассортимента</dc:title>
  <cp:lastModifiedBy>Приемная</cp:lastModifiedBy>
  <cp:revision>8</cp:revision>
  <dcterms:modified xsi:type="dcterms:W3CDTF">2023-11-20T07:02:41Z</dcterms:modified>
</cp:coreProperties>
</file>