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72"/>
  </p:normalViewPr>
  <p:slideViewPr>
    <p:cSldViewPr snapToGrid="0">
      <p:cViewPr varScale="1">
        <p:scale>
          <a:sx n="113" d="100"/>
          <a:sy n="113" d="100"/>
        </p:scale>
        <p:origin x="-39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8647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073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87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121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166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405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8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4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9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71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84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10/23/2023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69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FCD7F1A-62F8-9E02-761F-EF2A8FB884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«Терского я берега вижу очертания…»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FD54148-E1CD-309C-3925-E05C31585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237980"/>
            <a:ext cx="6801612" cy="123989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Государственное автономное профессиональное образовательное учреждение Мурманской области «Мурманский медицинский колледж»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31C37C-564B-62ED-58C0-80F9E02544CB}"/>
              </a:ext>
            </a:extLst>
          </p:cNvPr>
          <p:cNvSpPr txBox="1"/>
          <p:nvPr/>
        </p:nvSpPr>
        <p:spPr>
          <a:xfrm>
            <a:off x="5495515" y="6003614"/>
            <a:ext cx="1200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Мурманск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19249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CAF835-AA90-CBC1-8B5C-675E88407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28" y="279071"/>
            <a:ext cx="9058339" cy="1188720"/>
          </a:xfrm>
        </p:spPr>
        <p:txBody>
          <a:bodyPr/>
          <a:lstStyle/>
          <a:p>
            <a:r>
              <a:rPr lang="ru-RU" dirty="0"/>
              <a:t>Состав национального русского языка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CE6304E2-E745-8904-F3BD-35A778244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638" y="1626920"/>
            <a:ext cx="8122723" cy="4952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2292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EEBE8C-421D-4503-72DE-CB1399D84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77" y="804862"/>
            <a:ext cx="4486656" cy="1141497"/>
          </a:xfrm>
        </p:spPr>
        <p:txBody>
          <a:bodyPr/>
          <a:lstStyle/>
          <a:p>
            <a:r>
              <a:rPr lang="ru-RU" dirty="0"/>
              <a:t>Поморы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FBE75401-47B7-138B-35C8-D00BC405A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67052" y="804862"/>
            <a:ext cx="3280171" cy="524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55B7772-51BB-8529-CFC4-B5823F44F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78" y="2160505"/>
            <a:ext cx="6322921" cy="219403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>
                <a:solidFill>
                  <a:schemeClr val="tx1"/>
                </a:solidFill>
              </a:rPr>
              <a:t>Самобытная малочисленная этнографическая и </a:t>
            </a:r>
            <a:r>
              <a:rPr lang="ru-RU" sz="2800" dirty="0" err="1">
                <a:solidFill>
                  <a:schemeClr val="tx1"/>
                </a:solidFill>
              </a:rPr>
              <a:t>этнорелигиозная</a:t>
            </a:r>
            <a:r>
              <a:rPr lang="ru-RU" sz="2800" dirty="0">
                <a:solidFill>
                  <a:schemeClr val="tx1"/>
                </a:solidFill>
              </a:rPr>
              <a:t> группа русского народа на побережье Белого и Баренцева морей.</a:t>
            </a:r>
          </a:p>
        </p:txBody>
      </p:sp>
    </p:spTree>
    <p:extLst>
      <p:ext uri="{BB962C8B-B14F-4D97-AF65-F5344CB8AC3E}">
        <p14:creationId xmlns:p14="http://schemas.microsoft.com/office/powerpoint/2010/main" val="380817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082D3D-F11D-1BE7-D21C-D3F8E8958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412" y="523372"/>
            <a:ext cx="4486656" cy="1141497"/>
          </a:xfrm>
        </p:spPr>
        <p:txBody>
          <a:bodyPr/>
          <a:lstStyle/>
          <a:p>
            <a:r>
              <a:rPr lang="ru-RU" dirty="0"/>
              <a:t>Традиционные промыслы поморов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EAA01447-7135-E045-3920-10CA948057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0162" y="1570940"/>
            <a:ext cx="6008914" cy="3716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B87505-1A02-14E6-83D6-1293734D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59360" y="3093023"/>
            <a:ext cx="3794760" cy="21940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Рыболовный промысел</a:t>
            </a:r>
          </a:p>
        </p:txBody>
      </p:sp>
    </p:spTree>
    <p:extLst>
      <p:ext uri="{BB962C8B-B14F-4D97-AF65-F5344CB8AC3E}">
        <p14:creationId xmlns:p14="http://schemas.microsoft.com/office/powerpoint/2010/main" val="25601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082D3D-F11D-1BE7-D21C-D3F8E8958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664410"/>
            <a:ext cx="4486656" cy="1141497"/>
          </a:xfrm>
        </p:spPr>
        <p:txBody>
          <a:bodyPr/>
          <a:lstStyle/>
          <a:p>
            <a:r>
              <a:rPr lang="ru-RU" dirty="0"/>
              <a:t>Традиционные промыслы поморов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0E7129C7-8207-8EC0-ED90-6651F36E4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9553" y="1805907"/>
            <a:ext cx="5118265" cy="3692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B87505-1A02-14E6-83D6-1293734D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5213" y="2858058"/>
            <a:ext cx="3794760" cy="21940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Ловля морского зверя</a:t>
            </a:r>
          </a:p>
        </p:txBody>
      </p:sp>
    </p:spTree>
    <p:extLst>
      <p:ext uri="{BB962C8B-B14F-4D97-AF65-F5344CB8AC3E}">
        <p14:creationId xmlns:p14="http://schemas.microsoft.com/office/powerpoint/2010/main" val="1764550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082D3D-F11D-1BE7-D21C-D3F8E8958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664410"/>
            <a:ext cx="4486656" cy="1141497"/>
          </a:xfrm>
        </p:spPr>
        <p:txBody>
          <a:bodyPr/>
          <a:lstStyle/>
          <a:p>
            <a:r>
              <a:rPr lang="ru-RU" dirty="0"/>
              <a:t>Традиционные промыслы поморов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93BC6705-BC29-9FEC-DD29-E2384915D0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7050" y="1235158"/>
            <a:ext cx="5581403" cy="4139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B87505-1A02-14E6-83D6-1293734D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5213" y="2858058"/>
            <a:ext cx="3794760" cy="21940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Солеварение</a:t>
            </a:r>
          </a:p>
        </p:txBody>
      </p:sp>
    </p:spTree>
    <p:extLst>
      <p:ext uri="{BB962C8B-B14F-4D97-AF65-F5344CB8AC3E}">
        <p14:creationId xmlns:p14="http://schemas.microsoft.com/office/powerpoint/2010/main" val="852785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082D3D-F11D-1BE7-D21C-D3F8E8958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664410"/>
            <a:ext cx="4486656" cy="1141497"/>
          </a:xfrm>
        </p:spPr>
        <p:txBody>
          <a:bodyPr/>
          <a:lstStyle/>
          <a:p>
            <a:r>
              <a:rPr lang="ru-RU" dirty="0"/>
              <a:t>Традиционные промыслы поморов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BC1E9142-7000-7701-07F4-B58DC4CCC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5174" y="1582816"/>
            <a:ext cx="5628904" cy="369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B87505-1A02-14E6-83D6-1293734D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5213" y="2980312"/>
            <a:ext cx="3794760" cy="21940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Судостроение</a:t>
            </a:r>
          </a:p>
        </p:txBody>
      </p:sp>
    </p:spTree>
    <p:extLst>
      <p:ext uri="{BB962C8B-B14F-4D97-AF65-F5344CB8AC3E}">
        <p14:creationId xmlns:p14="http://schemas.microsoft.com/office/powerpoint/2010/main" val="2506481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082D3D-F11D-1BE7-D21C-D3F8E8958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664410"/>
            <a:ext cx="4486656" cy="1141497"/>
          </a:xfrm>
        </p:spPr>
        <p:txBody>
          <a:bodyPr/>
          <a:lstStyle/>
          <a:p>
            <a:r>
              <a:rPr lang="ru-RU" dirty="0"/>
              <a:t>Традиционные промыслы поморов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B87505-1A02-14E6-83D6-1293734D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5213" y="3064395"/>
            <a:ext cx="3794760" cy="21940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Мореплавание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="" xmlns:a16="http://schemas.microsoft.com/office/drawing/2014/main" id="{91CBA9FC-AEFB-03CC-7C9B-3E676CA5D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5763" y="1969609"/>
            <a:ext cx="4816475" cy="2918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21304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082D3D-F11D-1BE7-D21C-D3F8E8958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664410"/>
            <a:ext cx="4486656" cy="1141497"/>
          </a:xfrm>
        </p:spPr>
        <p:txBody>
          <a:bodyPr/>
          <a:lstStyle/>
          <a:p>
            <a:r>
              <a:rPr lang="ru-RU" dirty="0"/>
              <a:t>Традиционные промыслы поморов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866F5172-8C32-78AA-CEAB-DAF86AB540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6080" y="1212934"/>
            <a:ext cx="5056117" cy="4631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0B87505-1A02-14E6-83D6-1293734D7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5213" y="3085416"/>
            <a:ext cx="3794760" cy="219403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Торговля</a:t>
            </a:r>
          </a:p>
        </p:txBody>
      </p:sp>
    </p:spTree>
    <p:extLst>
      <p:ext uri="{BB962C8B-B14F-4D97-AF65-F5344CB8AC3E}">
        <p14:creationId xmlns:p14="http://schemas.microsoft.com/office/powerpoint/2010/main" val="527998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Карта кольского полуострова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F9B91332-39B6-C377-61A7-7AA3DE33A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3190" y="1920394"/>
            <a:ext cx="7597674" cy="4422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3026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Поморский диалект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91BE08A-03D4-D3BB-CAEE-FF6B7F912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042" y="1869186"/>
            <a:ext cx="11088414" cy="4465201"/>
          </a:xfrm>
        </p:spPr>
        <p:txBody>
          <a:bodyPr>
            <a:noAutofit/>
          </a:bodyPr>
          <a:lstStyle/>
          <a:p>
            <a:pPr algn="just"/>
            <a:r>
              <a:rPr lang="ru-RU" sz="2800" dirty="0" err="1"/>
              <a:t>Базёл</a:t>
            </a:r>
            <a:r>
              <a:rPr lang="ru-RU" sz="2800" dirty="0"/>
              <a:t> – словоохотливый, красноречивый, пустослов.</a:t>
            </a:r>
          </a:p>
          <a:p>
            <a:pPr algn="just"/>
            <a:r>
              <a:rPr lang="ru-RU" sz="2800" dirty="0" err="1"/>
              <a:t>Галстушник</a:t>
            </a:r>
            <a:r>
              <a:rPr lang="ru-RU" sz="2800" dirty="0"/>
              <a:t> – о селедке: покрасневшие жабры около головы.</a:t>
            </a:r>
          </a:p>
          <a:p>
            <a:pPr algn="just"/>
            <a:r>
              <a:rPr lang="ru-RU" sz="2800" dirty="0"/>
              <a:t>Живулька – мизерное живое существо, моллюск, живущий в воде.</a:t>
            </a:r>
          </a:p>
          <a:p>
            <a:pPr algn="just"/>
            <a:r>
              <a:rPr lang="ru-RU" sz="2800" dirty="0"/>
              <a:t>Заглушать – очищать от прокисшей наживки ярус.</a:t>
            </a:r>
          </a:p>
          <a:p>
            <a:pPr algn="just"/>
            <a:r>
              <a:rPr lang="ru-RU" sz="2800" dirty="0" err="1"/>
              <a:t>Кацюля</a:t>
            </a:r>
            <a:r>
              <a:rPr lang="ru-RU" sz="2800" dirty="0"/>
              <a:t> – качели.</a:t>
            </a:r>
          </a:p>
          <a:p>
            <a:pPr algn="just"/>
            <a:r>
              <a:rPr lang="ru-RU" sz="2800" dirty="0" err="1"/>
              <a:t>Кишкоброд</a:t>
            </a:r>
            <a:r>
              <a:rPr lang="ru-RU" sz="2800" dirty="0"/>
              <a:t> – насмешливое прозвище рыбаков, промышляющих треску на Мурмане в становище </a:t>
            </a:r>
            <a:r>
              <a:rPr lang="ru-RU" sz="2800" dirty="0" err="1"/>
              <a:t>Гаврилово</a:t>
            </a:r>
            <a:r>
              <a:rPr lang="ru-RU" sz="2800" dirty="0"/>
              <a:t>.</a:t>
            </a:r>
          </a:p>
          <a:p>
            <a:pPr algn="just"/>
            <a:r>
              <a:rPr lang="ru-RU" sz="2800" dirty="0" err="1"/>
              <a:t>Коровницять</a:t>
            </a:r>
            <a:r>
              <a:rPr lang="ru-RU" sz="2800" dirty="0"/>
              <a:t> – иметь корову, ухаживать за коровой.</a:t>
            </a:r>
          </a:p>
        </p:txBody>
      </p:sp>
    </p:spTree>
    <p:extLst>
      <p:ext uri="{BB962C8B-B14F-4D97-AF65-F5344CB8AC3E}">
        <p14:creationId xmlns:p14="http://schemas.microsoft.com/office/powerpoint/2010/main" val="178947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этимология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91BE08A-03D4-D3BB-CAEE-FF6B7F912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869185"/>
            <a:ext cx="7729728" cy="44652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/>
              <a:t>раздел лингвистики (сравнительно-исторического языкознания), изучающий происхождение слов (устойчивых оборотов и реже морфем).</a:t>
            </a:r>
          </a:p>
        </p:txBody>
      </p:sp>
    </p:spTree>
    <p:extLst>
      <p:ext uri="{BB962C8B-B14F-4D97-AF65-F5344CB8AC3E}">
        <p14:creationId xmlns:p14="http://schemas.microsoft.com/office/powerpoint/2010/main" val="3310566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топоним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91BE08A-03D4-D3BB-CAEE-FF6B7F912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869185"/>
            <a:ext cx="7729728" cy="446520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/>
              <a:t>разряд имен, обозначающих собственное название природного объекта на Земле или объекта, созданного человеком на Земле.</a:t>
            </a:r>
          </a:p>
        </p:txBody>
      </p:sp>
    </p:spTree>
    <p:extLst>
      <p:ext uri="{BB962C8B-B14F-4D97-AF65-F5344CB8AC3E}">
        <p14:creationId xmlns:p14="http://schemas.microsoft.com/office/powerpoint/2010/main" val="766304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 dirty="0"/>
              <a:t>Маршрут «Клавдии Еланской»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="" xmlns:a16="http://schemas.microsoft.com/office/drawing/2014/main" id="{D47AF224-3555-5C53-CE56-628A13FC9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6" y="1828801"/>
            <a:ext cx="7729728" cy="465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90176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157655"/>
            <a:ext cx="7729728" cy="1188720"/>
          </a:xfrm>
        </p:spPr>
        <p:txBody>
          <a:bodyPr/>
          <a:lstStyle/>
          <a:p>
            <a:r>
              <a:rPr lang="ru-RU" dirty="0"/>
              <a:t>Туристическая карта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C3CDBF3-9C75-A30B-E60E-AEC51C040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60" y="1439917"/>
            <a:ext cx="11151474" cy="4771697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- Разместите фотографию  поселения в прошлом ;</a:t>
            </a:r>
          </a:p>
          <a:p>
            <a:r>
              <a:rPr lang="ru-RU" sz="2800" dirty="0">
                <a:solidFill>
                  <a:schemeClr val="tx1"/>
                </a:solidFill>
              </a:rPr>
              <a:t>- нарисуйте достопримечательность этого населенного пункта (особенности природы, рукотворные памятники);</a:t>
            </a:r>
          </a:p>
          <a:p>
            <a:r>
              <a:rPr lang="ru-RU" sz="2800" dirty="0">
                <a:solidFill>
                  <a:schemeClr val="tx1"/>
                </a:solidFill>
              </a:rPr>
              <a:t>- фотографию лекарственного растения которое может произрастать на этой территории , </a:t>
            </a:r>
            <a:r>
              <a:rPr lang="ru-RU" sz="2800" dirty="0">
                <a:solidFill>
                  <a:srgbClr val="FF0000"/>
                </a:solidFill>
              </a:rPr>
              <a:t>как его можно использовать при лечении каких-либо заболеваний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r>
              <a:rPr lang="ru-RU" sz="2800" dirty="0">
                <a:solidFill>
                  <a:schemeClr val="tx1"/>
                </a:solidFill>
              </a:rPr>
              <a:t>- </a:t>
            </a:r>
            <a:r>
              <a:rPr lang="ru-RU" sz="2800" dirty="0">
                <a:solidFill>
                  <a:srgbClr val="FF0000"/>
                </a:solidFill>
              </a:rPr>
              <a:t>почему поселение, в котором вы остановились, названо именно так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r>
              <a:rPr lang="ru-RU" sz="2800" dirty="0">
                <a:solidFill>
                  <a:schemeClr val="tx1"/>
                </a:solidFill>
              </a:rPr>
              <a:t>- </a:t>
            </a:r>
            <a:r>
              <a:rPr lang="ru-RU" sz="2800" dirty="0" err="1">
                <a:solidFill>
                  <a:schemeClr val="tx1"/>
                </a:solidFill>
              </a:rPr>
              <a:t>инфрастраструктура</a:t>
            </a:r>
            <a:r>
              <a:rPr lang="ru-RU" sz="2800" dirty="0">
                <a:solidFill>
                  <a:schemeClr val="tx1"/>
                </a:solidFill>
              </a:rPr>
              <a:t> поселения;</a:t>
            </a:r>
          </a:p>
          <a:p>
            <a:r>
              <a:rPr lang="ru-RU" sz="2800" dirty="0">
                <a:solidFill>
                  <a:schemeClr val="tx1"/>
                </a:solidFill>
              </a:rPr>
              <a:t>- </a:t>
            </a:r>
            <a:r>
              <a:rPr lang="ru-RU" sz="2800" dirty="0">
                <a:solidFill>
                  <a:srgbClr val="FF0000"/>
                </a:solidFill>
              </a:rPr>
              <a:t>почему вы вернетесь в это поселение;</a:t>
            </a:r>
          </a:p>
          <a:p>
            <a:r>
              <a:rPr lang="ru-RU" sz="2800" dirty="0">
                <a:solidFill>
                  <a:srgbClr val="FF0000"/>
                </a:solidFill>
              </a:rPr>
              <a:t>- что привлекло в этой местности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821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ru-RU"/>
              <a:t>рефлексия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="" xmlns:a16="http://schemas.microsoft.com/office/drawing/2014/main" id="{55FD4DDD-3EC3-C1FC-873B-80B06FDDF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1137" y="1973179"/>
            <a:ext cx="7729728" cy="4162926"/>
          </a:xfrm>
        </p:spPr>
      </p:pic>
    </p:spTree>
    <p:extLst>
      <p:ext uri="{BB962C8B-B14F-4D97-AF65-F5344CB8AC3E}">
        <p14:creationId xmlns:p14="http://schemas.microsoft.com/office/powerpoint/2010/main" val="3385088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4B2D8-4EA2-C09E-6CC9-F7E46CA94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7792"/>
            <a:ext cx="7729728" cy="1188720"/>
          </a:xfrm>
        </p:spPr>
        <p:txBody>
          <a:bodyPr/>
          <a:lstStyle/>
          <a:p>
            <a:r>
              <a:rPr lang="ru-RU" dirty="0"/>
              <a:t>Домашнее задание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217E445-07EF-2938-3DCF-28E3481A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75" y="1386513"/>
            <a:ext cx="10924672" cy="5471488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/>
              <a:t>Напишите </a:t>
            </a:r>
            <a:r>
              <a:rPr lang="ru-RU" sz="2800" dirty="0" err="1"/>
              <a:t>синквейн</a:t>
            </a:r>
            <a:r>
              <a:rPr lang="ru-RU" sz="2800" dirty="0"/>
              <a:t> на тему «Я хочу посетить Терский берег». (Первая строка - одно слово, обычно существительное, отражающее тему </a:t>
            </a:r>
            <a:r>
              <a:rPr lang="ru-RU" sz="2800" dirty="0" err="1"/>
              <a:t>синквейна</a:t>
            </a:r>
            <a:r>
              <a:rPr lang="ru-RU" sz="2800" dirty="0"/>
              <a:t>;</a:t>
            </a:r>
          </a:p>
          <a:p>
            <a:r>
              <a:rPr lang="ru-RU" sz="2800" dirty="0"/>
              <a:t>вторая строка - два слова, прилагательные, описывающие основную мысль;</a:t>
            </a:r>
          </a:p>
          <a:p>
            <a:r>
              <a:rPr lang="ru-RU" sz="2800" dirty="0"/>
              <a:t>третья строка - три слова, глаголы, описывающие действия в рамках темы;</a:t>
            </a:r>
          </a:p>
          <a:p>
            <a:r>
              <a:rPr lang="ru-RU" sz="2800" dirty="0"/>
              <a:t>четвёртая строка - фраза из нескольких (обычно четырёх) слов, показывающая отношение к теме; таким предложением может быть крылатое выражение, цитата, пословица или составленная самим учащимся фраза в контексте с темой.</a:t>
            </a:r>
          </a:p>
          <a:p>
            <a:r>
              <a:rPr lang="ru-RU" sz="2800" dirty="0"/>
              <a:t>пятая строка - слово-резюме или словосочетание, связанное с первым, отражающее сущность темы, которое дает новую интерпретацию темы, выражает личное отношение пишущего к теме)</a:t>
            </a:r>
          </a:p>
          <a:p>
            <a:r>
              <a:rPr lang="ru-RU" sz="2800" b="1" dirty="0"/>
              <a:t>Задание, оцениваемое дополнительными баллами:</a:t>
            </a:r>
          </a:p>
          <a:p>
            <a:r>
              <a:rPr lang="ru-RU" sz="2800" dirty="0"/>
              <a:t>составьте стихотворение из 12 строк, посвященное Терскому берегу.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754525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льзовательские 3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85D0FF"/>
      </a:accent1>
      <a:accent2>
        <a:srgbClr val="D7F3FF"/>
      </a:accent2>
      <a:accent3>
        <a:srgbClr val="00D9E3"/>
      </a:accent3>
      <a:accent4>
        <a:srgbClr val="00FFC3"/>
      </a:accent4>
      <a:accent5>
        <a:srgbClr val="9DFF7D"/>
      </a:accent5>
      <a:accent6>
        <a:srgbClr val="DAFF61"/>
      </a:accent6>
      <a:hlink>
        <a:srgbClr val="F49100"/>
      </a:hlink>
      <a:folHlink>
        <a:srgbClr val="85DFD0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{CA4B6A17-3F47-374E-B0ED-C7A67C705809}tf10001120</Template>
  <TotalTime>4235</TotalTime>
  <Words>345</Words>
  <Application>Microsoft Office PowerPoint</Application>
  <PresentationFormat>Произвольный</PresentationFormat>
  <Paragraphs>50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Посылка</vt:lpstr>
      <vt:lpstr>«Терского я берега вижу очертания…»</vt:lpstr>
      <vt:lpstr>Состав национального русского языка</vt:lpstr>
      <vt:lpstr>Поморы</vt:lpstr>
      <vt:lpstr>Традиционные промыслы поморов</vt:lpstr>
      <vt:lpstr>Традиционные промыслы поморов</vt:lpstr>
      <vt:lpstr>Традиционные промыслы поморов</vt:lpstr>
      <vt:lpstr>Традиционные промыслы поморов</vt:lpstr>
      <vt:lpstr>Традиционные промыслы поморов</vt:lpstr>
      <vt:lpstr>Традиционные промыслы поморов</vt:lpstr>
      <vt:lpstr>Карта кольского полуострова</vt:lpstr>
      <vt:lpstr>Поморский диалект </vt:lpstr>
      <vt:lpstr>этимология</vt:lpstr>
      <vt:lpstr>топоним</vt:lpstr>
      <vt:lpstr>Маршрут «Клавдии Еланской»</vt:lpstr>
      <vt:lpstr>Туристическая карта</vt:lpstr>
      <vt:lpstr>рефлексия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«Терского я берега вижу очертания…»</dc:title>
  <dc:creator>Microsoft Office User</dc:creator>
  <cp:lastModifiedBy>pc100</cp:lastModifiedBy>
  <cp:revision>8</cp:revision>
  <dcterms:created xsi:type="dcterms:W3CDTF">2023-05-16T11:04:16Z</dcterms:created>
  <dcterms:modified xsi:type="dcterms:W3CDTF">2023-10-23T09:58:52Z</dcterms:modified>
</cp:coreProperties>
</file>