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5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4" r:id="rId28"/>
    <p:sldId id="283" r:id="rId29"/>
    <p:sldId id="285" r:id="rId30"/>
    <p:sldId id="286" r:id="rId31"/>
    <p:sldId id="287" r:id="rId32"/>
    <p:sldId id="288" r:id="rId3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008" autoAdjust="0"/>
    <p:restoredTop sz="94660"/>
  </p:normalViewPr>
  <p:slideViewPr>
    <p:cSldViewPr snapToGrid="0">
      <p:cViewPr varScale="1">
        <p:scale>
          <a:sx n="81" d="100"/>
          <a:sy n="81" d="100"/>
        </p:scale>
        <p:origin x="-78" y="-6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7A626-4030-4ACB-8B34-97EB9EFA44A0}" type="datetimeFigureOut">
              <a:rPr lang="ru-RU" smtClean="0"/>
              <a:pPr/>
              <a:t>26.09.2023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52DAA-B1B7-4A73-BBEB-60FD026B33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8836434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7A626-4030-4ACB-8B34-97EB9EFA44A0}" type="datetimeFigureOut">
              <a:rPr lang="ru-RU" smtClean="0"/>
              <a:pPr/>
              <a:t>26.09.2023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52DAA-B1B7-4A73-BBEB-60FD026B33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7784696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7A626-4030-4ACB-8B34-97EB9EFA44A0}" type="datetimeFigureOut">
              <a:rPr lang="ru-RU" smtClean="0"/>
              <a:pPr/>
              <a:t>26.09.2023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52DAA-B1B7-4A73-BBEB-60FD026B33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9240363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7A626-4030-4ACB-8B34-97EB9EFA44A0}" type="datetimeFigureOut">
              <a:rPr lang="ru-RU" smtClean="0"/>
              <a:pPr/>
              <a:t>26.09.2023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52DAA-B1B7-4A73-BBEB-60FD026B33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204626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7A626-4030-4ACB-8B34-97EB9EFA44A0}" type="datetimeFigureOut">
              <a:rPr lang="ru-RU" smtClean="0"/>
              <a:pPr/>
              <a:t>26.09.2023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52DAA-B1B7-4A73-BBEB-60FD026B33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8699679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7A626-4030-4ACB-8B34-97EB9EFA44A0}" type="datetimeFigureOut">
              <a:rPr lang="ru-RU" smtClean="0"/>
              <a:pPr/>
              <a:t>26.09.2023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52DAA-B1B7-4A73-BBEB-60FD026B33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5456208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7A626-4030-4ACB-8B34-97EB9EFA44A0}" type="datetimeFigureOut">
              <a:rPr lang="ru-RU" smtClean="0"/>
              <a:pPr/>
              <a:t>26.09.2023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52DAA-B1B7-4A73-BBEB-60FD026B33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904905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7A626-4030-4ACB-8B34-97EB9EFA44A0}" type="datetimeFigureOut">
              <a:rPr lang="ru-RU" smtClean="0"/>
              <a:pPr/>
              <a:t>26.09.2023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52DAA-B1B7-4A73-BBEB-60FD026B33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096148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52DAA-B1B7-4A73-BBEB-60FD026B339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7A626-4030-4ACB-8B34-97EB9EFA44A0}" type="datetimeFigureOut">
              <a:rPr lang="ru-RU" smtClean="0"/>
              <a:pPr/>
              <a:t>26.09.2023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9283538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7A626-4030-4ACB-8B34-97EB9EFA44A0}" type="datetimeFigureOut">
              <a:rPr lang="ru-RU" smtClean="0"/>
              <a:pPr/>
              <a:t>26.09.2023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52DAA-B1B7-4A73-BBEB-60FD026B33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2734394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7A626-4030-4ACB-8B34-97EB9EFA44A0}" type="datetimeFigureOut">
              <a:rPr lang="ru-RU" smtClean="0"/>
              <a:pPr/>
              <a:t>26.09.2023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52DAA-B1B7-4A73-BBEB-60FD026B339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="" xmlns:p14="http://schemas.microsoft.com/office/powerpoint/2010/main" val="29282183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7A626-4030-4ACB-8B34-97EB9EFA44A0}" type="datetimeFigureOut">
              <a:rPr lang="ru-RU" smtClean="0"/>
              <a:pPr/>
              <a:t>26.09.2023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52DAA-B1B7-4A73-BBEB-60FD026B33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71153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7A626-4030-4ACB-8B34-97EB9EFA44A0}" type="datetimeFigureOut">
              <a:rPr lang="ru-RU" smtClean="0"/>
              <a:pPr/>
              <a:t>26.09.2023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52DAA-B1B7-4A73-BBEB-60FD026B339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="" xmlns:p14="http://schemas.microsoft.com/office/powerpoint/2010/main" val="2391072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7A626-4030-4ACB-8B34-97EB9EFA44A0}" type="datetimeFigureOut">
              <a:rPr lang="ru-RU" smtClean="0"/>
              <a:pPr/>
              <a:t>26.09.2023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52DAA-B1B7-4A73-BBEB-60FD026B33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5051560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7A626-4030-4ACB-8B34-97EB9EFA44A0}" type="datetimeFigureOut">
              <a:rPr lang="ru-RU" smtClean="0"/>
              <a:pPr/>
              <a:t>26.09.2023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52DAA-B1B7-4A73-BBEB-60FD026B33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7513011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7A626-4030-4ACB-8B34-97EB9EFA44A0}" type="datetimeFigureOut">
              <a:rPr lang="ru-RU" smtClean="0"/>
              <a:pPr/>
              <a:t>26.09.2023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52DAA-B1B7-4A73-BBEB-60FD026B33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8664163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47A626-4030-4ACB-8B34-97EB9EFA44A0}" type="datetimeFigureOut">
              <a:rPr lang="ru-RU" smtClean="0"/>
              <a:pPr/>
              <a:t>26.09.2023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B4C52DAA-B1B7-4A73-BBEB-60FD026B33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0493971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  <p:sldLayoutId id="2147483739" r:id="rId4"/>
    <p:sldLayoutId id="2147483740" r:id="rId5"/>
    <p:sldLayoutId id="2147483741" r:id="rId6"/>
    <p:sldLayoutId id="2147483742" r:id="rId7"/>
    <p:sldLayoutId id="2147483743" r:id="rId8"/>
    <p:sldLayoutId id="2147483744" r:id="rId9"/>
    <p:sldLayoutId id="2147483745" r:id="rId10"/>
    <p:sldLayoutId id="2147483746" r:id="rId11"/>
    <p:sldLayoutId id="2147483747" r:id="rId12"/>
    <p:sldLayoutId id="2147483748" r:id="rId13"/>
    <p:sldLayoutId id="2147483749" r:id="rId14"/>
    <p:sldLayoutId id="2147483750" r:id="rId15"/>
    <p:sldLayoutId id="214748375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93FAFDF-AE73-56CA-9E77-3971AADF76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15029" y="1441939"/>
            <a:ext cx="7766936" cy="2235011"/>
          </a:xfrm>
        </p:spPr>
        <p:txBody>
          <a:bodyPr/>
          <a:lstStyle/>
          <a:p>
            <a:pPr algn="ctr"/>
            <a:r>
              <a:rPr lang="ru-RU" sz="4800" dirty="0">
                <a:latin typeface="Times New Roman" pitchFamily="18" charset="0"/>
                <a:cs typeface="Times New Roman" pitchFamily="18" charset="0"/>
              </a:rPr>
              <a:t>Информационные технологии и компьютерная коммерция в фармации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20C19C66-8DC9-2BCC-BACC-2C0C0C637A3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03881" y="4838441"/>
            <a:ext cx="7766936" cy="1096899"/>
          </a:xfrm>
        </p:spPr>
        <p:txBody>
          <a:bodyPr>
            <a:normAutofit lnSpcReduction="10000"/>
          </a:bodyPr>
          <a:lstStyle/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Фролова Галина Михайловна,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преподаватель ГБПОУ «</a:t>
            </a:r>
            <a:r>
              <a:rPr lang="ru-RU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Миасский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медицинский колледж»,</a:t>
            </a:r>
          </a:p>
          <a:p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mmuspo@mail.ru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77816" y="339969"/>
            <a:ext cx="96246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Министерство здравоохранения Челябинской области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Государственное бюджетное профессиональное образовательное учреждение 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Миасский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медицинский колледж»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284587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59D7D04-660C-C924-214E-68F104974C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2340" y="666565"/>
            <a:ext cx="8596668" cy="5524870"/>
          </a:xfrm>
        </p:spPr>
        <p:txBody>
          <a:bodyPr>
            <a:noAutofit/>
          </a:bodyPr>
          <a:lstStyle/>
          <a:p>
            <a:pPr algn="ctr"/>
            <a:r>
              <a:rPr lang="ru-RU" sz="4800" dirty="0"/>
              <a:t>ИСПОЛЬЗОВАНИЕ ИНФОРМАЦИОННО-КОМПЬЮТЕРНЫХ</a:t>
            </a:r>
            <a:br>
              <a:rPr lang="ru-RU" sz="4800" dirty="0"/>
            </a:br>
            <a:r>
              <a:rPr lang="ru-RU" sz="4800" dirty="0"/>
              <a:t>ТЕХНОЛОГИЙ ДЛЯ УПРАВЛЕНИЯ ДВИЖЕНИЕМ ТОВАРНЫХ</a:t>
            </a:r>
            <a:br>
              <a:rPr lang="ru-RU" sz="4800" dirty="0"/>
            </a:br>
            <a:r>
              <a:rPr lang="ru-RU" sz="4800" dirty="0"/>
              <a:t>ЗАПАСОВ</a:t>
            </a:r>
            <a:r>
              <a:rPr lang="ru-RU" sz="5400" dirty="0"/>
              <a:t/>
            </a:r>
            <a:br>
              <a:rPr lang="ru-RU" sz="5400" dirty="0"/>
            </a:br>
            <a:endParaRPr lang="ru-RU" sz="5400" dirty="0"/>
          </a:p>
        </p:txBody>
      </p:sp>
    </p:spTree>
    <p:extLst>
      <p:ext uri="{BB962C8B-B14F-4D97-AF65-F5344CB8AC3E}">
        <p14:creationId xmlns="" xmlns:p14="http://schemas.microsoft.com/office/powerpoint/2010/main" val="13908985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3799788D-9495-BBDD-4331-981914541D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5190" y="1215678"/>
            <a:ext cx="8963815" cy="4604195"/>
          </a:xfrm>
        </p:spPr>
        <p:txBody>
          <a:bodyPr>
            <a:normAutofit/>
          </a:bodyPr>
          <a:lstStyle/>
          <a:p>
            <a:r>
              <a:rPr lang="ru-RU" sz="2400" dirty="0">
                <a:solidFill>
                  <a:schemeClr val="tx1"/>
                </a:solidFill>
              </a:rPr>
              <a:t>Основные направления применения современных информационных технологий, необходимых для обеспечения развития фармацевтической отрасли:</a:t>
            </a:r>
          </a:p>
          <a:p>
            <a:pPr marL="457200" indent="-457200">
              <a:buSzPct val="90000"/>
              <a:buFont typeface="+mj-lt"/>
              <a:buAutoNum type="arabicPeriod"/>
            </a:pPr>
            <a:r>
              <a:rPr lang="ru-RU" sz="2400" dirty="0">
                <a:solidFill>
                  <a:schemeClr val="tx1"/>
                </a:solidFill>
              </a:rPr>
              <a:t>автоматизация документооборота (приводит к возникновению концепции «электронного документа» и «безбумажной технологии»);  </a:t>
            </a:r>
          </a:p>
          <a:p>
            <a:pPr marL="457200" indent="-457200">
              <a:buSzPct val="90000"/>
              <a:buFont typeface="+mj-lt"/>
              <a:buAutoNum type="arabicPeriod"/>
            </a:pPr>
            <a:r>
              <a:rPr lang="ru-RU" sz="2400" dirty="0">
                <a:solidFill>
                  <a:schemeClr val="tx1"/>
                </a:solidFill>
              </a:rPr>
              <a:t>коммуникации (для обеспечения предприятия необходимой информацией и для передачи информации в другие звенья организации персонал расходует более 70% своего рабочего времени); </a:t>
            </a:r>
          </a:p>
        </p:txBody>
      </p:sp>
    </p:spTree>
    <p:extLst>
      <p:ext uri="{BB962C8B-B14F-4D97-AF65-F5344CB8AC3E}">
        <p14:creationId xmlns="" xmlns:p14="http://schemas.microsoft.com/office/powerpoint/2010/main" val="14526356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EC397595-3C2D-D675-E044-E91785C8F6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9578" y="1166290"/>
            <a:ext cx="8596668" cy="4728483"/>
          </a:xfrm>
        </p:spPr>
        <p:txBody>
          <a:bodyPr>
            <a:noAutofit/>
          </a:bodyPr>
          <a:lstStyle/>
          <a:p>
            <a:pPr>
              <a:buSzPct val="90000"/>
              <a:buFont typeface="+mj-lt"/>
              <a:buAutoNum type="arabicPeriod" startAt="3"/>
            </a:pPr>
            <a:r>
              <a:rPr lang="ru-RU" sz="2400" dirty="0">
                <a:solidFill>
                  <a:schemeClr val="tx1"/>
                </a:solidFill>
              </a:rPr>
              <a:t>Управление технологиями производственной деятельности (применение компьютеров в производственной деятельности аптек позволяет снизить количество ошибок, повысить качество выполняемых работ и увеличить производительность труда работников); </a:t>
            </a:r>
          </a:p>
          <a:p>
            <a:pPr>
              <a:buSzPct val="90000"/>
              <a:buFont typeface="+mj-lt"/>
              <a:buAutoNum type="arabicPeriod" startAt="3"/>
            </a:pPr>
            <a:r>
              <a:rPr lang="ru-RU" sz="2400" dirty="0">
                <a:solidFill>
                  <a:schemeClr val="tx1"/>
                </a:solidFill>
              </a:rPr>
              <a:t>Автоматизация бухгалтерского учета и планирования (в настоящее время бухгалтерский учет повсеместно ведется с использованием компьютерной техники, что позволяет повысить качество труда бухгалтеров путем исключения в их работе рутинных операций и уменьшения ошибок);</a:t>
            </a:r>
          </a:p>
        </p:txBody>
      </p:sp>
    </p:spTree>
    <p:extLst>
      <p:ext uri="{BB962C8B-B14F-4D97-AF65-F5344CB8AC3E}">
        <p14:creationId xmlns="" xmlns:p14="http://schemas.microsoft.com/office/powerpoint/2010/main" val="28504641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8FAB2468-F080-D094-1DCC-EEF68DD657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7233" y="683527"/>
            <a:ext cx="8596668" cy="5490946"/>
          </a:xfrm>
        </p:spPr>
        <p:txBody>
          <a:bodyPr>
            <a:noAutofit/>
          </a:bodyPr>
          <a:lstStyle/>
          <a:p>
            <a:pPr>
              <a:buSzPct val="90000"/>
              <a:buFont typeface="+mj-lt"/>
              <a:buAutoNum type="arabicPeriod" startAt="5"/>
            </a:pPr>
            <a:r>
              <a:rPr lang="ru-RU" sz="2400" dirty="0">
                <a:solidFill>
                  <a:schemeClr val="tx1"/>
                </a:solidFill>
              </a:rPr>
              <a:t>Разработка систем принятия решений (работа систем принятия решений основана на графическом представлении текущих и прогнозируемых экономических показателей работы); </a:t>
            </a:r>
          </a:p>
          <a:p>
            <a:pPr>
              <a:buSzPct val="90000"/>
              <a:buFont typeface="+mj-lt"/>
              <a:buAutoNum type="arabicPeriod" startAt="5"/>
            </a:pPr>
            <a:r>
              <a:rPr lang="ru-RU" sz="2400" dirty="0">
                <a:solidFill>
                  <a:schemeClr val="tx1"/>
                </a:solidFill>
              </a:rPr>
              <a:t>Автоматизация банковских операций (существуют системы с помощью которых можно осуществлять банковские операции дистанционно, составление и проводка соответствующих документов выполняется с помощью компьютера в онлайн режиме);</a:t>
            </a:r>
          </a:p>
          <a:p>
            <a:pPr>
              <a:buSzPct val="90000"/>
              <a:buFont typeface="+mj-lt"/>
              <a:buAutoNum type="arabicPeriod" startAt="5"/>
            </a:pPr>
            <a:r>
              <a:rPr lang="ru-RU" sz="2400" dirty="0">
                <a:solidFill>
                  <a:schemeClr val="tx1"/>
                </a:solidFill>
              </a:rPr>
              <a:t>Создание автоматических рабочих мест специалистов, для выполнения деятельности определенного вида (позволяет организовать разделение труда персонала и автоматизировать выполнение им своих функций). </a:t>
            </a:r>
          </a:p>
        </p:txBody>
      </p:sp>
    </p:spTree>
    <p:extLst>
      <p:ext uri="{BB962C8B-B14F-4D97-AF65-F5344CB8AC3E}">
        <p14:creationId xmlns="" xmlns:p14="http://schemas.microsoft.com/office/powerpoint/2010/main" val="1089095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8F19A685-5ED5-9EEE-B506-36ED177698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6010" y="2175831"/>
            <a:ext cx="8596668" cy="2506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dirty="0">
                <a:solidFill>
                  <a:schemeClr val="tx1"/>
                </a:solidFill>
              </a:rPr>
              <a:t>Под </a:t>
            </a:r>
            <a:r>
              <a:rPr lang="ru-RU" sz="2400" b="1" i="1" dirty="0">
                <a:solidFill>
                  <a:schemeClr val="tx1"/>
                </a:solidFill>
              </a:rPr>
              <a:t>автоматическим рабочим местом </a:t>
            </a:r>
            <a:r>
              <a:rPr lang="ru-RU" sz="2400" dirty="0">
                <a:solidFill>
                  <a:schemeClr val="tx1"/>
                </a:solidFill>
              </a:rPr>
              <a:t>(АРМ) понимается комплекс, состоящий из вычислительной техники и программного обеспечения, располагающийся, непосредственно на рабочем месте сотрудника и предназначенный для автоматизации его работы в рамках специальности. </a:t>
            </a:r>
          </a:p>
        </p:txBody>
      </p:sp>
    </p:spTree>
    <p:extLst>
      <p:ext uri="{BB962C8B-B14F-4D97-AF65-F5344CB8AC3E}">
        <p14:creationId xmlns="" xmlns:p14="http://schemas.microsoft.com/office/powerpoint/2010/main" val="36899636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32C2FD9-68B6-C63B-1DDE-802129EB15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2329" y="334284"/>
            <a:ext cx="9141369" cy="597763"/>
          </a:xfrm>
        </p:spPr>
        <p:txBody>
          <a:bodyPr>
            <a:noAutofit/>
          </a:bodyPr>
          <a:lstStyle/>
          <a:p>
            <a:r>
              <a:rPr lang="ru-RU" sz="2800" dirty="0">
                <a:solidFill>
                  <a:schemeClr val="tx1"/>
                </a:solidFill>
              </a:rPr>
              <a:t>Требования к эффективно функционирующему АРМ: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7B061AAE-F48C-BEBC-6FE6-DB6641DAFB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4679" y="1296140"/>
            <a:ext cx="8596668" cy="4452259"/>
          </a:xfrm>
        </p:spPr>
        <p:txBody>
          <a:bodyPr>
            <a:noAutofit/>
          </a:bodyPr>
          <a:lstStyle/>
          <a:p>
            <a:r>
              <a:rPr lang="ru-RU" sz="2400" dirty="0">
                <a:solidFill>
                  <a:schemeClr val="tx1"/>
                </a:solidFill>
              </a:rPr>
              <a:t>своевременное удовлетворение информационных потребности пользователя; </a:t>
            </a:r>
          </a:p>
          <a:p>
            <a:r>
              <a:rPr lang="ru-RU" sz="2400" dirty="0">
                <a:solidFill>
                  <a:schemeClr val="tx1"/>
                </a:solidFill>
              </a:rPr>
              <a:t>минимальное время ответа на запросы пользователя; </a:t>
            </a:r>
          </a:p>
          <a:p>
            <a:r>
              <a:rPr lang="ru-RU" sz="2400" dirty="0">
                <a:solidFill>
                  <a:schemeClr val="tx1"/>
                </a:solidFill>
              </a:rPr>
              <a:t>адаптация к уровню подготовки пользователя и специфике выполняемых им функций; </a:t>
            </a:r>
          </a:p>
          <a:p>
            <a:r>
              <a:rPr lang="ru-RU" sz="2400" dirty="0">
                <a:solidFill>
                  <a:schemeClr val="tx1"/>
                </a:solidFill>
              </a:rPr>
              <a:t>возможность быстрого обучения пользователя без специальной компьютерной подготовки основным приемам работы; </a:t>
            </a:r>
          </a:p>
          <a:p>
            <a:r>
              <a:rPr lang="ru-RU" sz="2400" dirty="0">
                <a:solidFill>
                  <a:schemeClr val="tx1"/>
                </a:solidFill>
              </a:rPr>
              <a:t>надежность и простота обслуживания; </a:t>
            </a:r>
          </a:p>
          <a:p>
            <a:r>
              <a:rPr lang="ru-RU" sz="2400" dirty="0">
                <a:solidFill>
                  <a:schemeClr val="tx1"/>
                </a:solidFill>
              </a:rPr>
              <a:t>дружественный интерфейс; </a:t>
            </a:r>
          </a:p>
          <a:p>
            <a:r>
              <a:rPr lang="ru-RU" sz="2400" dirty="0">
                <a:solidFill>
                  <a:schemeClr val="tx1"/>
                </a:solidFill>
              </a:rPr>
              <a:t> возможность работы в составе вычислительной сети</a:t>
            </a:r>
          </a:p>
        </p:txBody>
      </p:sp>
    </p:spTree>
    <p:extLst>
      <p:ext uri="{BB962C8B-B14F-4D97-AF65-F5344CB8AC3E}">
        <p14:creationId xmlns="" xmlns:p14="http://schemas.microsoft.com/office/powerpoint/2010/main" val="18680491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D3883D6-FC45-CCF8-91BB-8919C869A7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4169" y="449802"/>
            <a:ext cx="8954938" cy="642151"/>
          </a:xfrm>
        </p:spPr>
        <p:txBody>
          <a:bodyPr>
            <a:normAutofit/>
          </a:bodyPr>
          <a:lstStyle/>
          <a:p>
            <a:r>
              <a:rPr lang="ru-RU" sz="2800" dirty="0">
                <a:solidFill>
                  <a:schemeClr val="tx1"/>
                </a:solidFill>
              </a:rPr>
              <a:t>Автоматизация деятельности аптечной организации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4515E01C-7748-3D6A-7478-65D1E57ADB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2439" y="1929769"/>
            <a:ext cx="8596668" cy="2837539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400" b="1" i="1" dirty="0">
                <a:solidFill>
                  <a:schemeClr val="tx1"/>
                </a:solidFill>
              </a:rPr>
              <a:t>Автоматизация аптеки </a:t>
            </a:r>
            <a:r>
              <a:rPr lang="ru-RU" sz="2400" dirty="0">
                <a:solidFill>
                  <a:schemeClr val="tx1"/>
                </a:solidFill>
              </a:rPr>
              <a:t>означает</a:t>
            </a:r>
            <a:r>
              <a:rPr lang="ru-RU" sz="2400" b="1" i="1" dirty="0">
                <a:solidFill>
                  <a:schemeClr val="tx1"/>
                </a:solidFill>
              </a:rPr>
              <a:t> </a:t>
            </a:r>
            <a:r>
              <a:rPr lang="ru-RU" sz="2400" dirty="0">
                <a:solidFill>
                  <a:schemeClr val="tx1"/>
                </a:solidFill>
              </a:rPr>
              <a:t>организацию её работы с применением программы, отслеживающей и регулирующей все этапы движения товаров от приемки до реализации конечному потребителю</a:t>
            </a:r>
          </a:p>
          <a:p>
            <a:pPr marL="0" indent="0" algn="ctr">
              <a:buNone/>
            </a:pPr>
            <a:r>
              <a:rPr lang="ru-RU" sz="2400" dirty="0">
                <a:solidFill>
                  <a:schemeClr val="tx1"/>
                </a:solidFill>
              </a:rPr>
              <a:t>Прежде всего, автоматизация деятельности, проводимая в сети аптек, или в отдельном структурном подразделении, направлена на оптимизацию деятельности, снижение издержек и повышение прибыли</a:t>
            </a:r>
          </a:p>
        </p:txBody>
      </p:sp>
    </p:spTree>
    <p:extLst>
      <p:ext uri="{BB962C8B-B14F-4D97-AF65-F5344CB8AC3E}">
        <p14:creationId xmlns="" xmlns:p14="http://schemas.microsoft.com/office/powerpoint/2010/main" val="38633306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B10D6C8-2F32-5FC2-55C3-20E1F7740F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4270" y="325514"/>
            <a:ext cx="8596668" cy="739806"/>
          </a:xfrm>
        </p:spPr>
        <p:txBody>
          <a:bodyPr>
            <a:normAutofit/>
          </a:bodyPr>
          <a:lstStyle/>
          <a:p>
            <a:r>
              <a:rPr lang="ru-RU" sz="2800" dirty="0">
                <a:solidFill>
                  <a:schemeClr val="tx1"/>
                </a:solidFill>
              </a:rPr>
              <a:t>Задачи, решаемые автоматизацией деятельности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9A490D28-D2EB-1E71-97A6-B49329A9D2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0801" y="1065320"/>
            <a:ext cx="9105858" cy="5467166"/>
          </a:xfrm>
        </p:spPr>
        <p:txBody>
          <a:bodyPr>
            <a:normAutofit lnSpcReduction="10000"/>
          </a:bodyPr>
          <a:lstStyle/>
          <a:p>
            <a:pPr>
              <a:buFont typeface="+mj-lt"/>
              <a:buAutoNum type="arabicPeriod"/>
            </a:pPr>
            <a:r>
              <a:rPr lang="ru-RU" sz="2400" dirty="0">
                <a:solidFill>
                  <a:schemeClr val="tx1"/>
                </a:solidFill>
              </a:rPr>
              <a:t>Автоматизация позволяет уменьшить нагрузку на персонал, освобождая аптечных работников от многих трудоемких процессов, сводя к минимуму непроизводительный ручной труд:</a:t>
            </a:r>
          </a:p>
          <a:p>
            <a:r>
              <a:rPr lang="ru-RU" sz="2400" dirty="0">
                <a:solidFill>
                  <a:schemeClr val="tx1"/>
                </a:solidFill>
              </a:rPr>
              <a:t>существенно уменьшается время на обслуживание клиентов, поскольку вся нужная информация (остатки товара, аналоги, место хранения, инструкции по применению), доступна в компьютере</a:t>
            </a:r>
          </a:p>
          <a:p>
            <a:r>
              <a:rPr lang="ru-RU" sz="2400" dirty="0">
                <a:solidFill>
                  <a:schemeClr val="tx1"/>
                </a:solidFill>
              </a:rPr>
              <a:t>упрощается и ускоряется процесс инвентаризации, так как на любой момент времени известны остатки товаров и места их хранения</a:t>
            </a:r>
          </a:p>
          <a:p>
            <a:r>
              <a:rPr lang="ru-RU" sz="2400" dirty="0">
                <a:solidFill>
                  <a:schemeClr val="tx1"/>
                </a:solidFill>
              </a:rPr>
              <a:t> автоматически составляются заявки поставщику (программа самостоятельно формирует отчеты о поступлении и реализации ТАА, определяя потребности в различных товарах)</a:t>
            </a:r>
          </a:p>
        </p:txBody>
      </p:sp>
    </p:spTree>
    <p:extLst>
      <p:ext uri="{BB962C8B-B14F-4D97-AF65-F5344CB8AC3E}">
        <p14:creationId xmlns="" xmlns:p14="http://schemas.microsoft.com/office/powerpoint/2010/main" val="2895851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8D829A81-F24C-07E2-D158-CDAF0B2F32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0599" y="1129683"/>
            <a:ext cx="8875038" cy="4598633"/>
          </a:xfrm>
        </p:spPr>
        <p:txBody>
          <a:bodyPr>
            <a:normAutofit/>
          </a:bodyPr>
          <a:lstStyle/>
          <a:p>
            <a:pPr marL="457200" indent="-457200">
              <a:buSzPct val="90000"/>
              <a:buFont typeface="+mj-lt"/>
              <a:buAutoNum type="arabicPeriod" startAt="2"/>
            </a:pPr>
            <a:r>
              <a:rPr lang="ru-RU" sz="2400" dirty="0">
                <a:solidFill>
                  <a:schemeClr val="tx1"/>
                </a:solidFill>
              </a:rPr>
              <a:t>Программы, использующиеся для автоматизации аптеки, позволяют на основании разнообразных отчётов анализировать оборот продукции, определять оптимальные сроки и размеры заказов</a:t>
            </a:r>
          </a:p>
          <a:p>
            <a:pPr marL="457200" indent="-457200">
              <a:buSzPct val="90000"/>
              <a:buFont typeface="+mj-lt"/>
              <a:buAutoNum type="arabicPeriod" startAt="2"/>
            </a:pPr>
            <a:r>
              <a:rPr lang="ru-RU" sz="2400" dirty="0">
                <a:solidFill>
                  <a:schemeClr val="tx1"/>
                </a:solidFill>
              </a:rPr>
              <a:t>Автоматизация облегчает работу с бесплатными и льготными рецептами, позволяет вводить различные дисконтные программы и программы лояльности клиентов</a:t>
            </a:r>
          </a:p>
          <a:p>
            <a:pPr marL="457200" indent="-457200">
              <a:buSzPct val="90000"/>
              <a:buFont typeface="+mj-lt"/>
              <a:buAutoNum type="arabicPeriod" startAt="2"/>
            </a:pPr>
            <a:r>
              <a:rPr lang="ru-RU" sz="2400" dirty="0">
                <a:solidFill>
                  <a:schemeClr val="tx1"/>
                </a:solidFill>
              </a:rPr>
              <a:t>Анализ движения товаров даёт возможность оперативно реагировать на нужды потребителя, вплоть до изменения выкладки продукции</a:t>
            </a:r>
          </a:p>
          <a:p>
            <a:pPr marL="0" indent="0">
              <a:buNone/>
            </a:pPr>
            <a:endParaRPr lang="ru-RU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639334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80FDF7B-1E26-5C8F-2BE2-2F705E604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499" y="1705252"/>
            <a:ext cx="8596668" cy="3110144"/>
          </a:xfrm>
        </p:spPr>
        <p:txBody>
          <a:bodyPr>
            <a:noAutofit/>
          </a:bodyPr>
          <a:lstStyle/>
          <a:p>
            <a:pPr algn="ctr"/>
            <a:r>
              <a:rPr lang="ru-RU" sz="4800" dirty="0"/>
              <a:t>Организация технологического процесса в фармацевтической организации </a:t>
            </a:r>
          </a:p>
        </p:txBody>
      </p:sp>
    </p:spTree>
    <p:extLst>
      <p:ext uri="{BB962C8B-B14F-4D97-AF65-F5344CB8AC3E}">
        <p14:creationId xmlns="" xmlns:p14="http://schemas.microsoft.com/office/powerpoint/2010/main" val="4524438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ACC6C78-E152-F4B9-9DBA-39BCAEF007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5494" y="334392"/>
            <a:ext cx="8596668" cy="1041647"/>
          </a:xfrm>
        </p:spPr>
        <p:txBody>
          <a:bodyPr>
            <a:normAutofit/>
          </a:bodyPr>
          <a:lstStyle/>
          <a:p>
            <a:r>
              <a:rPr lang="ru-RU" sz="2800" dirty="0">
                <a:solidFill>
                  <a:schemeClr val="tx1"/>
                </a:solidFill>
              </a:rPr>
              <a:t>Базовый комплект программного обеспечения для аптеки должен обеспечивать: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3DA3BDBF-BFFF-A49D-33E9-F29D1421D9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0697" y="1685278"/>
            <a:ext cx="8750751" cy="4838330"/>
          </a:xfrm>
        </p:spPr>
        <p:txBody>
          <a:bodyPr>
            <a:normAutofit fontScale="92500" lnSpcReduction="20000"/>
          </a:bodyPr>
          <a:lstStyle/>
          <a:p>
            <a:pPr marL="457200" indent="-457200">
              <a:buSzPct val="90000"/>
              <a:buFont typeface="+mj-lt"/>
              <a:buAutoNum type="arabicPeriod"/>
            </a:pPr>
            <a:r>
              <a:rPr lang="ru-RU" sz="2600" dirty="0">
                <a:solidFill>
                  <a:schemeClr val="tx1"/>
                </a:solidFill>
              </a:rPr>
              <a:t>Электронное взаимодействие с поставщиками (от заказа до оприходования накладных)</a:t>
            </a:r>
          </a:p>
          <a:p>
            <a:pPr marL="457200" indent="-457200">
              <a:buSzPct val="90000"/>
              <a:buFont typeface="+mj-lt"/>
              <a:buAutoNum type="arabicPeriod"/>
            </a:pPr>
            <a:r>
              <a:rPr lang="ru-RU" sz="2600" dirty="0">
                <a:solidFill>
                  <a:schemeClr val="tx1"/>
                </a:solidFill>
              </a:rPr>
              <a:t>Ведение учета товаров по партиям и сериям </a:t>
            </a:r>
          </a:p>
          <a:p>
            <a:pPr marL="457200" indent="-457200">
              <a:buSzPct val="90000"/>
              <a:buFont typeface="+mj-lt"/>
              <a:buAutoNum type="arabicPeriod"/>
            </a:pPr>
            <a:r>
              <a:rPr lang="ru-RU" sz="2600" dirty="0">
                <a:solidFill>
                  <a:schemeClr val="tx1"/>
                </a:solidFill>
              </a:rPr>
              <a:t>Контроль сроков годности </a:t>
            </a:r>
          </a:p>
          <a:p>
            <a:pPr marL="457200" indent="-457200">
              <a:buSzPct val="90000"/>
              <a:buFont typeface="+mj-lt"/>
              <a:buAutoNum type="arabicPeriod"/>
            </a:pPr>
            <a:r>
              <a:rPr lang="ru-RU" sz="2600" dirty="0">
                <a:solidFill>
                  <a:schemeClr val="tx1"/>
                </a:solidFill>
              </a:rPr>
              <a:t>Контроль забракованных серий ЛП </a:t>
            </a:r>
          </a:p>
          <a:p>
            <a:pPr marL="457200" indent="-457200">
              <a:buSzPct val="90000"/>
              <a:buFont typeface="+mj-lt"/>
              <a:buAutoNum type="arabicPeriod"/>
            </a:pPr>
            <a:r>
              <a:rPr lang="ru-RU" sz="2600" dirty="0">
                <a:solidFill>
                  <a:schemeClr val="tx1"/>
                </a:solidFill>
              </a:rPr>
              <a:t>Возможность учета возврата товара</a:t>
            </a:r>
          </a:p>
          <a:p>
            <a:pPr marL="457200" indent="-457200">
              <a:buSzPct val="96000"/>
              <a:buFont typeface="+mj-lt"/>
              <a:buAutoNum type="arabicPeriod" startAt="6"/>
            </a:pPr>
            <a:r>
              <a:rPr lang="ru-RU" sz="2600" dirty="0">
                <a:solidFill>
                  <a:schemeClr val="tx1"/>
                </a:solidFill>
              </a:rPr>
              <a:t>Переоценку товара</a:t>
            </a:r>
          </a:p>
          <a:p>
            <a:pPr marL="457200" indent="-457200">
              <a:buSzPct val="96000"/>
              <a:buFont typeface="+mj-lt"/>
              <a:buAutoNum type="arabicPeriod" startAt="6"/>
            </a:pPr>
            <a:r>
              <a:rPr lang="ru-RU" sz="2600" dirty="0">
                <a:solidFill>
                  <a:schemeClr val="tx1"/>
                </a:solidFill>
              </a:rPr>
              <a:t>Перераспределение товара для сетей аптек</a:t>
            </a:r>
          </a:p>
          <a:p>
            <a:pPr marL="457200" indent="-457200">
              <a:buSzPct val="96000"/>
              <a:buFont typeface="+mj-lt"/>
              <a:buAutoNum type="arabicPeriod" startAt="6"/>
            </a:pPr>
            <a:r>
              <a:rPr lang="ru-RU" sz="2600" dirty="0">
                <a:solidFill>
                  <a:schemeClr val="tx1"/>
                </a:solidFill>
              </a:rPr>
              <a:t>Розничную реализацию (кассовый модуль)</a:t>
            </a:r>
          </a:p>
          <a:p>
            <a:pPr marL="457200" indent="-457200">
              <a:buSzPct val="96000"/>
              <a:buFont typeface="+mj-lt"/>
              <a:buAutoNum type="arabicPeriod" startAt="6"/>
            </a:pPr>
            <a:r>
              <a:rPr lang="ru-RU" sz="2600" dirty="0">
                <a:solidFill>
                  <a:schemeClr val="tx1"/>
                </a:solidFill>
              </a:rPr>
              <a:t>Инвентаризацию</a:t>
            </a:r>
          </a:p>
          <a:p>
            <a:pPr marL="457200" indent="-457200">
              <a:buSzPct val="96000"/>
              <a:buFont typeface="+mj-lt"/>
              <a:buAutoNum type="arabicPeriod" startAt="6"/>
            </a:pPr>
            <a:r>
              <a:rPr lang="ru-RU" sz="2600" dirty="0">
                <a:solidFill>
                  <a:schemeClr val="tx1"/>
                </a:solidFill>
              </a:rPr>
              <a:t>Выгрузку данных в систему бухгалтерского учета и предоставление оперативной отчетности</a:t>
            </a:r>
          </a:p>
          <a:p>
            <a:pPr marL="457200" indent="-457200">
              <a:buSzPct val="90000"/>
              <a:buFont typeface="+mj-lt"/>
              <a:buAutoNum type="arabicPeriod"/>
            </a:pPr>
            <a:endParaRPr lang="ru-RU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7613301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21BEA6C-9029-F0AF-DF11-8B5370D120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3349" y="298280"/>
            <a:ext cx="9079225" cy="1477253"/>
          </a:xfrm>
        </p:spPr>
        <p:txBody>
          <a:bodyPr>
            <a:normAutofit/>
          </a:bodyPr>
          <a:lstStyle/>
          <a:p>
            <a:r>
              <a:rPr lang="ru-RU" sz="2800" dirty="0">
                <a:solidFill>
                  <a:schemeClr val="tx1"/>
                </a:solidFill>
              </a:rPr>
              <a:t>При осуществлении деятельности в аптечной организации условно можно выделить следующие этапы движения товара: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92DFC09C-FAD7-5C43-677A-9FE1A80AFC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b="1" i="1" dirty="0">
                <a:solidFill>
                  <a:schemeClr val="tx1"/>
                </a:solidFill>
              </a:rPr>
              <a:t>Этап первый: </a:t>
            </a:r>
            <a:r>
              <a:rPr lang="ru-RU" sz="2400" i="1" dirty="0">
                <a:solidFill>
                  <a:schemeClr val="tx1"/>
                </a:solidFill>
              </a:rPr>
              <a:t>заказ, приобретение и получение товара от поставщиков </a:t>
            </a:r>
          </a:p>
          <a:p>
            <a:pPr marL="0" indent="0">
              <a:buNone/>
            </a:pPr>
            <a:endParaRPr lang="ru-RU" sz="2400" i="1" dirty="0">
              <a:solidFill>
                <a:schemeClr val="tx1"/>
              </a:solidFill>
            </a:endParaRPr>
          </a:p>
          <a:p>
            <a:pPr marL="0" indent="0" algn="ctr">
              <a:buNone/>
            </a:pPr>
            <a:r>
              <a:rPr lang="ru-RU" sz="2400" dirty="0">
                <a:solidFill>
                  <a:schemeClr val="tx1"/>
                </a:solidFill>
              </a:rPr>
              <a:t>Возможности программы позволяют производить автоматические расчеты, анализ стабильности продаж товаров и выдачу сведения о товаре, закупка которого должна произойти в первую очередь (</a:t>
            </a:r>
            <a:r>
              <a:rPr lang="ru-RU" sz="2400" dirty="0" err="1">
                <a:solidFill>
                  <a:schemeClr val="tx1"/>
                </a:solidFill>
              </a:rPr>
              <a:t>дефектура</a:t>
            </a:r>
            <a:r>
              <a:rPr lang="ru-RU" sz="2400" dirty="0">
                <a:solidFill>
                  <a:schemeClr val="tx1"/>
                </a:solidFill>
              </a:rPr>
              <a:t> заказа)</a:t>
            </a:r>
            <a:endParaRPr lang="ru-RU" sz="2400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930144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7887374C-38F2-6C5C-7DD1-B6482E16FA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6111" y="1222899"/>
            <a:ext cx="8661974" cy="4412201"/>
          </a:xfrm>
        </p:spPr>
        <p:txBody>
          <a:bodyPr>
            <a:normAutofit/>
          </a:bodyPr>
          <a:lstStyle/>
          <a:p>
            <a:r>
              <a:rPr lang="ru-RU" sz="2400" b="1" i="1" dirty="0">
                <a:solidFill>
                  <a:schemeClr val="tx1"/>
                </a:solidFill>
              </a:rPr>
              <a:t>Этап второй: </a:t>
            </a:r>
            <a:r>
              <a:rPr lang="ru-RU" sz="2400" i="1" dirty="0">
                <a:solidFill>
                  <a:schemeClr val="tx1"/>
                </a:solidFill>
              </a:rPr>
              <a:t>поступление товаров в аптеку и оформление прихода</a:t>
            </a:r>
          </a:p>
          <a:p>
            <a:pPr marL="0" indent="0">
              <a:buNone/>
            </a:pPr>
            <a:endParaRPr lang="ru-RU" sz="2400" i="1" dirty="0">
              <a:solidFill>
                <a:schemeClr val="tx1"/>
              </a:solidFill>
            </a:endParaRPr>
          </a:p>
          <a:p>
            <a:pPr marL="0" indent="0" algn="ctr">
              <a:buNone/>
            </a:pPr>
            <a:r>
              <a:rPr lang="ru-RU" sz="2400" dirty="0">
                <a:solidFill>
                  <a:schemeClr val="tx1"/>
                </a:solidFill>
              </a:rPr>
              <a:t>Данный этап можно описать как процесс фиксации информации о товаре в аптечной базе данных, что представляет собой регистрацию товара в пределах аптеки. В ходе процедуры оприходования каждая единица товара «ставится на учет» и ей присваиваются новые характеристики, используемые в конкретной аптеке.</a:t>
            </a:r>
            <a:endParaRPr lang="ru-RU" sz="2400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5908495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8B77B77A-B4F7-F6B5-0DB5-85AE3BEB5B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3664" y="1683922"/>
            <a:ext cx="8173703" cy="3880773"/>
          </a:xfrm>
        </p:spPr>
        <p:txBody>
          <a:bodyPr>
            <a:normAutofit/>
          </a:bodyPr>
          <a:lstStyle/>
          <a:p>
            <a:r>
              <a:rPr lang="ru-RU" sz="2400" b="1" i="1" dirty="0">
                <a:solidFill>
                  <a:schemeClr val="tx1"/>
                </a:solidFill>
              </a:rPr>
              <a:t>Этап третий: </a:t>
            </a:r>
            <a:r>
              <a:rPr lang="ru-RU" sz="2400" i="1" dirty="0">
                <a:solidFill>
                  <a:schemeClr val="tx1"/>
                </a:solidFill>
              </a:rPr>
              <a:t>движение и изменение товара внутри аптеки</a:t>
            </a:r>
          </a:p>
          <a:p>
            <a:pPr marL="0" indent="0">
              <a:buNone/>
            </a:pPr>
            <a:endParaRPr lang="ru-RU" sz="2400" i="1" dirty="0">
              <a:solidFill>
                <a:schemeClr val="tx1"/>
              </a:solidFill>
            </a:endParaRPr>
          </a:p>
          <a:p>
            <a:pPr marL="0" indent="0" algn="ctr">
              <a:buNone/>
            </a:pPr>
            <a:r>
              <a:rPr lang="ru-RU" sz="2400" dirty="0">
                <a:solidFill>
                  <a:schemeClr val="tx1"/>
                </a:solidFill>
              </a:rPr>
              <a:t>На этой стадии оприходованный товар включается в процесс товародвижения в аптеке </a:t>
            </a:r>
          </a:p>
        </p:txBody>
      </p:sp>
    </p:spTree>
    <p:extLst>
      <p:ext uri="{BB962C8B-B14F-4D97-AF65-F5344CB8AC3E}">
        <p14:creationId xmlns="" xmlns:p14="http://schemas.microsoft.com/office/powerpoint/2010/main" val="15303914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57A7D026-39A8-A011-3D59-3045F40C4B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4269" y="331789"/>
            <a:ext cx="8821773" cy="6379729"/>
          </a:xfrm>
        </p:spPr>
        <p:txBody>
          <a:bodyPr>
            <a:normAutofit lnSpcReduction="10000"/>
          </a:bodyPr>
          <a:lstStyle/>
          <a:p>
            <a:r>
              <a:rPr lang="ru-RU" sz="2400" b="1" i="1" dirty="0">
                <a:solidFill>
                  <a:schemeClr val="tx1"/>
                </a:solidFill>
              </a:rPr>
              <a:t>Этап четвёртый: </a:t>
            </a:r>
            <a:r>
              <a:rPr lang="ru-RU" sz="2400" i="1" dirty="0">
                <a:solidFill>
                  <a:schemeClr val="tx1"/>
                </a:solidFill>
              </a:rPr>
              <a:t>товар покидает аптеку (реализация, возврат поставщику, списание товара)</a:t>
            </a:r>
          </a:p>
          <a:p>
            <a:pPr marL="0" indent="0">
              <a:buNone/>
            </a:pPr>
            <a:r>
              <a:rPr lang="ru-RU" sz="2400" i="1" dirty="0">
                <a:solidFill>
                  <a:schemeClr val="tx1"/>
                </a:solidFill>
              </a:rPr>
              <a:t> </a:t>
            </a:r>
          </a:p>
          <a:p>
            <a:pPr marL="0" indent="0" algn="ctr">
              <a:buNone/>
            </a:pPr>
            <a:r>
              <a:rPr lang="ru-RU" sz="2400" dirty="0">
                <a:solidFill>
                  <a:schemeClr val="tx1"/>
                </a:solidFill>
              </a:rPr>
              <a:t>Автоматизация данного этапа позволяет произвести: </a:t>
            </a:r>
          </a:p>
          <a:p>
            <a:pPr marL="457200" indent="-457200" algn="just">
              <a:buSzPct val="90000"/>
              <a:buFont typeface="+mj-lt"/>
              <a:buAutoNum type="arabicPeriod"/>
            </a:pPr>
            <a:r>
              <a:rPr lang="ru-RU" sz="2400" dirty="0">
                <a:solidFill>
                  <a:schemeClr val="tx1"/>
                </a:solidFill>
              </a:rPr>
              <a:t>подбор товара: по наименованию, заводскому или внутреннему штрих-коду, по фармакотерапевтической группе, по симптому заболевания, по цене</a:t>
            </a:r>
          </a:p>
          <a:p>
            <a:pPr marL="457200" indent="-457200" algn="just">
              <a:buSzPct val="90000"/>
              <a:buFont typeface="+mj-lt"/>
              <a:buAutoNum type="arabicPeriod"/>
            </a:pPr>
            <a:r>
              <a:rPr lang="ru-RU" sz="2400" dirty="0">
                <a:solidFill>
                  <a:schemeClr val="tx1"/>
                </a:solidFill>
              </a:rPr>
              <a:t>доступ к номенклатурному справочнику: подбор синонимов и аналогов, показания, противопоказания, режим дозирования</a:t>
            </a:r>
          </a:p>
          <a:p>
            <a:pPr marL="457200" indent="-457200" algn="just">
              <a:buSzPct val="90000"/>
              <a:buFont typeface="+mj-lt"/>
              <a:buAutoNum type="arabicPeriod"/>
            </a:pPr>
            <a:r>
              <a:rPr lang="ru-RU" sz="2400" dirty="0">
                <a:solidFill>
                  <a:schemeClr val="tx1"/>
                </a:solidFill>
              </a:rPr>
              <a:t>корректировку количества товара, добавление и удаление позиций в чек до его пробития</a:t>
            </a:r>
          </a:p>
          <a:p>
            <a:pPr marL="457200" indent="-457200" algn="just">
              <a:buSzPct val="90000"/>
              <a:buFont typeface="+mj-lt"/>
              <a:buAutoNum type="arabicPeriod"/>
            </a:pPr>
            <a:r>
              <a:rPr lang="ru-RU" sz="2400" dirty="0">
                <a:solidFill>
                  <a:schemeClr val="tx1"/>
                </a:solidFill>
              </a:rPr>
              <a:t>проведение кассовых операций и снятие отчетов</a:t>
            </a:r>
          </a:p>
          <a:p>
            <a:pPr marL="457200" indent="-457200" algn="just">
              <a:buSzPct val="90000"/>
              <a:buFont typeface="+mj-lt"/>
              <a:buAutoNum type="arabicPeriod"/>
            </a:pPr>
            <a:r>
              <a:rPr lang="ru-RU" sz="2400" dirty="0">
                <a:solidFill>
                  <a:schemeClr val="tx1"/>
                </a:solidFill>
              </a:rPr>
              <a:t>внесение денежных средств, расчет сдачи и др. </a:t>
            </a:r>
          </a:p>
          <a:p>
            <a:pPr marL="457200" indent="-457200" algn="just">
              <a:buSzPct val="90000"/>
              <a:buFont typeface="+mj-lt"/>
              <a:buAutoNum type="arabicPeriod"/>
            </a:pPr>
            <a:r>
              <a:rPr lang="ru-RU" sz="2400" dirty="0">
                <a:solidFill>
                  <a:schemeClr val="tx1"/>
                </a:solidFill>
              </a:rPr>
              <a:t>использование скидок и дисконтных программ </a:t>
            </a:r>
          </a:p>
        </p:txBody>
      </p:sp>
    </p:spTree>
    <p:extLst>
      <p:ext uri="{BB962C8B-B14F-4D97-AF65-F5344CB8AC3E}">
        <p14:creationId xmlns="" xmlns:p14="http://schemas.microsoft.com/office/powerpoint/2010/main" val="27690351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FA96CE4-B838-E1BE-BDC3-303C8F9D56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2643" y="1154837"/>
            <a:ext cx="8596668" cy="4548326"/>
          </a:xfrm>
        </p:spPr>
        <p:txBody>
          <a:bodyPr>
            <a:normAutofit/>
          </a:bodyPr>
          <a:lstStyle/>
          <a:p>
            <a:pPr algn="ctr"/>
            <a:r>
              <a:rPr lang="ru-RU" sz="4800" dirty="0"/>
              <a:t>Компьютерная платформа </a:t>
            </a:r>
            <a:r>
              <a:rPr lang="ru-RU" sz="4800" b="1" dirty="0"/>
              <a:t>1С: Предприятие </a:t>
            </a:r>
            <a:r>
              <a:rPr lang="ru-RU" sz="4800" dirty="0"/>
              <a:t/>
            </a:r>
            <a:br>
              <a:rPr lang="ru-RU" sz="4800" dirty="0"/>
            </a:br>
            <a:r>
              <a:rPr lang="ru-RU" sz="4800" dirty="0"/>
              <a:t>в автоматизации фармацевтической деятельности</a:t>
            </a:r>
          </a:p>
        </p:txBody>
      </p:sp>
    </p:spTree>
    <p:extLst>
      <p:ext uri="{BB962C8B-B14F-4D97-AF65-F5344CB8AC3E}">
        <p14:creationId xmlns="" xmlns:p14="http://schemas.microsoft.com/office/powerpoint/2010/main" val="20324591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61DB7302-9AA1-62FC-452C-34EE0BCB27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435007"/>
            <a:ext cx="8596668" cy="6258756"/>
          </a:xfrm>
        </p:spPr>
        <p:txBody>
          <a:bodyPr>
            <a:normAutofit/>
          </a:bodyPr>
          <a:lstStyle/>
          <a:p>
            <a:pPr algn="just"/>
            <a:r>
              <a:rPr lang="ru-RU" sz="2400" dirty="0">
                <a:solidFill>
                  <a:schemeClr val="tx1"/>
                </a:solidFill>
              </a:rPr>
              <a:t>Автоматизация аптеки может быть осуществлена: 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ru-RU" sz="2400" dirty="0">
                <a:solidFill>
                  <a:schemeClr val="tx1"/>
                </a:solidFill>
              </a:rPr>
              <a:t>в части бухгалтерского учета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ru-RU" sz="2400" dirty="0">
                <a:solidFill>
                  <a:schemeClr val="tx1"/>
                </a:solidFill>
              </a:rPr>
              <a:t>в части товарного учета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ru-RU" sz="2400" dirty="0">
                <a:solidFill>
                  <a:schemeClr val="tx1"/>
                </a:solidFill>
              </a:rPr>
              <a:t>в части складского учета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ru-RU" sz="2400" dirty="0">
                <a:solidFill>
                  <a:schemeClr val="tx1"/>
                </a:solidFill>
              </a:rPr>
              <a:t>в части процедур закупок и отпуска товаров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ru-RU" sz="2400" dirty="0">
                <a:solidFill>
                  <a:schemeClr val="tx1"/>
                </a:solidFill>
              </a:rPr>
              <a:t>в части работы с ценами (закупочными, отпускными) 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ru-RU" sz="2400" dirty="0">
                <a:solidFill>
                  <a:schemeClr val="tx1"/>
                </a:solidFill>
              </a:rPr>
              <a:t>в части актуализации знаний для консалтинга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ru-RU" sz="2400" dirty="0">
                <a:solidFill>
                  <a:schemeClr val="tx1"/>
                </a:solidFill>
              </a:rPr>
              <a:t>в части применения алгоритмов продаж (как тех, что отражают взаимодействие продавца и покупателя, так и сопутствующих им в области информационного обмена между сторонами) 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ru-RU" sz="2400" dirty="0">
                <a:solidFill>
                  <a:schemeClr val="tx1"/>
                </a:solidFill>
              </a:rPr>
              <a:t>в части алгоритмов оценки качества труда (напрямую влияющих на величину зарплаты фармацевта)</a:t>
            </a:r>
          </a:p>
        </p:txBody>
      </p:sp>
    </p:spTree>
    <p:extLst>
      <p:ext uri="{BB962C8B-B14F-4D97-AF65-F5344CB8AC3E}">
        <p14:creationId xmlns="" xmlns:p14="http://schemas.microsoft.com/office/powerpoint/2010/main" val="20095885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CEAF75F-CCFA-E5F4-01A6-1968ADA19B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536" y="343270"/>
            <a:ext cx="8596668" cy="1086035"/>
          </a:xfrm>
        </p:spPr>
        <p:txBody>
          <a:bodyPr>
            <a:normAutofit/>
          </a:bodyPr>
          <a:lstStyle/>
          <a:p>
            <a:r>
              <a:rPr lang="ru-RU" sz="2800" dirty="0">
                <a:solidFill>
                  <a:schemeClr val="tx1"/>
                </a:solidFill>
              </a:rPr>
              <a:t>Обзор некоторых популярных программ для автоматизации аптек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8F8BD2A0-5CCD-3A59-241A-11FAEA73CC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4068" y="1814359"/>
            <a:ext cx="8596668" cy="4462154"/>
          </a:xfrm>
        </p:spPr>
        <p:txBody>
          <a:bodyPr>
            <a:normAutofit/>
          </a:bodyPr>
          <a:lstStyle/>
          <a:p>
            <a:pPr algn="just"/>
            <a:r>
              <a:rPr lang="ru-RU" sz="2400" dirty="0">
                <a:solidFill>
                  <a:schemeClr val="tx1"/>
                </a:solidFill>
              </a:rPr>
              <a:t>К числу лидирующих решений для автоматизации аптек относятся программы на базе </a:t>
            </a:r>
            <a:r>
              <a:rPr lang="ru-RU" sz="2400" b="1" dirty="0">
                <a:solidFill>
                  <a:schemeClr val="tx1"/>
                </a:solidFill>
              </a:rPr>
              <a:t>1С: Предприятие</a:t>
            </a:r>
            <a:r>
              <a:rPr lang="ru-RU" sz="2400" dirty="0">
                <a:solidFill>
                  <a:schemeClr val="tx1"/>
                </a:solidFill>
              </a:rPr>
              <a:t>. Следует отметить, что возможности отдельных конфигураций </a:t>
            </a:r>
            <a:r>
              <a:rPr lang="ru-RU" sz="2400" b="1" dirty="0">
                <a:solidFill>
                  <a:schemeClr val="tx1"/>
                </a:solidFill>
              </a:rPr>
              <a:t>1С: Предприятие </a:t>
            </a:r>
            <a:r>
              <a:rPr lang="ru-RU" sz="2400" dirty="0">
                <a:solidFill>
                  <a:schemeClr val="tx1"/>
                </a:solidFill>
              </a:rPr>
              <a:t>могут значительно различаться с точки зрения приспособленности к специфике работы аптек.</a:t>
            </a:r>
          </a:p>
          <a:p>
            <a:pPr algn="just"/>
            <a:r>
              <a:rPr lang="ru-RU" sz="2400" dirty="0">
                <a:solidFill>
                  <a:schemeClr val="tx1"/>
                </a:solidFill>
              </a:rPr>
              <a:t>Так, например, продукт </a:t>
            </a:r>
            <a:r>
              <a:rPr lang="ru-RU" sz="2400" b="1" dirty="0">
                <a:solidFill>
                  <a:schemeClr val="tx1"/>
                </a:solidFill>
              </a:rPr>
              <a:t>1С: Медицина </a:t>
            </a:r>
            <a:r>
              <a:rPr lang="ru-RU" sz="2400" dirty="0">
                <a:solidFill>
                  <a:schemeClr val="tx1"/>
                </a:solidFill>
              </a:rPr>
              <a:t>(для больничных аптек). Больничная аптека может смотреться менее выигрышно в сравнении с решением </a:t>
            </a:r>
            <a:r>
              <a:rPr lang="ru-RU" sz="2400" b="1" dirty="0">
                <a:solidFill>
                  <a:schemeClr val="tx1"/>
                </a:solidFill>
              </a:rPr>
              <a:t>1С: Розница 8. Аптека.</a:t>
            </a:r>
            <a:endParaRPr lang="ru-RU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014180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9DF1BF2-F115-5BC5-A9BA-F07D8C5F27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6242" y="254493"/>
            <a:ext cx="4098852" cy="633274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1С: Розница 8. Аптека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D94A6AC4-0F63-9812-8CB3-3D9B7C2FC6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145219"/>
            <a:ext cx="8596668" cy="514904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i="1" dirty="0">
                <a:solidFill>
                  <a:schemeClr val="tx1"/>
                </a:solidFill>
              </a:rPr>
              <a:t>Возможности программного обеспечения:</a:t>
            </a:r>
          </a:p>
          <a:p>
            <a:pPr marL="457200" indent="-457200" algn="just">
              <a:buSzPct val="90000"/>
              <a:buFont typeface="+mj-lt"/>
              <a:buAutoNum type="arabicPeriod"/>
            </a:pPr>
            <a:r>
              <a:rPr lang="ru-RU" sz="2400" dirty="0">
                <a:solidFill>
                  <a:schemeClr val="tx1"/>
                </a:solidFill>
              </a:rPr>
              <a:t>Программный продукт позволяет вести учет ЛП и прочих товаров аптечного ассортимента: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ru-RU" sz="2400" dirty="0">
                <a:solidFill>
                  <a:schemeClr val="tx1"/>
                </a:solidFill>
              </a:rPr>
              <a:t>по форме выпуска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ru-RU" sz="2400" dirty="0">
                <a:solidFill>
                  <a:schemeClr val="tx1"/>
                </a:solidFill>
              </a:rPr>
              <a:t>по дозировке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ru-RU" sz="2400" dirty="0">
                <a:solidFill>
                  <a:schemeClr val="tx1"/>
                </a:solidFill>
              </a:rPr>
              <a:t>по производителю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ru-RU" sz="2400" dirty="0">
                <a:solidFill>
                  <a:schemeClr val="tx1"/>
                </a:solidFill>
              </a:rPr>
              <a:t>по реквизитам сертификата или декларации соответствия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ru-RU" sz="2400" dirty="0">
                <a:solidFill>
                  <a:schemeClr val="tx1"/>
                </a:solidFill>
              </a:rPr>
              <a:t>по фармакотерапевтической группе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ru-RU" sz="2400" dirty="0">
                <a:solidFill>
                  <a:schemeClr val="tx1"/>
                </a:solidFill>
              </a:rPr>
              <a:t>по соотнесению с аналогами</a:t>
            </a:r>
          </a:p>
        </p:txBody>
      </p:sp>
    </p:spTree>
    <p:extLst>
      <p:ext uri="{BB962C8B-B14F-4D97-AF65-F5344CB8AC3E}">
        <p14:creationId xmlns="" xmlns:p14="http://schemas.microsoft.com/office/powerpoint/2010/main" val="41856871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D728A888-11B6-84B3-7E04-49DEDAA6B8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8660" y="1166291"/>
            <a:ext cx="9531985" cy="4959301"/>
          </a:xfrm>
        </p:spPr>
        <p:txBody>
          <a:bodyPr>
            <a:normAutofit/>
          </a:bodyPr>
          <a:lstStyle/>
          <a:p>
            <a:pPr marL="457200" indent="-457200">
              <a:buSzPct val="90000"/>
              <a:buFont typeface="+mj-lt"/>
              <a:buAutoNum type="arabicPeriod" startAt="2"/>
            </a:pPr>
            <a:r>
              <a:rPr lang="ru-RU" sz="2400" dirty="0"/>
              <a:t>1С: Розница 8. Аптека приспособлено к автоматизированному контролю:</a:t>
            </a:r>
          </a:p>
          <a:p>
            <a:pPr algn="just">
              <a:buSzPct val="90000"/>
              <a:buFont typeface="Wingdings" panose="05000000000000000000" pitchFamily="2" charset="2"/>
              <a:buChar char="§"/>
            </a:pPr>
            <a:r>
              <a:rPr lang="ru-RU" sz="2400" dirty="0"/>
              <a:t>сроков годности</a:t>
            </a:r>
          </a:p>
          <a:p>
            <a:pPr algn="just">
              <a:buSzPct val="90000"/>
              <a:buFont typeface="Wingdings" panose="05000000000000000000" pitchFamily="2" charset="2"/>
              <a:buChar char="§"/>
            </a:pPr>
            <a:r>
              <a:rPr lang="ru-RU" sz="2400" dirty="0"/>
              <a:t>остатков на складе</a:t>
            </a:r>
          </a:p>
          <a:p>
            <a:pPr algn="just">
              <a:buSzPct val="90000"/>
              <a:buFont typeface="Wingdings" panose="05000000000000000000" pitchFamily="2" charset="2"/>
              <a:buChar char="§"/>
            </a:pPr>
            <a:r>
              <a:rPr lang="ru-RU" sz="2400" dirty="0"/>
              <a:t>розничных цен — относительно допустимых величин</a:t>
            </a:r>
          </a:p>
          <a:p>
            <a:pPr algn="just">
              <a:buSzPct val="90000"/>
              <a:buFont typeface="Wingdings" panose="05000000000000000000" pitchFamily="2" charset="2"/>
              <a:buChar char="§"/>
            </a:pPr>
            <a:r>
              <a:rPr lang="ru-RU" sz="2400" dirty="0"/>
              <a:t>подлинности (отсутствия контрафакта)</a:t>
            </a:r>
          </a:p>
          <a:p>
            <a:pPr algn="just">
              <a:buSzPct val="90000"/>
              <a:buFont typeface="Wingdings" panose="05000000000000000000" pitchFamily="2" charset="2"/>
              <a:buChar char="§"/>
            </a:pPr>
            <a:r>
              <a:rPr lang="ru-RU" sz="2400" dirty="0"/>
              <a:t>поддержания обязательного ассортимента</a:t>
            </a:r>
          </a:p>
          <a:p>
            <a:pPr marL="457200" indent="-457200" algn="just">
              <a:buSzPct val="90000"/>
              <a:buFont typeface="+mj-lt"/>
              <a:buAutoNum type="arabicPeriod" startAt="3"/>
            </a:pPr>
            <a:r>
              <a:rPr lang="ru-RU" sz="2400" dirty="0"/>
              <a:t>Данный продукт может быть интегрирован с Регистром ЛС, с сайтом Росздравнадзора (в целях получения данных о фальсификатах) и другими информационными источниками</a:t>
            </a:r>
          </a:p>
        </p:txBody>
      </p:sp>
    </p:spTree>
    <p:extLst>
      <p:ext uri="{BB962C8B-B14F-4D97-AF65-F5344CB8AC3E}">
        <p14:creationId xmlns="" xmlns:p14="http://schemas.microsoft.com/office/powerpoint/2010/main" val="390516874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FE295BAE-041B-6E13-71FB-8524A6261B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1823" y="1180731"/>
            <a:ext cx="8596668" cy="4483222"/>
          </a:xfrm>
        </p:spPr>
        <p:txBody>
          <a:bodyPr/>
          <a:lstStyle/>
          <a:p>
            <a:pPr marL="457200" indent="-457200">
              <a:buSzPct val="90000"/>
              <a:buFont typeface="+mj-lt"/>
              <a:buAutoNum type="arabicPeriod" startAt="4"/>
            </a:pPr>
            <a:r>
              <a:rPr lang="ru-RU" sz="2400" dirty="0">
                <a:solidFill>
                  <a:schemeClr val="tx1"/>
                </a:solidFill>
              </a:rPr>
              <a:t>Программа позволяет учитывать движение товаров в контексте: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2400" dirty="0">
                <a:solidFill>
                  <a:schemeClr val="tx1"/>
                </a:solidFill>
              </a:rPr>
              <a:t>взаимодействия аптеки с поставщиком, которое осуществляется с учетом данных по анализу продаж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2400" dirty="0">
                <a:solidFill>
                  <a:schemeClr val="tx1"/>
                </a:solidFill>
              </a:rPr>
              <a:t>работы с электронными накладными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2400" dirty="0">
                <a:solidFill>
                  <a:schemeClr val="tx1"/>
                </a:solidFill>
              </a:rPr>
              <a:t>осуществления контроля над выбытием или поступлением товаров на складах, которые используются аптекой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2400" dirty="0">
                <a:solidFill>
                  <a:schemeClr val="tx1"/>
                </a:solidFill>
              </a:rPr>
              <a:t>инвентаризации товарно-материальных ценностей, их списания</a:t>
            </a:r>
          </a:p>
        </p:txBody>
      </p:sp>
    </p:spTree>
    <p:extLst>
      <p:ext uri="{BB962C8B-B14F-4D97-AF65-F5344CB8AC3E}">
        <p14:creationId xmlns="" xmlns:p14="http://schemas.microsoft.com/office/powerpoint/2010/main" val="264608058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58C2B53B-0A44-0E83-7697-E2D5F01066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9780" y="500466"/>
            <a:ext cx="9123614" cy="6051254"/>
          </a:xfrm>
        </p:spPr>
        <p:txBody>
          <a:bodyPr>
            <a:noAutofit/>
          </a:bodyPr>
          <a:lstStyle/>
          <a:p>
            <a:pPr marL="457200" indent="-457200">
              <a:buSzPct val="90000"/>
              <a:buFont typeface="+mj-lt"/>
              <a:buAutoNum type="arabicPeriod" startAt="5"/>
            </a:pPr>
            <a:r>
              <a:rPr lang="ru-RU" sz="2400" dirty="0">
                <a:solidFill>
                  <a:schemeClr val="tx1"/>
                </a:solidFill>
              </a:rPr>
              <a:t>Программа позволяет производить контроль ценообразования, который может включать: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2400" dirty="0">
                <a:solidFill>
                  <a:schemeClr val="tx1"/>
                </a:solidFill>
              </a:rPr>
              <a:t>управление ценами в привязке к каждой отдельной аптеке сети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2400" dirty="0">
                <a:solidFill>
                  <a:schemeClr val="tx1"/>
                </a:solidFill>
              </a:rPr>
              <a:t>управление номенклатурой, ценами, скидками, ассортиментом во всех аптеках одновременно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2400" dirty="0">
                <a:solidFill>
                  <a:schemeClr val="tx1"/>
                </a:solidFill>
              </a:rPr>
              <a:t>автоматическую установку цен в соответствии с действующим законодательством</a:t>
            </a:r>
          </a:p>
          <a:p>
            <a:pPr marL="457200" indent="-457200">
              <a:buSzPct val="90000"/>
              <a:buFont typeface="+mj-lt"/>
              <a:buAutoNum type="arabicPeriod" startAt="6"/>
            </a:pPr>
            <a:r>
              <a:rPr lang="ru-RU" sz="2400" dirty="0">
                <a:solidFill>
                  <a:schemeClr val="tx1"/>
                </a:solidFill>
              </a:rPr>
              <a:t> Продукт позволяет работать со штрих-кодами:</a:t>
            </a:r>
          </a:p>
          <a:p>
            <a:pPr>
              <a:buSzPct val="90000"/>
              <a:buFont typeface="Wingdings" panose="05000000000000000000" pitchFamily="2" charset="2"/>
              <a:buChar char="§"/>
            </a:pPr>
            <a:r>
              <a:rPr lang="ru-RU" sz="2400" dirty="0">
                <a:solidFill>
                  <a:schemeClr val="tx1"/>
                </a:solidFill>
              </a:rPr>
              <a:t>осуществлять распечатку этикеток и ценников на товары (с использованием обычных принтеров или специализированных термопринтеров)</a:t>
            </a:r>
          </a:p>
          <a:p>
            <a:pPr>
              <a:buSzPct val="90000"/>
              <a:buFont typeface="Wingdings" panose="05000000000000000000" pitchFamily="2" charset="2"/>
              <a:buChar char="§"/>
            </a:pPr>
            <a:r>
              <a:rPr lang="ru-RU" sz="2400" dirty="0">
                <a:solidFill>
                  <a:schemeClr val="tx1"/>
                </a:solidFill>
              </a:rPr>
              <a:t>печатать карточки для идентификации товаров, работников или клиентов</a:t>
            </a:r>
          </a:p>
        </p:txBody>
      </p:sp>
    </p:spTree>
    <p:extLst>
      <p:ext uri="{BB962C8B-B14F-4D97-AF65-F5344CB8AC3E}">
        <p14:creationId xmlns="" xmlns:p14="http://schemas.microsoft.com/office/powerpoint/2010/main" val="358531031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9468D30F-8313-081A-6BF7-B72DE9A304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3046" y="398933"/>
            <a:ext cx="9230145" cy="6060133"/>
          </a:xfrm>
        </p:spPr>
        <p:txBody>
          <a:bodyPr>
            <a:normAutofit/>
          </a:bodyPr>
          <a:lstStyle/>
          <a:p>
            <a:pPr marL="457200" indent="-457200">
              <a:buSzPct val="90000"/>
              <a:buFont typeface="+mj-lt"/>
              <a:buAutoNum type="arabicPeriod" startAt="7"/>
            </a:pPr>
            <a:r>
              <a:rPr lang="ru-RU" sz="2400" dirty="0"/>
              <a:t> </a:t>
            </a:r>
            <a:r>
              <a:rPr lang="ru-RU" sz="2400" dirty="0">
                <a:solidFill>
                  <a:schemeClr val="tx1"/>
                </a:solidFill>
              </a:rPr>
              <a:t>Обеспечивает эффективную организацию рабочего места: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2400" dirty="0">
                <a:solidFill>
                  <a:schemeClr val="tx1"/>
                </a:solidFill>
              </a:rPr>
              <a:t>приспособление к розничной продаже в соответствии со всеми требованиями законодательства (в том числе нормативных актов, регулирующих применение онлайн-касс, банковских карт, защиту прав потребителей)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2400" dirty="0">
                <a:solidFill>
                  <a:schemeClr val="tx1"/>
                </a:solidFill>
              </a:rPr>
              <a:t>к учету операций, влияющих на оценку качества работы фармацевта (и на его оплату труда)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2400" dirty="0">
                <a:solidFill>
                  <a:schemeClr val="tx1"/>
                </a:solidFill>
              </a:rPr>
              <a:t>к задействованию сканеров, весов и иных типов торгового оборудования.</a:t>
            </a:r>
          </a:p>
          <a:p>
            <a:pPr marL="457200" indent="-457200">
              <a:buSzPct val="90000"/>
              <a:buFont typeface="+mj-lt"/>
              <a:buAutoNum type="arabicPeriod" startAt="8"/>
            </a:pPr>
            <a:r>
              <a:rPr lang="ru-RU" sz="2400" dirty="0">
                <a:solidFill>
                  <a:schemeClr val="tx1"/>
                </a:solidFill>
              </a:rPr>
              <a:t>Позволяет формировать аналитические отчеты по итогам торговой деятельности за различные периоды. Возможно формирование отчетов в привязке к конкретным сериям ЛП</a:t>
            </a:r>
          </a:p>
          <a:p>
            <a:pPr marL="457200" indent="-457200">
              <a:buSzPct val="90000"/>
              <a:buFont typeface="+mj-lt"/>
              <a:buAutoNum type="arabicPeriod" startAt="8"/>
            </a:pPr>
            <a:r>
              <a:rPr lang="ru-RU" sz="2400" dirty="0">
                <a:solidFill>
                  <a:schemeClr val="tx1"/>
                </a:solidFill>
              </a:rPr>
              <a:t>Позволяет решать задачи, связанные с управлением персоналом</a:t>
            </a:r>
          </a:p>
        </p:txBody>
      </p:sp>
    </p:spTree>
    <p:extLst>
      <p:ext uri="{BB962C8B-B14F-4D97-AF65-F5344CB8AC3E}">
        <p14:creationId xmlns="" xmlns:p14="http://schemas.microsoft.com/office/powerpoint/2010/main" val="336380011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D6654A6-C388-E3DD-DD8E-3AF2C1FAF8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91228" y="1651986"/>
            <a:ext cx="6682254" cy="3056877"/>
          </a:xfrm>
        </p:spPr>
        <p:txBody>
          <a:bodyPr>
            <a:noAutofit/>
          </a:bodyPr>
          <a:lstStyle/>
          <a:p>
            <a:pPr algn="ctr"/>
            <a:r>
              <a:rPr lang="ru-RU" sz="4800" dirty="0"/>
              <a:t>Электронная коммерция на фармацевтическом рынке</a:t>
            </a:r>
          </a:p>
        </p:txBody>
      </p:sp>
    </p:spTree>
    <p:extLst>
      <p:ext uri="{BB962C8B-B14F-4D97-AF65-F5344CB8AC3E}">
        <p14:creationId xmlns="" xmlns:p14="http://schemas.microsoft.com/office/powerpoint/2010/main" val="416943105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36E2953-C2FD-A994-B817-657D3566AA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7737" y="334392"/>
            <a:ext cx="9460965" cy="1320800"/>
          </a:xfrm>
        </p:spPr>
        <p:txBody>
          <a:bodyPr>
            <a:normAutofit fontScale="90000"/>
          </a:bodyPr>
          <a:lstStyle/>
          <a:p>
            <a:r>
              <a:rPr lang="ru-RU" sz="2800" dirty="0">
                <a:solidFill>
                  <a:schemeClr val="tx1"/>
                </a:solidFill>
              </a:rPr>
              <a:t>На российском фармацевтическом рынке основными формами электронной коммерции являются В2В и В2С взаимодействия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BAA8466E-1705-B2A4-66A5-A6D298C918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935333"/>
            <a:ext cx="8596668" cy="410603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b="1" dirty="0">
                <a:solidFill>
                  <a:schemeClr val="tx1"/>
                </a:solidFill>
              </a:rPr>
              <a:t>B2B (Business-</a:t>
            </a:r>
            <a:r>
              <a:rPr lang="ru-RU" sz="2400" b="1" dirty="0" err="1">
                <a:solidFill>
                  <a:schemeClr val="tx1"/>
                </a:solidFill>
              </a:rPr>
              <a:t>to</a:t>
            </a:r>
            <a:r>
              <a:rPr lang="ru-RU" sz="2400" b="1" dirty="0">
                <a:solidFill>
                  <a:schemeClr val="tx1"/>
                </a:solidFill>
              </a:rPr>
              <a:t>-Business)</a:t>
            </a:r>
          </a:p>
          <a:p>
            <a:pPr marL="0" indent="0" algn="ctr">
              <a:buNone/>
            </a:pPr>
            <a:r>
              <a:rPr lang="ru-RU" sz="2400" dirty="0">
                <a:solidFill>
                  <a:schemeClr val="tx1"/>
                </a:solidFill>
              </a:rPr>
              <a:t>«Бизнес для бизнеса» подразумевает коммерческие отношения между юридическими лицами, экономическими субъектами рынка. То есть компании, производители взаимодействуют между собой – заключают сделки, партнерские контракты на поставку, продажу, покупку товаров или услуг. Для налаживания контактов, поиска партнеров и переговоров в В2В используются специализированные интернет-площадки, интерактивные базы данных</a:t>
            </a:r>
          </a:p>
        </p:txBody>
      </p:sp>
    </p:spTree>
    <p:extLst>
      <p:ext uri="{BB962C8B-B14F-4D97-AF65-F5344CB8AC3E}">
        <p14:creationId xmlns="" xmlns:p14="http://schemas.microsoft.com/office/powerpoint/2010/main" val="84010174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4EDF1C49-D866-EFE7-E258-591E85B302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683581"/>
            <a:ext cx="8635342" cy="5814873"/>
          </a:xfrm>
        </p:spPr>
        <p:txBody>
          <a:bodyPr>
            <a:normAutofit lnSpcReduction="10000"/>
          </a:bodyPr>
          <a:lstStyle/>
          <a:p>
            <a:r>
              <a:rPr lang="ru-RU" sz="2400" dirty="0">
                <a:solidFill>
                  <a:schemeClr val="tx1"/>
                </a:solidFill>
              </a:rPr>
              <a:t>В цепочке </a:t>
            </a:r>
            <a:r>
              <a:rPr lang="ru-RU" sz="2400" i="1" dirty="0">
                <a:solidFill>
                  <a:schemeClr val="tx1"/>
                </a:solidFill>
              </a:rPr>
              <a:t>«производитель» – «оптовое звено» – «розничное звено» </a:t>
            </a:r>
            <a:r>
              <a:rPr lang="ru-RU" sz="2400" dirty="0">
                <a:solidFill>
                  <a:schemeClr val="tx1"/>
                </a:solidFill>
              </a:rPr>
              <a:t>(В2В) интернет-технологии могут использоваться для проведения электронных торгов между участниками (производителями, оптовыми посредниками, аптеками, медицинскими организациями), где им предоставляются </a:t>
            </a:r>
            <a:r>
              <a:rPr lang="ru-RU" sz="2400" b="1" dirty="0">
                <a:solidFill>
                  <a:schemeClr val="tx1"/>
                </a:solidFill>
              </a:rPr>
              <a:t>услуги:</a:t>
            </a:r>
            <a:r>
              <a:rPr lang="ru-RU" sz="2400" dirty="0">
                <a:solidFill>
                  <a:schemeClr val="tx1"/>
                </a:solidFill>
              </a:rPr>
              <a:t>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2400" dirty="0">
                <a:solidFill>
                  <a:schemeClr val="tx1"/>
                </a:solidFill>
              </a:rPr>
              <a:t>Передача и получение данных о наличии ЛС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2400" dirty="0">
                <a:solidFill>
                  <a:schemeClr val="tx1"/>
                </a:solidFill>
              </a:rPr>
              <a:t>Передача и получение данных о предложениях товаров (прайс-листы)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2400" dirty="0">
                <a:solidFill>
                  <a:schemeClr val="tx1"/>
                </a:solidFill>
              </a:rPr>
              <a:t>Передача заявки на закупку ЛС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2400" dirty="0">
                <a:solidFill>
                  <a:schemeClr val="tx1"/>
                </a:solidFill>
              </a:rPr>
              <a:t>Использование электронных справочников, которые содержат сведения о ЛС (МНН, синонимы, принадлежность к фармакотерапевтической группе) и баз данных (ГРЛС, Государственный реестр цен на ЛП, перечень забракованных ЛП и т. д.)</a:t>
            </a:r>
          </a:p>
        </p:txBody>
      </p:sp>
    </p:spTree>
    <p:extLst>
      <p:ext uri="{BB962C8B-B14F-4D97-AF65-F5344CB8AC3E}">
        <p14:creationId xmlns="" xmlns:p14="http://schemas.microsoft.com/office/powerpoint/2010/main" val="58144966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25FA82E8-15C2-4660-A218-A9E892D5EA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3966" y="1065266"/>
            <a:ext cx="8697485" cy="451440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b="1" dirty="0">
                <a:solidFill>
                  <a:schemeClr val="tx1"/>
                </a:solidFill>
              </a:rPr>
              <a:t>B2C (Business-</a:t>
            </a:r>
            <a:r>
              <a:rPr lang="ru-RU" sz="2400" b="1" dirty="0" err="1">
                <a:solidFill>
                  <a:schemeClr val="tx1"/>
                </a:solidFill>
              </a:rPr>
              <a:t>to</a:t>
            </a:r>
            <a:r>
              <a:rPr lang="ru-RU" sz="2400" b="1" dirty="0">
                <a:solidFill>
                  <a:schemeClr val="tx1"/>
                </a:solidFill>
              </a:rPr>
              <a:t>-Consumer)</a:t>
            </a:r>
          </a:p>
          <a:p>
            <a:pPr marL="0" indent="0" algn="ctr">
              <a:buNone/>
            </a:pPr>
            <a:r>
              <a:rPr lang="ru-RU" sz="2400" dirty="0">
                <a:solidFill>
                  <a:schemeClr val="tx1"/>
                </a:solidFill>
              </a:rPr>
              <a:t>«Бизнес для потребителя» предполагает торговлю товарами и услугами между юридическими и физическими лицами. Это своего рода розничные продажи, но только с помощью онлайн-площадок – магазины, сервисы, банки и прочее. Преимущество клиентов в большем ассортименте выбора, удобстве заказа и доставки товаров на дом или в офис. Электронная коммерция позволяет предпринимателю снизить затраты на содержание торговых и складских площадей</a:t>
            </a:r>
          </a:p>
        </p:txBody>
      </p:sp>
    </p:spTree>
    <p:extLst>
      <p:ext uri="{BB962C8B-B14F-4D97-AF65-F5344CB8AC3E}">
        <p14:creationId xmlns="" xmlns:p14="http://schemas.microsoft.com/office/powerpoint/2010/main" val="289092438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6D568FDD-D521-3A31-673B-FB8C107388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8557" y="639193"/>
            <a:ext cx="8839528" cy="6010182"/>
          </a:xfrm>
        </p:spPr>
        <p:txBody>
          <a:bodyPr>
            <a:normAutofit/>
          </a:bodyPr>
          <a:lstStyle/>
          <a:p>
            <a:r>
              <a:rPr lang="ru-RU" sz="2400" dirty="0">
                <a:solidFill>
                  <a:schemeClr val="tx1"/>
                </a:solidFill>
              </a:rPr>
              <a:t>Сектор </a:t>
            </a:r>
            <a:r>
              <a:rPr lang="ru-RU" sz="2400" i="1" dirty="0">
                <a:solidFill>
                  <a:schemeClr val="tx1"/>
                </a:solidFill>
              </a:rPr>
              <a:t>«потребитель» – «аптека» </a:t>
            </a:r>
            <a:r>
              <a:rPr lang="ru-RU" sz="2400" dirty="0">
                <a:solidFill>
                  <a:schemeClr val="tx1"/>
                </a:solidFill>
              </a:rPr>
              <a:t>(</a:t>
            </a:r>
            <a:r>
              <a:rPr lang="en-US" sz="2400" dirty="0">
                <a:solidFill>
                  <a:schemeClr val="tx1"/>
                </a:solidFill>
              </a:rPr>
              <a:t>B2C) </a:t>
            </a:r>
            <a:r>
              <a:rPr lang="ru-RU" sz="2400" dirty="0">
                <a:solidFill>
                  <a:schemeClr val="tx1"/>
                </a:solidFill>
              </a:rPr>
              <a:t>является наиболее перспективным</a:t>
            </a:r>
          </a:p>
          <a:p>
            <a:pPr marL="0" indent="0">
              <a:buNone/>
            </a:pPr>
            <a:r>
              <a:rPr lang="ru-RU" sz="2400" dirty="0">
                <a:solidFill>
                  <a:schemeClr val="tx1"/>
                </a:solidFill>
              </a:rPr>
              <a:t>Во многих случаях виртуальные аптеки создаются на базе реальных аптечных организаций. Интернет-каналы предоставляют аптеке существенное конкурентное преимущество. Даже небольшая сеть, которая реализует онлайн-канал, имеет колоссальное преимущество перед офлайн-аптекой</a:t>
            </a:r>
            <a:endParaRPr lang="en-US" sz="2400" dirty="0"/>
          </a:p>
          <a:p>
            <a:r>
              <a:rPr lang="ru-RU" sz="2400" dirty="0">
                <a:solidFill>
                  <a:schemeClr val="tx1"/>
                </a:solidFill>
              </a:rPr>
              <a:t>Онлайн-площадка предоставляет покупателю возможность осознанного и удобного выбора товара. Кроме того, покупатели получают гарантию, что они найдут нужное лекарство по низкой цене в аптеке, ведь в сети всегда можно выбрать нужную площадку</a:t>
            </a:r>
          </a:p>
        </p:txBody>
      </p:sp>
    </p:spTree>
    <p:extLst>
      <p:ext uri="{BB962C8B-B14F-4D97-AF65-F5344CB8AC3E}">
        <p14:creationId xmlns="" xmlns:p14="http://schemas.microsoft.com/office/powerpoint/2010/main" val="14716988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A58A40FA-78FD-8272-0A92-D504AF79F2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1419" y="1293920"/>
            <a:ext cx="8596668" cy="427016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dirty="0">
                <a:solidFill>
                  <a:schemeClr val="tx1"/>
                </a:solidFill>
              </a:rPr>
              <a:t>На данный момент на рынке есть главный лидер </a:t>
            </a:r>
            <a:r>
              <a:rPr lang="ru-RU" sz="2400" i="1" dirty="0">
                <a:solidFill>
                  <a:schemeClr val="tx1"/>
                </a:solidFill>
              </a:rPr>
              <a:t>«</a:t>
            </a:r>
            <a:r>
              <a:rPr lang="ru-RU" sz="2400" i="1" dirty="0" err="1">
                <a:solidFill>
                  <a:schemeClr val="tx1"/>
                </a:solidFill>
              </a:rPr>
              <a:t>Аптека.ру</a:t>
            </a:r>
            <a:r>
              <a:rPr lang="ru-RU" sz="2400" i="1" dirty="0">
                <a:solidFill>
                  <a:schemeClr val="tx1"/>
                </a:solidFill>
              </a:rPr>
              <a:t>» </a:t>
            </a:r>
            <a:r>
              <a:rPr lang="ru-RU" sz="2400" dirty="0">
                <a:solidFill>
                  <a:schemeClr val="tx1"/>
                </a:solidFill>
              </a:rPr>
              <a:t>— крупнейшая служба поиска и заказа медикаментов, содержащая в прайсе до 16 тысяч товаров аптечного ассортимента. С 2012 года сервис активно развивается и завоевывает все большую популярность. Удобство сервиса состоит в том, что покупатель может дистанционно подобрать нужные товары и в течение последующих одного-двух дней получить их в ближайшей удобной для посещения аптеке (аптека-партнер сервиса). </a:t>
            </a:r>
            <a:r>
              <a:rPr lang="ru-RU" sz="2400" b="1" dirty="0">
                <a:solidFill>
                  <a:schemeClr val="tx1"/>
                </a:solidFill>
              </a:rPr>
              <a:t>Сервис работает по всей России</a:t>
            </a:r>
          </a:p>
        </p:txBody>
      </p:sp>
    </p:spTree>
    <p:extLst>
      <p:ext uri="{BB962C8B-B14F-4D97-AF65-F5344CB8AC3E}">
        <p14:creationId xmlns="" xmlns:p14="http://schemas.microsoft.com/office/powerpoint/2010/main" val="10103783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B4E891F2-4E5A-2080-DB61-19F6D25C7C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4584" y="1825163"/>
            <a:ext cx="8596668" cy="320767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dirty="0">
                <a:solidFill>
                  <a:schemeClr val="tx1"/>
                </a:solidFill>
              </a:rPr>
              <a:t>В «</a:t>
            </a:r>
            <a:r>
              <a:rPr lang="ru-RU" sz="2400" dirty="0" err="1">
                <a:solidFill>
                  <a:schemeClr val="tx1"/>
                </a:solidFill>
              </a:rPr>
              <a:t>Аптека.ру</a:t>
            </a:r>
            <a:r>
              <a:rPr lang="ru-RU" sz="2400" dirty="0">
                <a:solidFill>
                  <a:schemeClr val="tx1"/>
                </a:solidFill>
              </a:rPr>
              <a:t>» нет дистанционной продажи и доставки медикаментов на дом. Весь товар поступает только от проверенных поставщиков и производителей, с лицензированного склада «Катрен» </a:t>
            </a:r>
          </a:p>
          <a:p>
            <a:pPr marL="0" indent="0" algn="ctr">
              <a:buNone/>
            </a:pPr>
            <a:r>
              <a:rPr lang="ru-RU" sz="2400" dirty="0">
                <a:solidFill>
                  <a:schemeClr val="tx1"/>
                </a:solidFill>
              </a:rPr>
              <a:t>Заказ продает покупателю в аптеке специалист с соблюдением всех норм отпуска лекарственных средств, с обязательной выдачей чека</a:t>
            </a:r>
          </a:p>
        </p:txBody>
      </p:sp>
    </p:spTree>
    <p:extLst>
      <p:ext uri="{BB962C8B-B14F-4D97-AF65-F5344CB8AC3E}">
        <p14:creationId xmlns="" xmlns:p14="http://schemas.microsoft.com/office/powerpoint/2010/main" val="84129858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="" xmlns:a16="http://schemas.microsoft.com/office/drawing/2014/main" id="{E059E4E3-B133-8F96-4DB4-6D9A8A22605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98693" y="2272284"/>
            <a:ext cx="8595721" cy="1156716"/>
          </a:xfrm>
        </p:spPr>
        <p:txBody>
          <a:bodyPr/>
          <a:lstStyle/>
          <a:p>
            <a:pPr algn="ctr"/>
            <a:r>
              <a:rPr lang="ru-RU" dirty="0"/>
              <a:t>СПАСИБО ЗА ВНИМАНИЕ!</a:t>
            </a:r>
          </a:p>
        </p:txBody>
      </p:sp>
    </p:spTree>
    <p:extLst>
      <p:ext uri="{BB962C8B-B14F-4D97-AF65-F5344CB8AC3E}">
        <p14:creationId xmlns="" xmlns:p14="http://schemas.microsoft.com/office/powerpoint/2010/main" val="1420319789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Теплый синий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Аспект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299</TotalTime>
  <Words>1736</Words>
  <Application>Microsoft Office PowerPoint</Application>
  <PresentationFormat>Произвольный</PresentationFormat>
  <Paragraphs>132</Paragraphs>
  <Slides>32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3" baseType="lpstr">
      <vt:lpstr>Аспект</vt:lpstr>
      <vt:lpstr>Информационные технологии и компьютерная коммерция в фармации</vt:lpstr>
      <vt:lpstr>ИСПОЛЬЗОВАНИЕ ИНФОРМАЦИОННО-КОМПЬЮТЕРНЫХ ТЕХНОЛОГИЙ ДЛЯ УПРАВЛЕНИЯ ДВИЖЕНИЕМ ТОВАРНЫХ ЗАПАСОВ </vt:lpstr>
      <vt:lpstr>Слайд 3</vt:lpstr>
      <vt:lpstr>Слайд 4</vt:lpstr>
      <vt:lpstr>Слайд 5</vt:lpstr>
      <vt:lpstr>Слайд 6</vt:lpstr>
      <vt:lpstr>Требования к эффективно функционирующему АРМ:</vt:lpstr>
      <vt:lpstr>Автоматизация деятельности аптечной организации</vt:lpstr>
      <vt:lpstr>Задачи, решаемые автоматизацией деятельности</vt:lpstr>
      <vt:lpstr>Слайд 10</vt:lpstr>
      <vt:lpstr>Организация технологического процесса в фармацевтической организации </vt:lpstr>
      <vt:lpstr>Базовый комплект программного обеспечения для аптеки должен обеспечивать:</vt:lpstr>
      <vt:lpstr>При осуществлении деятельности в аптечной организации условно можно выделить следующие этапы движения товара: </vt:lpstr>
      <vt:lpstr>Слайд 14</vt:lpstr>
      <vt:lpstr>Слайд 15</vt:lpstr>
      <vt:lpstr>Слайд 16</vt:lpstr>
      <vt:lpstr>Компьютерная платформа 1С: Предприятие  в автоматизации фармацевтической деятельности</vt:lpstr>
      <vt:lpstr>Слайд 18</vt:lpstr>
      <vt:lpstr>Обзор некоторых популярных программ для автоматизации аптек</vt:lpstr>
      <vt:lpstr>1С: Розница 8. Аптека</vt:lpstr>
      <vt:lpstr>Слайд 21</vt:lpstr>
      <vt:lpstr>Слайд 22</vt:lpstr>
      <vt:lpstr>Слайд 23</vt:lpstr>
      <vt:lpstr>Слайд 24</vt:lpstr>
      <vt:lpstr>Электронная коммерция на фармацевтическом рынке</vt:lpstr>
      <vt:lpstr>На российском фармацевтическом рынке основными формами электронной коммерции являются В2В и В2С взаимодействия </vt:lpstr>
      <vt:lpstr>Слайд 27</vt:lpstr>
      <vt:lpstr>Слайд 28</vt:lpstr>
      <vt:lpstr>Слайд 29</vt:lpstr>
      <vt:lpstr>Слайд 30</vt:lpstr>
      <vt:lpstr>Слайд 31</vt:lpstr>
      <vt:lpstr>СПАСИБО ЗА ВНИМАНИЕ!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Информационные технологии и компьютерная коммерция в фармации</dc:title>
  <dc:creator>Лизка Кролова</dc:creator>
  <cp:lastModifiedBy>Приемная</cp:lastModifiedBy>
  <cp:revision>5</cp:revision>
  <dcterms:created xsi:type="dcterms:W3CDTF">2023-02-15T14:28:01Z</dcterms:created>
  <dcterms:modified xsi:type="dcterms:W3CDTF">2023-09-26T07:47:39Z</dcterms:modified>
</cp:coreProperties>
</file>