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38" autoAdjust="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A49BE-CCF3-4819-85EA-0D15D7564F0A}" type="datetimeFigureOut">
              <a:rPr lang="ru-RU" smtClean="0"/>
              <a:pPr/>
              <a:t>29.09.2021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82C32-1736-42D3-B345-8343A5C273D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A49BE-CCF3-4819-85EA-0D15D7564F0A}" type="datetimeFigureOut">
              <a:rPr lang="ru-RU" smtClean="0"/>
              <a:pPr/>
              <a:t>29.09.2021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82C32-1736-42D3-B345-8343A5C273D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A49BE-CCF3-4819-85EA-0D15D7564F0A}" type="datetimeFigureOut">
              <a:rPr lang="ru-RU" smtClean="0"/>
              <a:pPr/>
              <a:t>29.09.2021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82C32-1736-42D3-B345-8343A5C273D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A49BE-CCF3-4819-85EA-0D15D7564F0A}" type="datetimeFigureOut">
              <a:rPr lang="ru-RU" smtClean="0"/>
              <a:pPr/>
              <a:t>29.09.2021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82C32-1736-42D3-B345-8343A5C273D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A49BE-CCF3-4819-85EA-0D15D7564F0A}" type="datetimeFigureOut">
              <a:rPr lang="ru-RU" smtClean="0"/>
              <a:pPr/>
              <a:t>29.09.2021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82C32-1736-42D3-B345-8343A5C273D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A49BE-CCF3-4819-85EA-0D15D7564F0A}" type="datetimeFigureOut">
              <a:rPr lang="ru-RU" smtClean="0"/>
              <a:pPr/>
              <a:t>29.09.2021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82C32-1736-42D3-B345-8343A5C273D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A49BE-CCF3-4819-85EA-0D15D7564F0A}" type="datetimeFigureOut">
              <a:rPr lang="ru-RU" smtClean="0"/>
              <a:pPr/>
              <a:t>29.09.2021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82C32-1736-42D3-B345-8343A5C273D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A49BE-CCF3-4819-85EA-0D15D7564F0A}" type="datetimeFigureOut">
              <a:rPr lang="ru-RU" smtClean="0"/>
              <a:pPr/>
              <a:t>29.09.2021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82C32-1736-42D3-B345-8343A5C273D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A49BE-CCF3-4819-85EA-0D15D7564F0A}" type="datetimeFigureOut">
              <a:rPr lang="ru-RU" smtClean="0"/>
              <a:pPr/>
              <a:t>29.09.2021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1E882C32-1736-42D3-B345-8343A5C273D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A49BE-CCF3-4819-85EA-0D15D7564F0A}" type="datetimeFigureOut">
              <a:rPr lang="ru-RU" smtClean="0"/>
              <a:pPr/>
              <a:t>29.09.2021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82C32-1736-42D3-B345-8343A5C273D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A49BE-CCF3-4819-85EA-0D15D7564F0A}" type="datetimeFigureOut">
              <a:rPr lang="ru-RU" smtClean="0"/>
              <a:pPr/>
              <a:t>29.09.2021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82C32-1736-42D3-B345-8343A5C273D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22A49BE-CCF3-4819-85EA-0D15D7564F0A}" type="datetimeFigureOut">
              <a:rPr lang="ru-RU" smtClean="0"/>
              <a:pPr/>
              <a:t>29.09.2021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E882C32-1736-42D3-B345-8343A5C273D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85728"/>
            <a:ext cx="7772400" cy="3500461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Государственное автономное профессиональное образовательное</a:t>
            </a:r>
            <a:b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учреждение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Саратовской области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Энгельсский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медицинский колледж Св.Луки (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Войно-Ясенецкого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)»</a:t>
            </a:r>
            <a:r>
              <a:rPr lang="ru-RU" sz="2000" b="1" dirty="0" smtClean="0">
                <a:solidFill>
                  <a:schemeClr val="bg1"/>
                </a:solidFill>
              </a:rPr>
              <a:t/>
            </a:r>
            <a:br>
              <a:rPr lang="ru-RU" sz="2000" b="1" dirty="0" smtClean="0">
                <a:solidFill>
                  <a:schemeClr val="bg1"/>
                </a:solidFill>
              </a:rPr>
            </a:br>
            <a:r>
              <a:rPr lang="ru-RU" sz="2000" b="1" dirty="0" smtClean="0">
                <a:solidFill>
                  <a:schemeClr val="bg1"/>
                </a:solidFill>
              </a:rPr>
              <a:t/>
            </a:r>
            <a:br>
              <a:rPr lang="ru-RU" sz="2000" b="1" dirty="0" smtClean="0">
                <a:solidFill>
                  <a:schemeClr val="bg1"/>
                </a:solidFill>
              </a:rPr>
            </a:b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Практическое занятие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Урок ­игра  «</a:t>
            </a:r>
            <a:r>
              <a:rPr lang="ru-RU" sz="20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Брейн-ринг</a:t>
            </a:r>
            <a:r>
              <a:rPr lang="ru-RU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» по теме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Микробиологическая диагностика поверхностных, оппортунистических микозов. Комплексное исследование возбудителей патогенных микозов. Контрольная работа</a:t>
            </a:r>
            <a:r>
              <a:rPr lang="ru-RU" sz="20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»  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357686" y="4000504"/>
            <a:ext cx="4271970" cy="1928826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ПМ.04 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Проведение лабораторных микробиологических и иммунологических исследований</a:t>
            </a:r>
          </a:p>
          <a:p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Специальность 31.02.03 Лабораторная 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диагностика</a:t>
            </a:r>
          </a:p>
          <a:p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преподаватель Зотовой Н.А.</a:t>
            </a:r>
          </a:p>
          <a:p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29058" y="6286520"/>
            <a:ext cx="14992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Энгельс 2021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-142900"/>
            <a:ext cx="3000396" cy="1500198"/>
          </a:xfrm>
        </p:spPr>
        <p:txBody>
          <a:bodyPr>
            <a:normAutofit fontScale="90000"/>
          </a:bodyPr>
          <a:lstStyle/>
          <a:p>
            <a:pPr algn="l"/>
            <a:r>
              <a:rPr lang="ru-RU" sz="2200" b="1" u="sng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u="sng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b="1" u="sng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u="sng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b="1" u="sng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u="sng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b="1" u="sng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u="sng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b="1" u="sng" dirty="0" smtClean="0">
                <a:latin typeface="Times New Roman" pitchFamily="18" charset="0"/>
                <a:cs typeface="Times New Roman" pitchFamily="18" charset="0"/>
              </a:rPr>
              <a:t>Цели </a:t>
            </a:r>
            <a:r>
              <a:rPr lang="ru-RU" sz="2200" b="1" u="sng" dirty="0" smtClean="0">
                <a:latin typeface="Times New Roman" pitchFamily="18" charset="0"/>
                <a:cs typeface="Times New Roman" pitchFamily="18" charset="0"/>
              </a:rPr>
              <a:t>занятия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6072230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ru-RU" sz="7200" b="1" dirty="0" smtClean="0">
                <a:latin typeface="Times New Roman" pitchFamily="18" charset="0"/>
                <a:cs typeface="Times New Roman" pitchFamily="18" charset="0"/>
              </a:rPr>
              <a:t>1.Методические</a:t>
            </a:r>
            <a:r>
              <a:rPr lang="ru-RU" sz="7200" b="1" dirty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72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7200" dirty="0">
                <a:latin typeface="Times New Roman" pitchFamily="18" charset="0"/>
                <a:cs typeface="Times New Roman" pitchFamily="18" charset="0"/>
              </a:rPr>
              <a:t>Продемонстрировать методику повышения эффективности усвоения учебного материала за счет:</a:t>
            </a:r>
          </a:p>
          <a:p>
            <a:pPr>
              <a:buNone/>
            </a:pPr>
            <a:r>
              <a:rPr lang="ru-RU" sz="7200" dirty="0">
                <a:latin typeface="Times New Roman" pitchFamily="18" charset="0"/>
                <a:cs typeface="Times New Roman" pitchFamily="18" charset="0"/>
              </a:rPr>
              <a:t>- использования в учебном процессе личностно-ориентированных технологий с элементами развивающего обучения;</a:t>
            </a:r>
          </a:p>
          <a:p>
            <a:pPr>
              <a:buNone/>
            </a:pPr>
            <a:r>
              <a:rPr lang="ru-RU" sz="7200" dirty="0">
                <a:latin typeface="Times New Roman" pitchFamily="18" charset="0"/>
                <a:cs typeface="Times New Roman" pitchFamily="18" charset="0"/>
              </a:rPr>
              <a:t>- демонстрации интеграционных связей;</a:t>
            </a:r>
          </a:p>
          <a:p>
            <a:pPr>
              <a:buNone/>
            </a:pPr>
            <a:r>
              <a:rPr lang="ru-RU" sz="7200" dirty="0">
                <a:latin typeface="Times New Roman" pitchFamily="18" charset="0"/>
                <a:cs typeface="Times New Roman" pitchFamily="18" charset="0"/>
              </a:rPr>
              <a:t>- применения технических средств обучения с целью визуализации учебного </a:t>
            </a: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материала для </a:t>
            </a:r>
            <a:r>
              <a:rPr lang="ru-RU" sz="7200" dirty="0">
                <a:latin typeface="Times New Roman" pitchFamily="18" charset="0"/>
                <a:cs typeface="Times New Roman" pitchFamily="18" charset="0"/>
              </a:rPr>
              <a:t>повышения активности мыслительной деятельности студентов.</a:t>
            </a:r>
          </a:p>
          <a:p>
            <a:pPr>
              <a:buNone/>
            </a:pPr>
            <a:r>
              <a:rPr lang="ru-RU" sz="7200" b="1" dirty="0">
                <a:latin typeface="Times New Roman" pitchFamily="18" charset="0"/>
                <a:cs typeface="Times New Roman" pitchFamily="18" charset="0"/>
              </a:rPr>
              <a:t>2. Образовательные:</a:t>
            </a:r>
            <a:endParaRPr lang="ru-RU" sz="72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7200" dirty="0">
                <a:latin typeface="Times New Roman" pitchFamily="18" charset="0"/>
                <a:cs typeface="Times New Roman" pitchFamily="18" charset="0"/>
              </a:rPr>
              <a:t>- обобщить, систематизировать и закрепить знания студентов</a:t>
            </a:r>
          </a:p>
          <a:p>
            <a:pPr>
              <a:buNone/>
            </a:pPr>
            <a:r>
              <a:rPr lang="ru-RU" sz="7200" dirty="0">
                <a:latin typeface="Times New Roman" pitchFamily="18" charset="0"/>
                <a:cs typeface="Times New Roman" pitchFamily="18" charset="0"/>
              </a:rPr>
              <a:t>- сформировать у студентов знание, научных, медицинских понятий.</a:t>
            </a:r>
          </a:p>
          <a:p>
            <a:pPr>
              <a:buNone/>
            </a:pPr>
            <a:r>
              <a:rPr lang="ru-RU" sz="7200" dirty="0">
                <a:latin typeface="Times New Roman" pitchFamily="18" charset="0"/>
                <a:cs typeface="Times New Roman" pitchFamily="18" charset="0"/>
              </a:rPr>
              <a:t>- контроль усвоения уровня знаний студентов по предложенной теме.</a:t>
            </a:r>
          </a:p>
          <a:p>
            <a:pPr>
              <a:buNone/>
            </a:pPr>
            <a:r>
              <a:rPr lang="ru-RU" sz="7200" b="1" dirty="0">
                <a:latin typeface="Times New Roman" pitchFamily="18" charset="0"/>
                <a:cs typeface="Times New Roman" pitchFamily="18" charset="0"/>
              </a:rPr>
              <a:t>3. Развивающие:</a:t>
            </a:r>
            <a:endParaRPr lang="ru-RU" sz="72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7200" dirty="0">
                <a:latin typeface="Times New Roman" pitchFamily="18" charset="0"/>
                <a:cs typeface="Times New Roman" pitchFamily="18" charset="0"/>
              </a:rPr>
              <a:t>- расширить диапазон знаний по предложенной теме;</a:t>
            </a:r>
          </a:p>
          <a:p>
            <a:pPr>
              <a:buNone/>
            </a:pPr>
            <a:r>
              <a:rPr lang="ru-RU" sz="7200" dirty="0">
                <a:latin typeface="Times New Roman" pitchFamily="18" charset="0"/>
                <a:cs typeface="Times New Roman" pitchFamily="18" charset="0"/>
              </a:rPr>
              <a:t>- развить умение самостоятельной работы по применению полученных знаний;</a:t>
            </a:r>
          </a:p>
          <a:p>
            <a:pPr>
              <a:buNone/>
            </a:pPr>
            <a:r>
              <a:rPr lang="ru-RU" sz="7200" dirty="0">
                <a:latin typeface="Times New Roman" pitchFamily="18" charset="0"/>
                <a:cs typeface="Times New Roman" pitchFamily="18" charset="0"/>
              </a:rPr>
              <a:t>- развить способности анализировать, интерпретировать, сопоставлять факты в командной игре;</a:t>
            </a:r>
          </a:p>
          <a:p>
            <a:pPr>
              <a:buNone/>
            </a:pPr>
            <a:r>
              <a:rPr lang="ru-RU" sz="7200" dirty="0">
                <a:latin typeface="Times New Roman" pitchFamily="18" charset="0"/>
                <a:cs typeface="Times New Roman" pitchFamily="18" charset="0"/>
              </a:rPr>
              <a:t>- продолжить формирование умения вести дискуссию;</a:t>
            </a:r>
          </a:p>
          <a:p>
            <a:pPr>
              <a:buNone/>
            </a:pPr>
            <a:r>
              <a:rPr lang="ru-RU" sz="7200" dirty="0">
                <a:latin typeface="Times New Roman" pitchFamily="18" charset="0"/>
                <a:cs typeface="Times New Roman" pitchFamily="18" charset="0"/>
              </a:rPr>
              <a:t>- способствовать развитию творческого потенциала студентов.</a:t>
            </a:r>
          </a:p>
          <a:p>
            <a:pPr>
              <a:buNone/>
            </a:pPr>
            <a:r>
              <a:rPr lang="ru-RU" sz="7200" b="1" dirty="0">
                <a:latin typeface="Times New Roman" pitchFamily="18" charset="0"/>
                <a:cs typeface="Times New Roman" pitchFamily="18" charset="0"/>
              </a:rPr>
              <a:t>4. Воспитательные.</a:t>
            </a:r>
            <a:endParaRPr lang="ru-RU" sz="72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7200" dirty="0">
                <a:latin typeface="Times New Roman" pitchFamily="18" charset="0"/>
                <a:cs typeface="Times New Roman" pitchFamily="18" charset="0"/>
              </a:rPr>
              <a:t>способствовать  привитию ответственности, старательности, аккуратности при работе.</a:t>
            </a:r>
          </a:p>
          <a:p>
            <a:pPr>
              <a:buNone/>
            </a:pPr>
            <a:r>
              <a:rPr lang="ru-RU" sz="45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500" dirty="0">
                <a:latin typeface="Times New Roman" pitchFamily="18" charset="0"/>
                <a:cs typeface="Times New Roman" pitchFamily="18" charset="0"/>
              </a:rPr>
            </a:br>
            <a:r>
              <a:rPr lang="ru-RU" sz="45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142852"/>
            <a:ext cx="2786082" cy="642942"/>
          </a:xfrm>
        </p:spPr>
        <p:txBody>
          <a:bodyPr>
            <a:normAutofit/>
          </a:bodyPr>
          <a:lstStyle/>
          <a:p>
            <a:pPr algn="l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Студент должен: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928670"/>
            <a:ext cx="8229600" cy="5572164"/>
          </a:xfrm>
        </p:spPr>
        <p:txBody>
          <a:bodyPr>
            <a:noAutofit/>
          </a:bodyPr>
          <a:lstStyle/>
          <a:p>
            <a:pPr marL="0" lvl="0" indent="450850" algn="just" fontAlgn="base">
              <a:spcBef>
                <a:spcPct val="0"/>
              </a:spcBef>
              <a:spcAft>
                <a:spcPct val="0"/>
              </a:spcAft>
              <a:buNone/>
              <a:tabLst>
                <a:tab pos="144463" algn="l"/>
                <a:tab pos="457200" algn="l"/>
              </a:tabLst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rgbClr val="111115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уметь: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  <a:tabLst>
                <a:tab pos="144463" algn="l"/>
                <a:tab pos="457200" algn="l"/>
              </a:tabLst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111115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принимать, регистрировать, отбирать клинический материал, пробы объектов внешней среды и пищевых продуктов;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  <a:tabLst>
                <a:tab pos="144463" algn="l"/>
                <a:tab pos="457200" algn="l"/>
              </a:tabLst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111115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готовить исследуемый материал, питательные среды, реактивы и оборудование для проведения микроскопических, микробиологических и серологических исследований;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  <a:tabLst>
                <a:tab pos="144463" algn="l"/>
                <a:tab pos="457200" algn="l"/>
              </a:tabLst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111115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оценивать результат проведенных исследований;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  <a:tabLst>
                <a:tab pos="144463" algn="l"/>
                <a:tab pos="457200" algn="l"/>
              </a:tabLst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111115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вести учетно-отчетную документацию;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  <a:tabLst>
                <a:tab pos="144463" algn="l"/>
                <a:tab pos="457200" algn="l"/>
              </a:tabLst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111115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-осуществлять подготовку реактивов, лабораторного оборудования и аппаратуры для исследования;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  <a:tabLst>
                <a:tab pos="144463" algn="l"/>
                <a:tab pos="457200" algn="l"/>
              </a:tabLst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111115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проводить утилизацию отработанного материала, дезинфекцию и стерилизацию, используемой в лаборатории посуды, инструментария, средств защиты рабочего места и аппаратуры;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  <a:tabLst>
                <a:tab pos="144463" algn="l"/>
                <a:tab pos="457200" algn="l"/>
              </a:tabLst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rgbClr val="111115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знать: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  <a:tabLst>
                <a:tab pos="144463" algn="l"/>
                <a:tab pos="457200" algn="l"/>
              </a:tabLst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111115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-задачи, структуру, оборудование, правила работы и техники безопасности в микробиологической лаборатории;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  <a:tabLst>
                <a:tab pos="144463" algn="l"/>
                <a:tab pos="457200" algn="l"/>
              </a:tabLst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111115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общие характеристики микроорганизмов, имеющие значение для лабораторной диагностики;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  <a:tabLst>
                <a:tab pos="144463" algn="l"/>
                <a:tab pos="457200" algn="l"/>
              </a:tabLst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111115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-требования к организации работы с микроорганизмами 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111115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III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111115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111115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IV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111115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групп патогенности.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500042"/>
            <a:ext cx="6358014" cy="357190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Первый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раунд  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«разминка»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sz="1200" dirty="0" smtClean="0">
                <a:latin typeface="Times New Roman" pitchFamily="18" charset="0"/>
                <a:cs typeface="Times New Roman" pitchFamily="18" charset="0"/>
              </a:rPr>
            </a:b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13" name="Picture 5" descr="https://4.404content.com/1/47/EE/1043291922659018534/fullsiz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00694" y="0"/>
            <a:ext cx="3428572" cy="1800000"/>
          </a:xfrm>
          <a:prstGeom prst="rect">
            <a:avLst/>
          </a:prstGeom>
          <a:noFill/>
        </p:spPr>
      </p:pic>
      <p:pic>
        <p:nvPicPr>
          <p:cNvPr id="5124" name="Picture 4" descr="http://iconhot.com/icon/png/base-software/128/flag-2-green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85918" y="5286388"/>
            <a:ext cx="1219200" cy="1219201"/>
          </a:xfrm>
          <a:prstGeom prst="rect">
            <a:avLst/>
          </a:prstGeom>
          <a:noFill/>
        </p:spPr>
      </p:pic>
      <p:pic>
        <p:nvPicPr>
          <p:cNvPr id="5126" name="Picture 6" descr="http://images.ru.prom.st/353514879_w640_h640_flazhok_signal__krasnyj_10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47" y="5214950"/>
            <a:ext cx="1186653" cy="12960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428596" y="1857365"/>
            <a:ext cx="8286808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раунде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10 вопросов.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обсуждение каждого вопроса дается </a:t>
            </a:r>
            <a:r>
              <a:rPr lang="ru-RU" sz="2400" b="1" u="sng" dirty="0" smtClean="0">
                <a:latin typeface="Times New Roman" pitchFamily="18" charset="0"/>
                <a:cs typeface="Times New Roman" pitchFamily="18" charset="0"/>
              </a:rPr>
              <a:t>30 секунд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Право ответа получает та команда, которая быстрее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поднимет сигнальный флажок.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Если ответ будет неправильным (или не точным), право ответа переходит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 команде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соперника, а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 промежутком обсуждения, который остался от времени). правильный ответ дает команде </a:t>
            </a:r>
            <a:r>
              <a:rPr lang="ru-RU" sz="2400" b="1" u="sng" dirty="0" smtClean="0">
                <a:latin typeface="Times New Roman" pitchFamily="18" charset="0"/>
                <a:cs typeface="Times New Roman" pitchFamily="18" charset="0"/>
              </a:rPr>
              <a:t>1 очко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раунде побеждает команда с наибольшим количеством правильных ответов.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714356"/>
            <a:ext cx="5257808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Второй </a:t>
            </a: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раунд </a:t>
            </a:r>
            <a:r>
              <a:rPr lang="ru-RU" sz="3100" b="1" i="1" dirty="0" smtClean="0">
                <a:latin typeface="Times New Roman" pitchFamily="18" charset="0"/>
                <a:cs typeface="Times New Roman" pitchFamily="18" charset="0"/>
              </a:rPr>
              <a:t>« блиц-опрос»</a:t>
            </a:r>
            <a:r>
              <a:rPr lang="ru-RU" i="1" dirty="0" smtClean="0"/>
              <a:t/>
            </a:r>
            <a:br>
              <a:rPr lang="ru-RU" i="1" dirty="0" smtClean="0"/>
            </a:br>
            <a:endParaRPr lang="ru-RU" i="1" dirty="0"/>
          </a:p>
        </p:txBody>
      </p:sp>
      <p:pic>
        <p:nvPicPr>
          <p:cNvPr id="21506" name="Picture 2" descr="https://c.dns-shop.ru/thumb/st1/fit/760/456/5989971af2d17579acdc702c8fc1b07f/q93_6c0417b6f11ce27a18efa58c92be7b6b386fc3cd96207cba1f74b683794ce19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29322" y="214290"/>
            <a:ext cx="3006593" cy="1440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642910" y="2357430"/>
            <a:ext cx="764386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аждому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паре игроков-соперников команд задаётся один вопрос, на который игрок должен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ответить в течение 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30 секунд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используя сигнальный флажок по мере готовности.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Выигрывает команда, которая наберет большее количество правильных ответов.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508" name="Picture 4" descr="https://permraion.ru/men_green_checkmar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0100" y="4429132"/>
            <a:ext cx="2161940" cy="2160000"/>
          </a:xfrm>
          <a:prstGeom prst="rect">
            <a:avLst/>
          </a:prstGeom>
          <a:noFill/>
        </p:spPr>
      </p:pic>
      <p:sp>
        <p:nvSpPr>
          <p:cNvPr id="21510" name="AutoShape 6" descr="https://zaguzina.ru/wp-content/uploads/2018/01/%D0%93%D0%B0%D0%BB%D0%BE%D1%87%D0%BA%D0%B01-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1512" name="AutoShape 8" descr="https://zaguzina.ru/wp-content/uploads/2018/01/%D0%93%D0%B0%D0%BB%D0%BE%D1%87%D0%BA%D0%B01-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1514" name="Picture 10" descr="https://tuffillverner.files.wordpress.com/2013/09/istock_000010555043smal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0694" y="4500570"/>
            <a:ext cx="2160000" cy="216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400552" cy="1143000"/>
          </a:xfrm>
        </p:spPr>
        <p:txBody>
          <a:bodyPr>
            <a:normAutofit fontScale="90000"/>
          </a:bodyPr>
          <a:lstStyle/>
          <a:p>
            <a:r>
              <a:rPr lang="ru-RU" b="1" i="1" dirty="0" smtClean="0"/>
              <a:t/>
            </a:r>
            <a:br>
              <a:rPr lang="ru-RU" b="1" i="1" dirty="0" smtClean="0"/>
            </a:b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Третий  </a:t>
            </a: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раунд </a:t>
            </a:r>
            <a:r>
              <a:rPr lang="ru-RU" sz="3100" b="1" i="1" dirty="0" smtClean="0">
                <a:latin typeface="Times New Roman" pitchFamily="18" charset="0"/>
                <a:cs typeface="Times New Roman" pitchFamily="18" charset="0"/>
              </a:rPr>
              <a:t>« ребусы»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dirty="0" smtClean="0">
                <a:latin typeface="Times New Roman" pitchFamily="18" charset="0"/>
                <a:cs typeface="Times New Roman" pitchFamily="18" charset="0"/>
              </a:rPr>
            </a:br>
            <a:endParaRPr lang="ru-RU" sz="3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2214554"/>
            <a:ext cx="8229600" cy="1785950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Команды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получают одинаковые задания-ребусы, выведенные на экран.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 один ребус отводиться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1 минута.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 готовности поднимают флажок.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Выигрывает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команда, которая наберет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наибольшее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количество правильных ответов.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530" name="Picture 2" descr="https://scriptdesigner.ru/uploads/posts/1472/fc6fef4902-otvet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4714884"/>
            <a:ext cx="3450479" cy="1800000"/>
          </a:xfrm>
          <a:prstGeom prst="rect">
            <a:avLst/>
          </a:prstGeom>
          <a:noFill/>
        </p:spPr>
      </p:pic>
      <p:pic>
        <p:nvPicPr>
          <p:cNvPr id="22532" name="Picture 4" descr="http://thumbs.dreamstime.com/z/owl-book-red-bookmark-white-background-5127168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57950" y="142852"/>
            <a:ext cx="2602892" cy="180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Рисунок 9" descr="http://www.graycell.ru/picture/big/mi1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285860"/>
            <a:ext cx="3621189" cy="3600000"/>
          </a:xfrm>
          <a:prstGeom prst="rect">
            <a:avLst/>
          </a:prstGeom>
          <a:noFill/>
        </p:spPr>
      </p:pic>
      <p:pic>
        <p:nvPicPr>
          <p:cNvPr id="23553" name="Рисунок 12" descr="https://vash-dachnyi.ru/wp-content/uploads/2020/03/5c9a0991a75c03116e3bbb18af6b12e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29058" y="1285860"/>
            <a:ext cx="4911283" cy="3600000"/>
          </a:xfrm>
          <a:prstGeom prst="rect">
            <a:avLst/>
          </a:prstGeom>
          <a:noFill/>
        </p:spPr>
      </p:pic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0" y="3057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/>
            </a:r>
            <a:br>
              <a:rPr kumimoji="0" lang="ru-RU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</a:br>
            <a:r>
              <a:rPr kumimoji="0" lang="ru-RU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/>
            </a:r>
            <a:br>
              <a:rPr kumimoji="0" lang="ru-RU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42976" y="571480"/>
            <a:ext cx="8146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№1.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9" name="Рисунок 22" descr="https://medbook.propto.ru/sites/medbook.propto.ru/files/field/image/184762264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5" y="1643050"/>
            <a:ext cx="2500329" cy="2340000"/>
          </a:xfrm>
          <a:prstGeom prst="rect">
            <a:avLst/>
          </a:prstGeom>
          <a:noFill/>
        </p:spPr>
      </p:pic>
      <p:pic>
        <p:nvPicPr>
          <p:cNvPr id="24578" name="Рисунок 38" descr="https://dm-dobrov.ru/uploads/images/h/o/r/hor_detej_lubimij_uchite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14612" y="1643050"/>
            <a:ext cx="2357735" cy="2340000"/>
          </a:xfrm>
          <a:prstGeom prst="rect">
            <a:avLst/>
          </a:prstGeom>
          <a:noFill/>
        </p:spPr>
      </p:pic>
      <p:pic>
        <p:nvPicPr>
          <p:cNvPr id="24577" name="Рисунок 2" descr="http://yaustal.com/uploads/posts/2014-12/1418463345_10-luchshihvypuskov-legendarnogo-yumoristicheskogo-kinozhurnala-fitil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43504" y="1785926"/>
            <a:ext cx="3102265" cy="2340000"/>
          </a:xfrm>
          <a:prstGeom prst="rect">
            <a:avLst/>
          </a:prstGeom>
          <a:noFill/>
        </p:spPr>
      </p:pic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0" y="2971800"/>
            <a:ext cx="184731" cy="36933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582" name="Rectangle 6"/>
          <p:cNvSpPr>
            <a:spLocks noChangeArrowheads="1"/>
          </p:cNvSpPr>
          <p:nvPr/>
        </p:nvSpPr>
        <p:spPr bwMode="auto">
          <a:xfrm>
            <a:off x="0" y="4229100"/>
            <a:ext cx="184731" cy="36933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00562" y="2786058"/>
            <a:ext cx="86977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96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,</a:t>
            </a:r>
            <a:endParaRPr lang="ru-RU" sz="96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072462" y="2786058"/>
            <a:ext cx="86754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9600" dirty="0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,,</a:t>
            </a:r>
            <a:endParaRPr lang="ru-RU" sz="96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8429652" y="1857364"/>
            <a:ext cx="5714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1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</a:t>
            </a:r>
            <a:endParaRPr lang="ru-RU" sz="4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0034" y="357166"/>
            <a:ext cx="7248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№2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5601" name="Рисунок 84" descr="https://www.greatpicture.ru/wp-content/uploads/2016/07/5138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488" y="2000240"/>
            <a:ext cx="3517154" cy="2160000"/>
          </a:xfrm>
          <a:prstGeom prst="rect">
            <a:avLst/>
          </a:prstGeom>
          <a:noFill/>
        </p:spPr>
      </p:pic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       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Рисунок 4" descr="https://litobozrenie.com/wp-content/uploads/2020/02/Oslik-Ia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00826" y="2000240"/>
            <a:ext cx="2071702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s://i2.wp.com/pricep-vlg.ru/wp-content/uploads/2017/09/fleshki-dlya-transmittera-e1505751565393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44" y="2000240"/>
            <a:ext cx="2786082" cy="20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785786" y="642918"/>
            <a:ext cx="724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№3.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7" name="Рисунок 90" descr="http://kimono-crimea.ru/images/banners/karat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1857364"/>
            <a:ext cx="2340000" cy="2340000"/>
          </a:xfrm>
          <a:prstGeom prst="rect">
            <a:avLst/>
          </a:prstGeom>
          <a:noFill/>
        </p:spPr>
      </p:pic>
      <p:pic>
        <p:nvPicPr>
          <p:cNvPr id="26626" name="Рисунок 9" descr="http://www.graycell.ru/picture/big/mi1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14678" y="1928802"/>
            <a:ext cx="2360723" cy="2340000"/>
          </a:xfrm>
          <a:prstGeom prst="rect">
            <a:avLst/>
          </a:prstGeom>
          <a:noFill/>
        </p:spPr>
      </p:pic>
      <p:pic>
        <p:nvPicPr>
          <p:cNvPr id="26625" name="Рисунок 93" descr="https://arte1.ru/images/detailed/6/2814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57818" y="2071678"/>
            <a:ext cx="2867268" cy="2160000"/>
          </a:xfrm>
          <a:prstGeom prst="rect">
            <a:avLst/>
          </a:prstGeom>
          <a:noFill/>
        </p:spPr>
      </p:pic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0" y="4214818"/>
            <a:ext cx="1428760" cy="52322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А1=Е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2143108" y="4143380"/>
            <a:ext cx="997389" cy="52322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Е=О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630" name="Rectangle 6"/>
          <p:cNvSpPr>
            <a:spLocks noChangeArrowheads="1"/>
          </p:cNvSpPr>
          <p:nvPr/>
        </p:nvSpPr>
        <p:spPr bwMode="auto">
          <a:xfrm>
            <a:off x="0" y="3067050"/>
            <a:ext cx="9144000" cy="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6631" name="Rectangle 7"/>
          <p:cNvSpPr>
            <a:spLocks noChangeArrowheads="1"/>
          </p:cNvSpPr>
          <p:nvPr/>
        </p:nvSpPr>
        <p:spPr bwMode="auto">
          <a:xfrm>
            <a:off x="7000892" y="4286257"/>
            <a:ext cx="1500198" cy="80022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Р=К Ы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0" name="Прямая соединительная линия 9"/>
          <p:cNvCxnSpPr>
            <a:stCxn id="26631" idx="0"/>
          </p:cNvCxnSpPr>
          <p:nvPr/>
        </p:nvCxnSpPr>
        <p:spPr>
          <a:xfrm rot="16200000" flipH="1">
            <a:off x="7768851" y="4268397"/>
            <a:ext cx="500064" cy="535784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6632" name="Rectangle 8"/>
          <p:cNvSpPr>
            <a:spLocks noChangeArrowheads="1"/>
          </p:cNvSpPr>
          <p:nvPr/>
        </p:nvSpPr>
        <p:spPr bwMode="auto">
          <a:xfrm>
            <a:off x="6429388" y="6000768"/>
            <a:ext cx="228601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кератомикоз</a:t>
            </a:r>
            <a:endParaRPr kumimoji="0" lang="ru-RU" sz="28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71472" y="428604"/>
            <a:ext cx="724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№4.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1" name="Рисунок 946" descr="https://bezdiet.biz/upload/medialibrary/0ed/0edc92e087689f587d90ac61200b3c6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2357430"/>
            <a:ext cx="2857520" cy="2340000"/>
          </a:xfrm>
          <a:prstGeom prst="rect">
            <a:avLst/>
          </a:prstGeom>
          <a:noFill/>
        </p:spPr>
      </p:pic>
      <p:pic>
        <p:nvPicPr>
          <p:cNvPr id="27650" name="Рисунок 99" descr="ЛИТИЙ. 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00496" y="1357298"/>
            <a:ext cx="2340000" cy="2340000"/>
          </a:xfrm>
          <a:prstGeom prst="rect">
            <a:avLst/>
          </a:prstGeom>
          <a:noFill/>
        </p:spPr>
      </p:pic>
      <p:pic>
        <p:nvPicPr>
          <p:cNvPr id="27649" name="Рисунок 102" descr="https://ds02.infourok.ru/uploads/ex/06d3/0008a5da-30f151e5/2/img9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57884" y="3071810"/>
            <a:ext cx="3126896" cy="2340000"/>
          </a:xfrm>
          <a:prstGeom prst="rect">
            <a:avLst/>
          </a:prstGeom>
          <a:noFill/>
        </p:spPr>
      </p:pic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0" y="3000372"/>
            <a:ext cx="1714512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7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mi</a:t>
            </a:r>
            <a:r>
              <a:rPr kumimoji="0" lang="en-US" sz="7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7653" name="Rectangle 5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7654" name="Rectangle 6"/>
          <p:cNvSpPr>
            <a:spLocks noChangeArrowheads="1"/>
          </p:cNvSpPr>
          <p:nvPr/>
        </p:nvSpPr>
        <p:spPr bwMode="auto">
          <a:xfrm>
            <a:off x="0" y="21526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7655" name="Rectangle 7"/>
          <p:cNvSpPr>
            <a:spLocks noChangeArrowheads="1"/>
          </p:cNvSpPr>
          <p:nvPr/>
        </p:nvSpPr>
        <p:spPr bwMode="auto">
          <a:xfrm>
            <a:off x="0" y="32289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7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14348" y="428604"/>
            <a:ext cx="724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№5.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6" name="Рисунок 105" descr="http://www.graycell.ru/picture/big/f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28736"/>
            <a:ext cx="2520000" cy="2520000"/>
          </a:xfrm>
          <a:prstGeom prst="rect">
            <a:avLst/>
          </a:prstGeom>
          <a:noFill/>
        </p:spPr>
      </p:pic>
      <p:pic>
        <p:nvPicPr>
          <p:cNvPr id="28675" name="Рисунок 108" descr="http://i.ytimg.com/vi/HbBDbp_mtHY/hqdefaul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0298" y="1571612"/>
            <a:ext cx="3126896" cy="2340000"/>
          </a:xfrm>
          <a:prstGeom prst="rect">
            <a:avLst/>
          </a:prstGeom>
          <a:noFill/>
        </p:spPr>
      </p:pic>
      <p:sp>
        <p:nvSpPr>
          <p:cNvPr id="28674" name="AutoShape 2"/>
          <p:cNvSpPr>
            <a:spLocks noChangeAspect="1" noChangeArrowheads="1"/>
          </p:cNvSpPr>
          <p:nvPr/>
        </p:nvSpPr>
        <p:spPr bwMode="auto">
          <a:xfrm>
            <a:off x="0" y="2609850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8673" name="Рисунок 112" descr="https://pngimg.com/uploads/beard/beard_PNG6264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98635" y="2857496"/>
            <a:ext cx="3845365" cy="1188000"/>
          </a:xfrm>
          <a:prstGeom prst="rect">
            <a:avLst/>
          </a:prstGeom>
          <a:noFill/>
        </p:spPr>
      </p:pic>
      <p:sp>
        <p:nvSpPr>
          <p:cNvPr id="28677" name="Rectangle 5"/>
          <p:cNvSpPr>
            <a:spLocks noChangeArrowheads="1"/>
          </p:cNvSpPr>
          <p:nvPr/>
        </p:nvSpPr>
        <p:spPr bwMode="auto">
          <a:xfrm>
            <a:off x="357158" y="500042"/>
            <a:ext cx="257173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28678" name="Rectangle 6"/>
          <p:cNvSpPr>
            <a:spLocks noChangeArrowheads="1"/>
          </p:cNvSpPr>
          <p:nvPr/>
        </p:nvSpPr>
        <p:spPr bwMode="auto">
          <a:xfrm>
            <a:off x="0" y="2914650"/>
            <a:ext cx="9144000" cy="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6929454" y="3714752"/>
            <a:ext cx="72968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800" dirty="0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Ы</a:t>
            </a:r>
            <a:endParaRPr lang="ru-RU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6929454" y="3857628"/>
            <a:ext cx="714380" cy="50006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42910" y="642918"/>
            <a:ext cx="724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№6.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357166"/>
            <a:ext cx="4257676" cy="1500190"/>
          </a:xfrm>
        </p:spPr>
        <p:txBody>
          <a:bodyPr>
            <a:normAutofit fontScale="90000"/>
          </a:bodyPr>
          <a:lstStyle/>
          <a:p>
            <a:r>
              <a:rPr lang="ru-RU" b="1" i="1" dirty="0" smtClean="0"/>
              <a:t/>
            </a:r>
            <a:br>
              <a:rPr lang="ru-RU" b="1" i="1" dirty="0" smtClean="0"/>
            </a:br>
            <a:r>
              <a:rPr lang="ru-RU" b="1" i="1" dirty="0" smtClean="0"/>
              <a:t/>
            </a:r>
            <a:br>
              <a:rPr lang="ru-RU" b="1" i="1" dirty="0" smtClean="0"/>
            </a:br>
            <a:r>
              <a:rPr lang="ru-RU" b="1" i="1" dirty="0" smtClean="0"/>
              <a:t/>
            </a:r>
            <a:br>
              <a:rPr lang="ru-RU" b="1" i="1" dirty="0" smtClean="0"/>
            </a:br>
            <a:r>
              <a:rPr lang="ru-RU" b="1" i="1" dirty="0" smtClean="0"/>
              <a:t/>
            </a:r>
            <a:br>
              <a:rPr lang="ru-RU" b="1" i="1" dirty="0" smtClean="0"/>
            </a:br>
            <a:r>
              <a:rPr lang="ru-RU" b="1" i="1" dirty="0" smtClean="0"/>
              <a:t/>
            </a:r>
            <a:br>
              <a:rPr lang="ru-RU" b="1" i="1" dirty="0" smtClean="0"/>
            </a:b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Четвертый </a:t>
            </a: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раунд </a:t>
            </a: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b="1" i="1" dirty="0" smtClean="0">
                <a:latin typeface="Times New Roman" pitchFamily="18" charset="0"/>
                <a:cs typeface="Times New Roman" pitchFamily="18" charset="0"/>
              </a:rPr>
              <a:t>« </a:t>
            </a:r>
            <a:r>
              <a:rPr lang="ru-RU" sz="3100" b="1" i="1" dirty="0" smtClean="0">
                <a:latin typeface="Times New Roman" pitchFamily="18" charset="0"/>
                <a:cs typeface="Times New Roman" pitchFamily="18" charset="0"/>
              </a:rPr>
              <a:t>конкурс капитанов»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29698" name="AutoShape 2" descr="https://fsd.multiurok.ru/html/2019/03/26/s_5c9a2065183b9/img1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0" name="AutoShape 4" descr="https://fsd.multiurok.ru/html/2019/03/26/s_5c9a2065183b9/img1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2" name="AutoShape 6" descr="https://fsd.kopilkaurokov.ru/uploads/user_file_541c0e236b698/img_user_file_541c0e236b698_1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4" name="AutoShape 8" descr="https://fsd.kopilkaurokov.ru/uploads/user_file_541c0e236b698/img_user_file_541c0e236b698_1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6" name="AutoShape 10" descr="https://fsd.kopilkaurokov.ru/uploads/user_file_541c0e236b698/img_user_file_541c0e236b698_1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8" name="AutoShape 12" descr="https://fsd.kopilkaurokov.ru/uploads/user_file_541c0e236b698/img_user_file_541c0e236b698_1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9710" name="Picture 14" descr="https://i.pinimg.com/originals/dc/ba/bb/dcbabbc7d36ab1aad87b6949c453b69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00892" y="357166"/>
            <a:ext cx="1705088" cy="1440000"/>
          </a:xfrm>
          <a:prstGeom prst="rect">
            <a:avLst/>
          </a:prstGeom>
          <a:noFill/>
        </p:spPr>
      </p:pic>
      <p:sp>
        <p:nvSpPr>
          <p:cNvPr id="29711" name="Rectangle 15"/>
          <p:cNvSpPr>
            <a:spLocks noChangeArrowheads="1"/>
          </p:cNvSpPr>
          <p:nvPr/>
        </p:nvSpPr>
        <p:spPr bwMode="auto">
          <a:xfrm>
            <a:off x="571472" y="2357430"/>
            <a:ext cx="7786742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</a:t>
            </a:r>
            <a:r>
              <a:rPr kumimoji="0" lang="ru-RU" sz="2000" b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данном конкурсе </a:t>
            </a:r>
            <a:r>
              <a:rPr kumimoji="0" lang="ru-RU" sz="2000" b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 вопроса</a:t>
            </a:r>
            <a:r>
              <a:rPr kumimoji="0" lang="ru-RU" sz="2000" b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Задание выбирают из шкатулки наводящие сведения о возбудителе, описание морфологии. На раздумье </a:t>
            </a:r>
            <a:r>
              <a:rPr kumimoji="0" lang="ru-RU" sz="2000" b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30 секунд </a:t>
            </a:r>
            <a:r>
              <a:rPr kumimoji="0" lang="ru-RU" sz="2000" b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ответ по поднятому сигнальному флажку. Ответ подкрепить изображением , которые лежат</a:t>
            </a:r>
            <a:r>
              <a:rPr kumimoji="0" lang="ru-RU" sz="2000" b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столе. Балл получает та команда, капитан , которой дал больше ответов.</a:t>
            </a:r>
            <a:endParaRPr kumimoji="0" lang="ru-RU" sz="20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9713" name="Picture 17" descr="http://islam.ru/sites/default/files/addimg/etika_vzaimootnosheniy0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32" y="4786322"/>
            <a:ext cx="3193377" cy="1800000"/>
          </a:xfrm>
          <a:prstGeom prst="rect">
            <a:avLst/>
          </a:prstGeom>
          <a:noFill/>
        </p:spPr>
      </p:pic>
      <p:pic>
        <p:nvPicPr>
          <p:cNvPr id="29715" name="Picture 19" descr="http://biznesgid.su/wp-content/uploads/lori-0002025324-a6Cor_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44" y="4643446"/>
            <a:ext cx="3429024" cy="198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2071702" cy="928710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№1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0721" name="Рисунок 1" descr="http://disus.ru/images1/747/img3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1071546"/>
            <a:ext cx="6611427" cy="46800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357158" y="5715016"/>
            <a:ext cx="850112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1. 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Candida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albicans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выделенного из пораженных ногтей.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0"/>
            <a:ext cx="1685908" cy="1143000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№2.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http://disus.ru/images1/747/img41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714356"/>
            <a:ext cx="6572296" cy="46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5" name="Rectangle 1"/>
          <p:cNvSpPr>
            <a:spLocks noChangeArrowheads="1"/>
          </p:cNvSpPr>
          <p:nvPr/>
        </p:nvSpPr>
        <p:spPr bwMode="auto">
          <a:xfrm>
            <a:off x="1285852" y="5500702"/>
            <a:ext cx="557216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2.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Aspergillus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sp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</a:t>
            </a:r>
            <a:r>
              <a:rPr kumimoji="0" lang="ru-RU" sz="24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Aspergillus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niger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1114404" cy="939784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№3.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http://1.bp.blogspot.com/-Uz1A1uhISMc/Ty6s9MeYTdI/AAAAAAAAG4k/Z0vbZ-R5Zec/s1600/Microsporum+canis+7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928670"/>
            <a:ext cx="6715172" cy="50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1428728" y="6072206"/>
            <a:ext cx="721520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3. 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Microsporum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 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Canis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971924" cy="1143000"/>
          </a:xfrm>
        </p:spPr>
        <p:txBody>
          <a:bodyPr>
            <a:normAutofit fontScale="90000"/>
          </a:bodyPr>
          <a:lstStyle/>
          <a:p>
            <a:r>
              <a:rPr lang="ru-RU" b="1" i="1" dirty="0" smtClean="0"/>
              <a:t/>
            </a:r>
            <a:br>
              <a:rPr lang="ru-RU" b="1" i="1" dirty="0" smtClean="0"/>
            </a:br>
            <a:r>
              <a:rPr lang="ru-RU" b="1" i="1" dirty="0" smtClean="0"/>
              <a:t/>
            </a:r>
            <a:br>
              <a:rPr lang="ru-RU" b="1" i="1" dirty="0" smtClean="0"/>
            </a:b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Пятый </a:t>
            </a: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раунд</a:t>
            </a:r>
            <a:r>
              <a:rPr lang="ru-RU" sz="31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b="1" i="1" dirty="0" smtClean="0">
                <a:latin typeface="Times New Roman" pitchFamily="18" charset="0"/>
                <a:cs typeface="Times New Roman" pitchFamily="18" charset="0"/>
              </a:rPr>
              <a:t>« </a:t>
            </a:r>
            <a:r>
              <a:rPr lang="ru-RU" sz="3100" b="1" i="1" dirty="0" smtClean="0">
                <a:latin typeface="Times New Roman" pitchFamily="18" charset="0"/>
                <a:cs typeface="Times New Roman" pitchFamily="18" charset="0"/>
              </a:rPr>
              <a:t>видео-вопрос»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3794" name="AutoShape 2" descr="http://betfa.com.tr/wp-content/uploads/2017/08/Vide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3796" name="Picture 4" descr="https://e7.pngegg.com/pngimages/608/986/png-clipart-video-clip-computer-icons-video-on-demand-atm-s-television-log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43702" y="357166"/>
            <a:ext cx="2025000" cy="1800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71472" y="2214554"/>
            <a:ext cx="742955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Команды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получают видео-вопрос, время на размышление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 минута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Ответ принимается по сигнальному флажку.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Вопрос от преподавателя «Основы фармакологии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» </a:t>
            </a: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Федоренко Д.В..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3798" name="Picture 6" descr="https://sun9-47.userapi.com/impg/c857236/v857236631/cf98e/swAM6XGhvUo.jpg?size=864x1080&amp;quality=96&amp;sign=7c52b10976575cc84fa2f670f1de3ab3&amp;type=albu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3643314"/>
            <a:ext cx="2419200" cy="3024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https://rgazeta.by/ru/files/news/image/1024/0/155057982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1071546"/>
            <a:ext cx="7487998" cy="468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192</TotalTime>
  <Words>561</Words>
  <Application>Microsoft Office PowerPoint</Application>
  <PresentationFormat>Экран (4:3)</PresentationFormat>
  <Paragraphs>87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Поток</vt:lpstr>
      <vt:lpstr>Государственное автономное профессиональное образовательное  учреждение Саратовской области «Энгельсский медицинский колледж Св.Луки (Войно-Ясенецкого)»  Практическое занятие Урок ­игра  «Брейн-ринг» по теме:  «Микробиологическая диагностика поверхностных, оппортунистических микозов. Комплексное исследование возбудителей патогенных микозов. Контрольная работа»   </vt:lpstr>
      <vt:lpstr>    Цели занятия   </vt:lpstr>
      <vt:lpstr>Студент должен:</vt:lpstr>
      <vt:lpstr>  Первый раунд  «разминка»   </vt:lpstr>
      <vt:lpstr> Второй раунд « блиц-опрос» </vt:lpstr>
      <vt:lpstr> Третий  раунд « ребусы» </vt:lpstr>
      <vt:lpstr>Слайд 7</vt:lpstr>
      <vt:lpstr>Слайд 8</vt:lpstr>
      <vt:lpstr>Слайд 9</vt:lpstr>
      <vt:lpstr>Слайд 10</vt:lpstr>
      <vt:lpstr>Слайд 11</vt:lpstr>
      <vt:lpstr>Слайд 12</vt:lpstr>
      <vt:lpstr>     Четвертый раунд  « конкурс капитанов» </vt:lpstr>
      <vt:lpstr>№1</vt:lpstr>
      <vt:lpstr>№2.</vt:lpstr>
      <vt:lpstr>№3.</vt:lpstr>
      <vt:lpstr>  Пятый раунд  « видео-вопрос»   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Государственное автономное профессиональное образовательное  учреждение Саратовской области «Энгельсский медицинский колледж Св.Луки (Войно-Ясенецкого)»  Практическое занятие Урок ­игра  «Брейн-ринг» по теме:  «Микробиологическая диагностика поверхностных, оппортунистических микозов. Комплексное исследование возбудителей патогенных микозов. Контрольная работа»</dc:title>
  <dc:creator>1</dc:creator>
  <cp:lastModifiedBy>1</cp:lastModifiedBy>
  <cp:revision>22</cp:revision>
  <dcterms:created xsi:type="dcterms:W3CDTF">2021-09-29T07:12:06Z</dcterms:created>
  <dcterms:modified xsi:type="dcterms:W3CDTF">2021-09-29T21:19:06Z</dcterms:modified>
</cp:coreProperties>
</file>