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5" r:id="rId3"/>
    <p:sldId id="323" r:id="rId4"/>
    <p:sldId id="268" r:id="rId5"/>
    <p:sldId id="276" r:id="rId6"/>
    <p:sldId id="277" r:id="rId7"/>
    <p:sldId id="283" r:id="rId8"/>
    <p:sldId id="278" r:id="rId9"/>
    <p:sldId id="279" r:id="rId10"/>
    <p:sldId id="285" r:id="rId11"/>
    <p:sldId id="301" r:id="rId12"/>
    <p:sldId id="293" r:id="rId13"/>
    <p:sldId id="294" r:id="rId14"/>
    <p:sldId id="322" r:id="rId15"/>
    <p:sldId id="302" r:id="rId16"/>
    <p:sldId id="303" r:id="rId17"/>
    <p:sldId id="310" r:id="rId18"/>
    <p:sldId id="311" r:id="rId19"/>
    <p:sldId id="312" r:id="rId20"/>
    <p:sldId id="309" r:id="rId21"/>
    <p:sldId id="321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1C3D09"/>
    <a:srgbClr val="263F15"/>
    <a:srgbClr val="C0ECF2"/>
    <a:srgbClr val="1EA4A4"/>
    <a:srgbClr val="BAEEF8"/>
    <a:srgbClr val="C1F1F0"/>
    <a:srgbClr val="FCD3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2" autoAdjust="0"/>
    <p:restoredTop sz="94493" autoAdjust="0"/>
  </p:normalViewPr>
  <p:slideViewPr>
    <p:cSldViewPr>
      <p:cViewPr varScale="1">
        <p:scale>
          <a:sx n="55" d="100"/>
          <a:sy n="55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A5DDE-DD62-4FC3-8A8E-9DCEC6C09A1B}" type="datetimeFigureOut">
              <a:rPr lang="ru-RU" smtClean="0"/>
              <a:pPr/>
              <a:t>20.06.2022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D362F-4C53-463E-9C31-ABC4940A31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D362F-4C53-463E-9C31-ABC4940A312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D362F-4C53-463E-9C31-ABC4940A312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D362F-4C53-463E-9C31-ABC4940A312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D362F-4C53-463E-9C31-ABC4940A312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D362F-4C53-463E-9C31-ABC4940A312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D362F-4C53-463E-9C31-ABC4940A312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D362F-4C53-463E-9C31-ABC4940A3128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CE908-E34B-442C-B1D5-B6918BFEFEF0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99663-65DE-4983-8271-1990DCEBDB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7AE627-5C08-4BCB-9A1B-760680D3EA41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3ADC1-4189-43CB-A041-9107BF908F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2A581-BF09-4EF8-8838-15B935885DC4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706CF-8383-4078-BC9B-F0DC121061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B921C-B430-488B-89B1-A5E499296DF9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2BCE9-174C-4234-A967-55F8A983FD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8FA6B-B255-4FA4-8532-5FE8260561E5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82155-FA89-4A5C-A66E-556F24FC12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7FD14-3E5A-4980-94EF-A5C5994526DE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3CF30-659E-4386-8729-B51A41B1B2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377E8-B7E7-4F1B-8F76-D0F400369BCA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DCA4C-A087-45B4-8AB8-F9A8F5A9E6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A060C-19C5-48AE-BD39-FDABE16176F6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103F0-A9A3-4AEE-9216-14D0B5CE2C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94916-3BAF-44B9-B666-256AAD722766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41503-EF8C-4D93-8E53-FA82A1B0EC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FC326-7B0E-466D-84AD-AF1894CEE8A1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ECC55-8183-4BAF-9A4F-A17FA946EE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4BB9B-E68C-40BC-807D-CFB9701ADEE7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003B9-DCC3-400F-A30C-9BEDAF45CB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C4CEB6-1801-410D-AD45-C73424D1D451}" type="datetimeFigureOut">
              <a:rPr lang="ru-RU"/>
              <a:pPr>
                <a:defRPr/>
              </a:pPr>
              <a:t>20.06.2022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00252C-E681-4BD4-A48F-1F46EDD699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&#1057;&#1086;&#1077;&#1076;&#1080;&#1085;&#1077;&#1085;&#1080;&#1077;%20&#1079;&#1074;&#1077;&#1079;&#1076;&#1086;&#1081;.mp4" TargetMode="External"/><Relationship Id="rId5" Type="http://schemas.openxmlformats.org/officeDocument/2006/relationships/image" Target="../media/image19.png"/><Relationship Id="rId4" Type="http://schemas.openxmlformats.org/officeDocument/2006/relationships/hyperlink" Target="&#1057;&#1086;&#1077;&#1076;&#1080;&#1085;&#1077;&#1085;&#1080;&#1077;%20&#1090;&#1088;&#1077;&#1091;&#1075;&#1086;&#1083;&#1100;&#1085;&#1080;&#1082;&#1086;&#1084;.mp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638"/>
            <a:ext cx="842963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71600" y="1988840"/>
            <a:ext cx="69127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СХЕМЫ СОЕДИНЕНИЯ ОБМОТОК ГЕНЕРАТОРА</a:t>
            </a:r>
            <a:endParaRPr lang="ru-RU" sz="4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4048" y="566124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latin typeface="Bookman Old Style" pitchFamily="18" charset="0"/>
              </a:rPr>
              <a:t>Степанова М.М.</a:t>
            </a:r>
            <a:endParaRPr lang="ru-RU" sz="2400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0638"/>
            <a:ext cx="842963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403648" y="620688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Bookman Old Style" pitchFamily="18" charset="0"/>
              </a:rPr>
              <a:t>ЦЕЛИ ЗАНЯТИЯ:</a:t>
            </a:r>
            <a:endParaRPr lang="ru-RU" sz="2800" b="1" dirty="0">
              <a:latin typeface="Bookman Old Styl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1412776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95536" y="1557373"/>
            <a:ext cx="835292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создать условия для изучения схем соединения обмоток генератора, их значения в электротехнических устройствах; для рассмотрения соединения обмоток генератора «звездой» и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«треугольником»; для формулирования и объяснения основных законов электротехники, для применения методов расчета и измерения основных параметров электрических цепей.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3528" y="1196752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«Не поднявшись на высокую гору, не узнаешь высоты неба. Не взглянув в глубокое ущелье в горах, не узнаешь толщины земли. Не услышав заветов предков, не узнаешь величия учёности….В учении нельзя останавливаться»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Древнекитайский философ Сюнь-Цзы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404664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Михаил Осипович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Доливо-Добровольский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(1861-1919)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s://tsput.ru/res/fizika/ELECTRO_DREAM/PERSONS/PORTRET/dobrov_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340768"/>
            <a:ext cx="3326160" cy="4989240"/>
          </a:xfrm>
          <a:prstGeom prst="rect">
            <a:avLst/>
          </a:prstGeom>
          <a:noFill/>
        </p:spPr>
      </p:pic>
      <p:pic>
        <p:nvPicPr>
          <p:cNvPr id="22532" name="Picture 4" descr="https://tsput.ru/res/fizika/ELECTRO_DREAM/PERSONS/PORTRET/dobrov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1628800"/>
            <a:ext cx="3384376" cy="375468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0"/>
            <a:ext cx="9180512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https://tsput.ru/res/fizika/ELECTRO_DREAM/PERSONS/PORTRET/dobrov_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268760"/>
            <a:ext cx="2864928" cy="4363393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95536" y="1700808"/>
            <a:ext cx="518457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Блестяще окончил Одесское реальное училище.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Затем поступил в Рижский Политехнический институт. Но окончить его не успел.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границей поступает в Высшее Техническое Училище в немецком городе Дармштадт.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период с осени 1881 г. по 1884 г. обучался на машиностроительном факультете, при этом изучая электротехнику. С отличием окончив Высшее Техническое Училище, остался в нем ассистентом в недавно открывшейся электротехнической лаборатории.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3688" y="620688"/>
            <a:ext cx="547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4128" y="5661248"/>
            <a:ext cx="288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М.О.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Доливо-Добровольский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студент, 1883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 descr="https://tsput.ru/res/fizika/ELECTRO_DREAM/PERSONS/PORTRET/dobrov_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916832"/>
            <a:ext cx="3703269" cy="3240360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283968" y="1772816"/>
            <a:ext cx="4248472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1884-1885 гг. в прессе появляются первые публикации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Доливо-Добровольского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посвященные вопросам электротехники.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Начиная с 1888 года, М. О.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Доливо-Добровольский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занялся изучением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многофазных систем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своих работ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Доливо-Добровольский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стал использовать не двухфазный ток, а 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трехфазный, то есть три переменных тока, каждый из которых сдвинут по фазе на 120 градусов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9672" y="548680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Научная деятельность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rgbClr val="FFC000"/>
            </a:solidFill>
          </a:ln>
        </p:spPr>
      </p:pic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www.plam.ru/nauchlit/mir_yelektrichestva/i_17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996952"/>
            <a:ext cx="4104456" cy="312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1560" y="1412776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1888 году после ряда испытаний М.О.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Доливо-Добровольский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построил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первый трехфазный генератор переменного тока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мощностью примерно в 3 киловатта и с помощью него привел в действие свой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первый трехфазный двигатель.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https://tsput.ru/res/fizika/ELECTRO_DREAM/PERSONS/PORTRET/dobrov_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620688"/>
            <a:ext cx="5290024" cy="345638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67544" y="4005064"/>
            <a:ext cx="8136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1891 г. начинается новая страница в истории электротехники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На электротехнической выставке во Франкфурте было успешно произведено испытание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системы трехфазного тока в виде передачи электроэнергии на расстояние в 175 километров от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Лауффенского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водопада до Франкфурта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988"/>
            <a:ext cx="9144000" cy="6884987"/>
          </a:xfrm>
          <a:prstGeom prst="rect">
            <a:avLst/>
          </a:prstGeom>
          <a:noFill/>
          <a:ln w="25400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99592" y="4293096"/>
            <a:ext cx="74888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1899 году, 28 декабря на Первом Всероссийском электротехническом съезде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Доливо-Добровольский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подвел итоги своей деятельности: разработка теории трансформаторов, конструирование новых измерительных приборов, двигателей и других аппаратов.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://www.plam.ru/nauchlit/mir_yelektrichestva/i_1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757" y="1586541"/>
            <a:ext cx="3459427" cy="256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3" y="-44450"/>
            <a:ext cx="9180512" cy="6884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AutoShape 5" descr="https://cloclo13.cloud.mail.ru/thumb/xw1/DSCN2001.JPG?x-email=swan_le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1" name="AutoShape 7" descr="https://cloclo13.cloud.mail.ru/thumb/xw1/DSCN2001.JPG?x-email=swan_le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https://cloclo13.cloud.mail.ru/thumb/xw1/DSCN2001.JPG?x-email=swan_le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5" name="AutoShape 11" descr="https://cloclo13.cloud.mail.ru/thumb/xw1/DSCN2001.JPG?x-email=swan_le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7" name="AutoShape 13" descr="https://cloclo13.cloud.mail.ru/thumb/xw1/DSCN2001.JPG?x-email=swan_le%40bk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Picture 2" descr="https://tsput.ru/res/fizika/ELECTRO_DREAM/PERSONS/PORTRET/dobrov_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340768"/>
            <a:ext cx="3780305" cy="4827663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283968" y="1700808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Последние годы жизни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Доливо-Добровольский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занимался вопросами о дальних передачах электроэнергии постоянного тока высокого напряжения по подземным кабелям.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https://tsput.ru/res/fizika/ELECTRO_DREAM/PERSONS/PORTRET/dobrov_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4005064"/>
            <a:ext cx="3677650" cy="192723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272808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395536" y="40466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j-cs"/>
              </a:rPr>
              <a:t>Схема несвязанной трехфазной цепи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444343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149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5832647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j-cs"/>
              </a:rPr>
              <a:t>Схема соединения обмоток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j-cs"/>
              </a:rPr>
              <a:t>генератора</a:t>
            </a:r>
            <a:r>
              <a:rPr kumimoji="0" lang="ru-RU" sz="35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j-cs"/>
              </a:rPr>
              <a:t> «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Times New Roman"/>
                <a:cs typeface="+mj-cs"/>
              </a:rPr>
              <a:t>звездой»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611560" y="1412776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27584" y="1196752"/>
            <a:ext cx="756084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Три повода, отводящие электрическую энергию в сеть, называются линейными проводами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 общей точки соединения концов трех фаз отведен четвертый провод, называемый, нулевым</a:t>
            </a:r>
          </a:p>
          <a:p>
            <a:endParaRPr lang="ru-RU" dirty="0"/>
          </a:p>
        </p:txBody>
      </p:sp>
      <p:pic>
        <p:nvPicPr>
          <p:cNvPr id="12" name="Picture 6" descr="Картинки по запросу &quot;схема соединения обмоток генератора звездой&quot;"/>
          <p:cNvPicPr>
            <a:picLocks noChangeAspect="1" noChangeArrowheads="1"/>
          </p:cNvPicPr>
          <p:nvPr/>
        </p:nvPicPr>
        <p:blipFill>
          <a:blip r:embed="rId5" cstate="print"/>
          <a:srcRect t="3061" r="35218"/>
          <a:stretch>
            <a:fillRect/>
          </a:stretch>
        </p:blipFill>
        <p:spPr bwMode="auto">
          <a:xfrm>
            <a:off x="2987824" y="3933056"/>
            <a:ext cx="2996364" cy="232908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10" descr="Картинки по запросу &quot;схема соединения обмоток генератора звездой&quot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3712481"/>
            <a:ext cx="4334694" cy="279847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043608" y="1268760"/>
            <a:ext cx="72008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Линейное напряжение 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напряжение между двумя линейными проводами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Фазное напряжение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напряжение между линейным проводом и нулевым</a:t>
            </a:r>
          </a:p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=E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=E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-32421"/>
            <a:ext cx="9180512" cy="6890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8" name="Picture 2" descr="Картинки по запросу &quot;схема соединения обмоток генератора звездой&quot;"/>
          <p:cNvPicPr>
            <a:picLocks noChangeAspect="1" noChangeArrowheads="1"/>
          </p:cNvPicPr>
          <p:nvPr/>
        </p:nvPicPr>
        <p:blipFill>
          <a:blip r:embed="rId4" cstate="print"/>
          <a:srcRect b="21251"/>
          <a:stretch>
            <a:fillRect/>
          </a:stretch>
        </p:blipFill>
        <p:spPr bwMode="auto">
          <a:xfrm>
            <a:off x="539552" y="1412776"/>
            <a:ext cx="3384376" cy="298497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31640" y="476672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Векторная диаграмма напряжений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9992" y="170080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5540" name="Picture 4" descr="Соотношение между линейным и фазным напряжением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140968"/>
            <a:ext cx="4067944" cy="3050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75190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323528" y="2564904"/>
            <a:ext cx="853244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Ток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нулевом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проводе определяется по первому закону Кирхгофа: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844824"/>
            <a:ext cx="944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aseline="-25000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baseline="-25000" dirty="0" err="1" smtClean="0">
                <a:latin typeface="Times New Roman" pitchFamily="18" charset="0"/>
                <a:cs typeface="Times New Roman" pitchFamily="18" charset="0"/>
              </a:rPr>
              <a:t>ф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07904" y="3501008"/>
            <a:ext cx="1885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+I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19672" y="404664"/>
            <a:ext cx="59766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Соотношение между токами при соединении «звездой»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869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0" name="Picture 2" descr="Картинки по запросу &quot;соединение обмоток генератора треугольником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1844824"/>
            <a:ext cx="6044580" cy="396776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187624" y="188640"/>
            <a:ext cx="69127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defRPr/>
            </a:pPr>
            <a:r>
              <a:rPr lang="ru-RU" sz="3500" b="1" dirty="0" smtClean="0">
                <a:latin typeface="Times New Roman"/>
                <a:ea typeface="Times New Roman"/>
              </a:rPr>
              <a:t>Схема соединения обмоток </a:t>
            </a:r>
          </a:p>
          <a:p>
            <a:pPr lvl="0" algn="ctr" eaLnBrk="0" hangingPunct="0">
              <a:defRPr/>
            </a:pPr>
            <a:r>
              <a:rPr lang="ru-RU" sz="3500" b="1" dirty="0" smtClean="0">
                <a:latin typeface="Times New Roman"/>
                <a:ea typeface="Times New Roman"/>
              </a:rPr>
              <a:t>генератора «треугольником»</a:t>
            </a: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9775869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6" name="Picture 2" descr="Векторная диаграмма токов"/>
          <p:cNvPicPr>
            <a:picLocks noChangeAspect="1" noChangeArrowheads="1"/>
          </p:cNvPicPr>
          <p:nvPr/>
        </p:nvPicPr>
        <p:blipFill>
          <a:blip r:embed="rId4" cstate="print"/>
          <a:srcRect l="71642" b="46000"/>
          <a:stretch>
            <a:fillRect/>
          </a:stretch>
        </p:blipFill>
        <p:spPr bwMode="auto">
          <a:xfrm>
            <a:off x="2915816" y="1916832"/>
            <a:ext cx="3096344" cy="377161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47664" y="260648"/>
            <a:ext cx="61926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Векторная диаграмма фазных и линейных токов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869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Картинки по запросу &quot;соединение обмоток генератора треугольником&quot;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91396" y="2348880"/>
            <a:ext cx="3510353" cy="2304256"/>
          </a:xfrm>
          <a:prstGeom prst="rect">
            <a:avLst/>
          </a:prstGeom>
          <a:noFill/>
        </p:spPr>
      </p:pic>
      <p:pic>
        <p:nvPicPr>
          <p:cNvPr id="8" name="Picture 10" descr="Картинки по запросу &quot;схема соединения обмоток генератора звездой&quot;">
            <a:hlinkClick r:id="rId6" action="ppaction://hlinkfile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2276872"/>
            <a:ext cx="3096344" cy="19989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758693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8" name="Picture 2" descr="Картинки по запросу &quot;трехфазный генератор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1052735"/>
            <a:ext cx="5904656" cy="500511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C:\Users\user\Desktop\Доклад\760959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-26988"/>
            <a:ext cx="9180512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36513"/>
            <a:ext cx="8286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2420888"/>
            <a:ext cx="7560840" cy="707886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СПАСИБО ЗА ВНИМАНИЕ!</a:t>
            </a:r>
            <a:endParaRPr lang="ru-RU" sz="4000" b="1" i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9465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2885</TotalTime>
  <Words>403</Words>
  <Application>Microsoft Office PowerPoint</Application>
  <PresentationFormat>Экран (4:3)</PresentationFormat>
  <Paragraphs>48</Paragraphs>
  <Slides>21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Bookman Old Style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user</cp:lastModifiedBy>
  <cp:revision>286</cp:revision>
  <dcterms:created xsi:type="dcterms:W3CDTF">2012-05-30T10:17:08Z</dcterms:created>
  <dcterms:modified xsi:type="dcterms:W3CDTF">2022-06-20T20:24:54Z</dcterms:modified>
</cp:coreProperties>
</file>