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83" r:id="rId5"/>
    <p:sldId id="282" r:id="rId6"/>
    <p:sldId id="263" r:id="rId7"/>
    <p:sldId id="261" r:id="rId8"/>
    <p:sldId id="272" r:id="rId9"/>
    <p:sldId id="273" r:id="rId10"/>
    <p:sldId id="275" r:id="rId11"/>
    <p:sldId id="276" r:id="rId12"/>
    <p:sldId id="278" r:id="rId13"/>
    <p:sldId id="281" r:id="rId14"/>
    <p:sldId id="284" r:id="rId15"/>
    <p:sldId id="280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802" autoAdjust="0"/>
  </p:normalViewPr>
  <p:slideViewPr>
    <p:cSldViewPr>
      <p:cViewPr>
        <p:scale>
          <a:sx n="75" d="100"/>
          <a:sy n="75" d="100"/>
        </p:scale>
        <p:origin x="-115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 МУРМАНСКОЙ ОБЛАСТИ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ПРОФЕССИОНАЛЬНОЕ ОБРАЗОВАТЕЛЬНОЕ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УЧРЕЖЕНИЕ МУРМАНСКОЙ ОРБЛАСТИ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МУРМАНСКИЙ МЕДИЦИНСКИЙ КОЛЛЕДЖ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 algn="ctr" defTabSz="915988">
              <a:lnSpc>
                <a:spcPct val="90000"/>
              </a:lnSpc>
              <a:buNone/>
              <a:tabLst>
                <a:tab pos="0" algn="l"/>
                <a:tab pos="5918200" algn="ctr"/>
                <a:tab pos="11925300" algn="r"/>
              </a:tabLst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90000"/>
              </a:lnSpc>
              <a:buNone/>
              <a:tabLst>
                <a:tab pos="1168400" algn="l"/>
                <a:tab pos="5740400" algn="ctr"/>
                <a:tab pos="107696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поддержки самостоятельной реабилитации пациентов, перенесших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коронавирусную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инфекцию</a:t>
            </a: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Мурманск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24945"/>
            <a:ext cx="3333382" cy="2501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93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 происходит с лёгким при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5781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9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Последствия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дышка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усиливающаяся при физической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ухой кашель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груди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арастающая слабость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ессонница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нижение работоспособности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478" y="4221088"/>
            <a:ext cx="2868696" cy="1845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478" y="1614581"/>
            <a:ext cx="2868696" cy="1602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496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 содержит информацию по следующим аспектам реабилитации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Купирование одышки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Дыхательные упражнения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использования дыхательных тренажеров в повседневной жизни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использования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небулайзера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77265"/>
            <a:ext cx="2088232" cy="217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20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Купирование одышки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выписки из стационара пациенты часто испытывают одышку. Ослабление организма и потеря физической формы вследствие болезни и ее последствий могут стать причиной частого возникновения одышки.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Ощущение одышки вызывает у пациента беспокойство, которое в свою очередь может усугубить ее симптомы. 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Наилучший подход к устранению этой проблемы – сохранение спокойствия и выбор наиболее эффективных способов контроля одышки.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 одышки ослабевают по мере постепенного увеличения уровня повседневной активности.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2"/>
            <a:ext cx="3350083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5922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08BDC515-A5DB-486D-B64E-6119C333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8126"/>
            <a:ext cx="7886700" cy="80697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cs typeface="Calibri Light"/>
              </a:rPr>
              <a:t>Купирование </a:t>
            </a:r>
            <a:r>
              <a:rPr lang="ru-RU" sz="2800" b="1" dirty="0" smtClean="0">
                <a:latin typeface="Times New Roman"/>
                <a:cs typeface="Calibri Light"/>
              </a:rPr>
              <a:t>одышки</a:t>
            </a:r>
            <a:endParaRPr lang="ru-RU" sz="2800" b="1" dirty="0">
              <a:latin typeface="Times New Roman"/>
              <a:cs typeface="Times New Roman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DA64E66-8D77-408F-8AB0-18192AA44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3608" y="836713"/>
            <a:ext cx="7011367" cy="1223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/>
                <a:ea typeface="+mn-lt"/>
                <a:cs typeface="+mn-lt"/>
              </a:rPr>
              <a:t>Положения тела, помогающие облегчить одышку</a:t>
            </a:r>
            <a:endParaRPr lang="ru-RU" dirty="0">
              <a:latin typeface="Times New Roman"/>
              <a:cs typeface="Calibri" panose="020F0502020204030204"/>
            </a:endParaRPr>
          </a:p>
        </p:txBody>
      </p:sp>
      <p:pic>
        <p:nvPicPr>
          <p:cNvPr id="9" name="Рисунок 9" descr="Изображение выглядит как текст, мебель, сиденье, стул&#10;&#10;Автоматически созданное описание">
            <a:extLst>
              <a:ext uri="{FF2B5EF4-FFF2-40B4-BE49-F238E27FC236}">
                <a16:creationId xmlns="" xmlns:a16="http://schemas.microsoft.com/office/drawing/2014/main" id="{06C17D55-4470-4033-85A7-55EED503B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5" y="2500328"/>
            <a:ext cx="3684587" cy="2881282"/>
          </a:xfrm>
          <a:prstGeom prst="rect">
            <a:avLst/>
          </a:prstGeom>
        </p:spPr>
      </p:pic>
      <p:pic>
        <p:nvPicPr>
          <p:cNvPr id="10" name="Рисунок 10">
            <a:extLst>
              <a:ext uri="{FF2B5EF4-FFF2-40B4-BE49-F238E27FC236}">
                <a16:creationId xmlns="" xmlns:a16="http://schemas.microsoft.com/office/drawing/2014/main" id="{BEB2D9E0-4086-4D99-876E-E0F79978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535" y="1982858"/>
            <a:ext cx="1843088" cy="3594755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="" xmlns:a16="http://schemas.microsoft.com/office/drawing/2014/main" id="{E92F1304-6531-4B31-B70A-F1E20DD81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6911" y="1800225"/>
            <a:ext cx="1374218" cy="37576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5C7BD62-5012-4B25-90D2-BC982B19B1CB}"/>
              </a:ext>
            </a:extLst>
          </p:cNvPr>
          <p:cNvSpPr txBox="1"/>
          <p:nvPr/>
        </p:nvSpPr>
        <p:spPr>
          <a:xfrm>
            <a:off x="630238" y="5571067"/>
            <a:ext cx="287496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>
                <a:latin typeface="Times New Roman"/>
                <a:cs typeface="Times New Roman"/>
              </a:rPr>
              <a:t>Сидячее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положение</a:t>
            </a:r>
            <a:endParaRPr lang="en-US" sz="2400" dirty="0">
              <a:latin typeface="Times New Roman"/>
              <a:cs typeface="Times New Roman"/>
            </a:endParaRPr>
          </a:p>
          <a:p>
            <a:pPr algn="ctr"/>
            <a:r>
              <a:rPr lang="en-US" sz="2400" dirty="0">
                <a:latin typeface="Times New Roman"/>
                <a:cs typeface="Times New Roman"/>
              </a:rPr>
              <a:t>с </a:t>
            </a:r>
            <a:r>
              <a:rPr lang="en-US" sz="2400" dirty="0" err="1">
                <a:latin typeface="Times New Roman"/>
                <a:cs typeface="Times New Roman"/>
              </a:rPr>
              <a:t>наклоном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туловища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вперед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8BFFD8F-7E9B-49BB-AACD-783E6E803A9A}"/>
              </a:ext>
            </a:extLst>
          </p:cNvPr>
          <p:cNvSpPr txBox="1"/>
          <p:nvPr/>
        </p:nvSpPr>
        <p:spPr>
          <a:xfrm>
            <a:off x="3678238" y="5560485"/>
            <a:ext cx="287496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>
                <a:latin typeface="Times New Roman"/>
                <a:cs typeface="Times New Roman"/>
              </a:rPr>
              <a:t>Положение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стоя</a:t>
            </a:r>
            <a:r>
              <a:rPr lang="en-US" sz="2400" dirty="0">
                <a:latin typeface="Times New Roman"/>
                <a:cs typeface="Times New Roman"/>
              </a:rPr>
              <a:t> с </a:t>
            </a:r>
            <a:r>
              <a:rPr lang="en-US" sz="2400" dirty="0" err="1">
                <a:latin typeface="Times New Roman"/>
                <a:cs typeface="Times New Roman"/>
              </a:rPr>
              <a:t>надежной</a:t>
            </a:r>
            <a:endParaRPr lang="ru-RU" sz="2400">
              <a:latin typeface="Times New Roman"/>
              <a:cs typeface="Times New Roman"/>
            </a:endParaRPr>
          </a:p>
          <a:p>
            <a:pPr algn="ctr"/>
            <a:r>
              <a:rPr lang="en-US" sz="2400" dirty="0" err="1">
                <a:latin typeface="Times New Roman"/>
                <a:cs typeface="Times New Roman"/>
              </a:rPr>
              <a:t>опорой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для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спины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C31C1C0-48CA-4D4C-95E8-F8EA036C1D0D}"/>
              </a:ext>
            </a:extLst>
          </p:cNvPr>
          <p:cNvSpPr txBox="1"/>
          <p:nvPr/>
        </p:nvSpPr>
        <p:spPr>
          <a:xfrm>
            <a:off x="6178550" y="5560484"/>
            <a:ext cx="27638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>
                <a:latin typeface="Times New Roman"/>
                <a:cs typeface="Times New Roman"/>
              </a:rPr>
              <a:t>Положение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стоя</a:t>
            </a:r>
            <a:r>
              <a:rPr lang="en-US" sz="2400" dirty="0">
                <a:latin typeface="Times New Roman"/>
                <a:cs typeface="Times New Roman"/>
              </a:rPr>
              <a:t> с </a:t>
            </a:r>
            <a:r>
              <a:rPr lang="en-US" sz="2400" dirty="0" err="1">
                <a:latin typeface="Times New Roman"/>
                <a:cs typeface="Times New Roman"/>
              </a:rPr>
              <a:t>наклоном</a:t>
            </a:r>
            <a:endParaRPr lang="en-US" sz="2400" dirty="0">
              <a:latin typeface="Times New Roman"/>
              <a:cs typeface="Times New Roman"/>
            </a:endParaRPr>
          </a:p>
          <a:p>
            <a:pPr algn="ctr"/>
            <a:r>
              <a:rPr lang="en-US" sz="2400" dirty="0" err="1">
                <a:latin typeface="Times New Roman"/>
                <a:cs typeface="Times New Roman"/>
              </a:rPr>
              <a:t>вперед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990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41763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6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 – </a:t>
            </a:r>
            <a:endParaRPr lang="ru-RU" sz="6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определенная последовательность дыхательных упражнений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6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 </a:t>
            </a:r>
            <a:r>
              <a:rPr lang="ru-RU" sz="6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дыхательной гимнастики</a:t>
            </a:r>
            <a:r>
              <a:rPr lang="ru-RU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endParaRPr lang="ru-RU" sz="6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уменьшить </a:t>
            </a:r>
            <a:r>
              <a:rPr lang="ru-RU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одышку при физических нагрузках, научиться регулировать свое дыхание, подбирая индивидуальный ритм дыхательных упражнений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4566"/>
            <a:ext cx="3907886" cy="3170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1325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 улучшает общее состояние организма.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регулярных занятиях она укрепляет иммунитет и снижает вероятность простудных заболеваний.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повысить функциональные способности дыхательной системы и спо­собствует выработке определенного стереотипа дыхания, который в последующем может использоваться при выполнении физических нагрузок и занятиях спортом.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3816424" cy="2483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142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дыхательная гимнастика помогает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расслабить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мышцы;   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кровяное давление;   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лимфатической системы;   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и беспокойство.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основа нашей жизни.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помогает его нормализовать, тем самым укрепляя здоровье в целом и даже улучшая психологический настрой.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и гигиена дыхательного процесса были распространены еще в Древнем Риме. Сегодня существует множество видов дыхательной гимнастики.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4038600" cy="2620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022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727280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134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Спирометр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Дыхательный тренажер, который используется для тренировки глубокого вдоха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какого-либо из дыхательных органов;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расположенность к туберкулезу и астматическим заболеваниям;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нездоровый образ жизни, в частности курение или плохая экологическая обстановка;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жалобы на работу дыхательной системы;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профессиональным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недостаточность легких;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инфаркт миокарда;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острое нарушение мозгового кровообращения;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гипертонический криз;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токсикоз при беременности;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недостаточность кровообращения.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0150" y="4743400"/>
            <a:ext cx="2098605" cy="1853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52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Тренажёр Фролова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хронический бронхит,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астма,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вегетососудистая дистония,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гипертоническая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стенокардия,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бронхит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обструктивный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бронхите (в период реконвалесценции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тренажера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лекарственных препаратов,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улучшению результатов,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сроков лечения.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профилактических целях показан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людям,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тренажера дыхательных мышц.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острые заболевания,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легочные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кровотечения,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кровохаркание,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недостаточность выше 2 степени,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недостаточность 2А стадии,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имплантированный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кардиостимулятор.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27782"/>
            <a:ext cx="2446859" cy="2650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161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281972"/>
              </p:ext>
            </p:extLst>
          </p:nvPr>
        </p:nvGraphicFramePr>
        <p:xfrm>
          <a:off x="611558" y="628325"/>
          <a:ext cx="7992888" cy="34916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148">
                  <a:extLst>
                    <a:ext uri="{9D8B030D-6E8A-4147-A177-3AD203B41FA5}">
                      <a16:colId xmlns="" xmlns:a16="http://schemas.microsoft.com/office/drawing/2014/main" val="2016990599"/>
                    </a:ext>
                  </a:extLst>
                </a:gridCol>
                <a:gridCol w="1332148">
                  <a:extLst>
                    <a:ext uri="{9D8B030D-6E8A-4147-A177-3AD203B41FA5}">
                      <a16:colId xmlns="" xmlns:a16="http://schemas.microsoft.com/office/drawing/2014/main" val="1006017430"/>
                    </a:ext>
                  </a:extLst>
                </a:gridCol>
                <a:gridCol w="1332148">
                  <a:extLst>
                    <a:ext uri="{9D8B030D-6E8A-4147-A177-3AD203B41FA5}">
                      <a16:colId xmlns="" xmlns:a16="http://schemas.microsoft.com/office/drawing/2014/main" val="1293925849"/>
                    </a:ext>
                  </a:extLst>
                </a:gridCol>
                <a:gridCol w="1332148">
                  <a:extLst>
                    <a:ext uri="{9D8B030D-6E8A-4147-A177-3AD203B41FA5}">
                      <a16:colId xmlns="" xmlns:a16="http://schemas.microsoft.com/office/drawing/2014/main" val="3067360543"/>
                    </a:ext>
                  </a:extLst>
                </a:gridCol>
                <a:gridCol w="1332148">
                  <a:extLst>
                    <a:ext uri="{9D8B030D-6E8A-4147-A177-3AD203B41FA5}">
                      <a16:colId xmlns="" xmlns:a16="http://schemas.microsoft.com/office/drawing/2014/main" val="327705621"/>
                    </a:ext>
                  </a:extLst>
                </a:gridCol>
                <a:gridCol w="1332148">
                  <a:extLst>
                    <a:ext uri="{9D8B030D-6E8A-4147-A177-3AD203B41FA5}">
                      <a16:colId xmlns="" xmlns:a16="http://schemas.microsoft.com/office/drawing/2014/main" val="3407489009"/>
                    </a:ext>
                  </a:extLst>
                </a:gridCol>
              </a:tblGrid>
              <a:tr h="26188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Возраст, состояние здоровья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 подростки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Взрослые здоровые до 60 лет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Взрослые старше 60 лет и больные взрослые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1701039"/>
                  </a:ext>
                </a:extLst>
              </a:tr>
              <a:tr h="1283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6-7 лет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8-11 лет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12-16 лет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0920819"/>
                  </a:ext>
                </a:extLst>
              </a:tr>
              <a:tr h="8243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воды в тренажере, мл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13-15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698429505"/>
                  </a:ext>
                </a:extLst>
              </a:tr>
              <a:tr h="63409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занятия, минут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208020950"/>
                  </a:ext>
                </a:extLst>
              </a:tr>
              <a:tr h="4452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ПДА, секунд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4305901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2247" y="105105"/>
            <a:ext cx="8640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методики лечебного дыхания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un9-57.userapi.com/impf/0iag7M648ywbzig8gLuGDsXXLBS_bfD7PCyGzw/2NCaoyyq0zk.jpg?size=1280x423&amp;quality=95&amp;sign=b162a9dd0e3ccd2a1f5ba35d0d7bc5b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26" y="4365105"/>
            <a:ext cx="391995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12.userapi.com/impf/nwxF4_GKFEzrCib3TkLuP3Uiq-ggwNGiKzHdIg/ziuK7FUqr1g.jpg?size=1080x328&amp;quality=95&amp;sign=04c5908adf84a629da79e745a294f14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46" y="4365104"/>
            <a:ext cx="3891761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6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Дыхательный тренажер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 PEP</a:t>
            </a:r>
            <a:endParaRPr lang="ru-RU" sz="2800" b="1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</a:rPr>
              <a:t>Способствует: </a:t>
            </a:r>
            <a:endParaRPr lang="ru-RU" sz="4000" b="1" dirty="0" smtClean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эффективному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удобному лечению бронхолегочных заболеваний, отдышки и кашля.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его действия заключается в сочетании ингаляции и физиотерапевтической практики.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устройство в качестве тренажера для дыхания или же совместно с любым ингалятором марки PARI</a:t>
            </a:r>
            <a:endParaRPr lang="ru-RU" dirty="0"/>
          </a:p>
        </p:txBody>
      </p:sp>
      <p:pic>
        <p:nvPicPr>
          <p:cNvPr id="13" name="Picture 2" descr="Тренажер дыхательный PARI PEP S-Syste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3937937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4" descr="Тренажер дыхания PARI PEP S – купить по выгодной цене на сайте oxy2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621019"/>
            <a:ext cx="1403648" cy="187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85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Небулайзер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бронхиальная астма,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ХОБЛ,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респираторные заболевания,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где во время лечения требуется применение аэрозольных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лекарств.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Противопоказано использовать при применении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небулайзера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растворы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вещества, содержащие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взвешенные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частицы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отвары, суспензии, настои и т.д.).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нанести вред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здоровью,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частицы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масел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попадая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нижние дыхательные пути, образуют мельчайшие пленки и повышают риск развития «масляных пневмоний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огнеопасные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анестезирующие смеси, легко воспламеняющиеся при контакте с воздухом, кислородом, закисью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азота,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ароматические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вещества.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73" y="3131623"/>
            <a:ext cx="2290470" cy="2025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73" y="4581128"/>
            <a:ext cx="1851646" cy="188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534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50062"/>
            <a:ext cx="5544616" cy="3306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179512" y="3501008"/>
            <a:ext cx="8424936" cy="29523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последствия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происходит с лёгким при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Назовите цель дыхательной гимнастики.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Перечислите противопоказания к применению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дыхательной гимнастики.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Какие дыхательные тренажеры Вы знаете?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Какие Вы заполнили показания к применению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небулайзера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7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566</Words>
  <Application>Microsoft Office PowerPoint</Application>
  <PresentationFormat>Экран (4:3)</PresentationFormat>
  <Paragraphs>150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МИНИСТЕРСТВО ОБРАЗОВАНИЯ И НАУКИ МУРМАНСКОЙ ОБЛАСТИ ГОСУДАРСТВЕННОЕ АВТОНОМНОЕ ПРОФЕССИОНАЛЬНОЕ ОБРАЗОВАТЕЛЬНОЕ УЧРЕЖЕНИЕ МУРМАНСКОЙ ОРБЛАСТИ «МУРМАНСКИЙ МЕДИЦИНСКИЙ КОЛЛЕДЖ» </vt:lpstr>
      <vt:lpstr>Что происходит с лёгким при  COVID-19</vt:lpstr>
      <vt:lpstr>Последствия COVID-19</vt:lpstr>
      <vt:lpstr>Мастер – класс содержит информацию по следующим аспектам реабилитации </vt:lpstr>
      <vt:lpstr>Купирование одышки</vt:lpstr>
      <vt:lpstr>Купирование одышки</vt:lpstr>
      <vt:lpstr>Дыхательная гимнастика</vt:lpstr>
      <vt:lpstr>Дыхательная гимнастика</vt:lpstr>
      <vt:lpstr>Дыхательная гимнастика</vt:lpstr>
      <vt:lpstr>Дыхательная гимнастика</vt:lpstr>
      <vt:lpstr>Спирометр Дыхательный тренажер, который используется для тренировки глубокого вдоха </vt:lpstr>
      <vt:lpstr>Тренажёр Фролова  </vt:lpstr>
      <vt:lpstr>Презентация PowerPoint</vt:lpstr>
      <vt:lpstr>Дыхательный тренажер PARI PEP</vt:lpstr>
      <vt:lpstr>Небулайзер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МУРМАНСКОЙ ОБЛАСТИ ГОСУДАРСТВЕННОЕ АВТОНОМНОЕ ПРОФЕССИОНАЛЬНОЕ ОБРАЗОВАТЕЛЬНОЕ УЧРЕЖЕНИЕ МУРМАНСКОЙ ОРБЛАСТИ «МУРМАНСКИЙ МЕДИЦИНСКИЙ КОЛЛЕДЖ»</dc:title>
  <dc:creator>Устьянцева</dc:creator>
  <cp:lastModifiedBy>pc100</cp:lastModifiedBy>
  <cp:revision>38</cp:revision>
  <dcterms:created xsi:type="dcterms:W3CDTF">2022-03-09T10:46:56Z</dcterms:created>
  <dcterms:modified xsi:type="dcterms:W3CDTF">2022-05-16T11:46:18Z</dcterms:modified>
</cp:coreProperties>
</file>