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2200" y="785794"/>
            <a:ext cx="6477000" cy="2500330"/>
          </a:xfrm>
        </p:spPr>
        <p:txBody>
          <a:bodyPr>
            <a:normAutofit/>
          </a:bodyPr>
          <a:lstStyle/>
          <a:p>
            <a:r>
              <a:rPr lang="ru-RU" dirty="0" smtClean="0"/>
              <a:t>Учебно-методическое сопровождение </a:t>
            </a:r>
            <a:r>
              <a:rPr lang="ru-RU" dirty="0" err="1" smtClean="0"/>
              <a:t>учебного-занятия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2200" y="3500438"/>
            <a:ext cx="6705600" cy="3235399"/>
          </a:xfrm>
        </p:spPr>
        <p:txBody>
          <a:bodyPr>
            <a:normAutofit/>
          </a:bodyPr>
          <a:lstStyle/>
          <a:p>
            <a:r>
              <a:rPr lang="ru-RU" dirty="0" smtClean="0"/>
              <a:t>Подготовила </a:t>
            </a:r>
            <a:r>
              <a:rPr lang="ru-RU" dirty="0" err="1" smtClean="0"/>
              <a:t>Гриценко</a:t>
            </a:r>
            <a:r>
              <a:rPr lang="ru-RU" dirty="0" smtClean="0"/>
              <a:t> Любовь Вадимовна</a:t>
            </a:r>
          </a:p>
          <a:p>
            <a:r>
              <a:rPr lang="ru-RU" dirty="0" smtClean="0"/>
              <a:t>Мастер производственного обучения</a:t>
            </a:r>
          </a:p>
          <a:p>
            <a:r>
              <a:rPr lang="ru-RU" dirty="0" smtClean="0"/>
              <a:t>БУ «Нижневартовский политехнический колледж»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eaLnBrk="0">
              <a:buNone/>
            </a:pPr>
            <a:r>
              <a:rPr lang="ru-RU" b="1" dirty="0" smtClean="0"/>
              <a:t>Технологическая </a:t>
            </a:r>
            <a:r>
              <a:rPr lang="ru-RU" b="1" dirty="0" smtClean="0"/>
              <a:t>карта урока производственного </a:t>
            </a:r>
            <a:r>
              <a:rPr lang="ru-RU" b="1" dirty="0" smtClean="0"/>
              <a:t>обучения</a:t>
            </a:r>
            <a:endParaRPr lang="ru-RU" dirty="0" smtClean="0"/>
          </a:p>
          <a:p>
            <a:pPr eaLnBrk="0">
              <a:buNone/>
            </a:pPr>
            <a:r>
              <a:rPr lang="ru-RU" dirty="0" smtClean="0"/>
              <a:t>1. Ф.И.О. педагога: </a:t>
            </a:r>
            <a:r>
              <a:rPr lang="ru-RU" dirty="0" err="1" smtClean="0"/>
              <a:t>Гриценко</a:t>
            </a:r>
            <a:r>
              <a:rPr lang="ru-RU" dirty="0" smtClean="0"/>
              <a:t> Любовь Вадимовна</a:t>
            </a:r>
          </a:p>
          <a:p>
            <a:pPr eaLnBrk="0">
              <a:buNone/>
            </a:pPr>
            <a:r>
              <a:rPr lang="ru-RU" dirty="0" smtClean="0"/>
              <a:t>2</a:t>
            </a:r>
            <a:r>
              <a:rPr lang="ru-RU" dirty="0" smtClean="0"/>
              <a:t>. Группа: ИТ-10-20 Дата: 21.02.2022 Дисциплина / МДК: УП.02</a:t>
            </a:r>
          </a:p>
          <a:p>
            <a:pPr eaLnBrk="0">
              <a:buNone/>
            </a:pPr>
            <a:r>
              <a:rPr lang="ru-RU" dirty="0" smtClean="0"/>
              <a:t>3. Тема урока: ПК 2.1 Организация </a:t>
            </a:r>
            <a:r>
              <a:rPr lang="ru-RU" dirty="0" err="1" smtClean="0"/>
              <a:t>медиа</a:t>
            </a:r>
            <a:r>
              <a:rPr lang="ru-RU" dirty="0" smtClean="0"/>
              <a:t> данных. Разработка и создание структуры медиатеки на ПК.</a:t>
            </a:r>
          </a:p>
          <a:p>
            <a:pPr eaLnBrk="0">
              <a:buNone/>
            </a:pPr>
            <a:r>
              <a:rPr lang="ru-RU" dirty="0" smtClean="0"/>
              <a:t>4. Место и роль урока в изучаемой теме: 2-ой урок практического обучения в разделе ПК 2.1 «Формирование медиатеки для структурированного хранения и каталогизации цифровой информации» во 2-ом семестре 2-го курса.</a:t>
            </a:r>
          </a:p>
          <a:p>
            <a:pPr eaLnBrk="0">
              <a:buNone/>
            </a:pPr>
            <a:r>
              <a:rPr lang="ru-RU" dirty="0" smtClean="0"/>
              <a:t>5. Цель урока: </a:t>
            </a:r>
          </a:p>
          <a:p>
            <a:pPr lvl="0" eaLnBrk="0">
              <a:buNone/>
            </a:pPr>
            <a:r>
              <a:rPr lang="ru-RU" dirty="0" smtClean="0"/>
              <a:t>Образовательная: Закрепление и отработка ранее полученных навыков работы в программах создания </a:t>
            </a:r>
            <a:r>
              <a:rPr lang="ru-RU" dirty="0" err="1" smtClean="0"/>
              <a:t>медиатек</a:t>
            </a:r>
            <a:r>
              <a:rPr lang="ru-RU" dirty="0" smtClean="0"/>
              <a:t>. Реализация готового продукта;</a:t>
            </a:r>
          </a:p>
          <a:p>
            <a:pPr lvl="0" eaLnBrk="0">
              <a:buNone/>
            </a:pPr>
            <a:r>
              <a:rPr lang="ru-RU" dirty="0" smtClean="0"/>
              <a:t>Воспитательная: Продолжить воспитание интереса к профессии. Воспитание чувства ответственности за выполненную работу, самоконтроль, взаимоконтроль. Воспитание чувства бережного отношения к использованию рабочего оборудования и материалов.</a:t>
            </a:r>
          </a:p>
          <a:p>
            <a:pPr lvl="0" eaLnBrk="0">
              <a:buNone/>
            </a:pPr>
            <a:r>
              <a:rPr lang="ru-RU" dirty="0" smtClean="0"/>
              <a:t>Развивающая: Формирование основных технологических компетенций , использование навыков творческой деятельности в профессиональной сфере, работа в команде, наставничество.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Характеристика этапов </a:t>
            </a:r>
            <a:r>
              <a:rPr lang="ru-RU" b="1" dirty="0" smtClean="0"/>
              <a:t>урока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807249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835824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3"/>
            <a:ext cx="828680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00174"/>
            <a:ext cx="828528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lvl="0" eaLnBrk="0">
              <a:buNone/>
            </a:pPr>
            <a:r>
              <a:rPr lang="ru-RU" dirty="0" smtClean="0"/>
              <a:t>6. Работа </a:t>
            </a:r>
            <a:r>
              <a:rPr lang="ru-RU" dirty="0" smtClean="0"/>
              <a:t>обучающихся на уроке: </a:t>
            </a:r>
          </a:p>
          <a:p>
            <a:pPr eaLnBrk="0">
              <a:buNone/>
            </a:pPr>
            <a:r>
              <a:rPr lang="ru-RU" dirty="0" smtClean="0"/>
              <a:t>Группа была ориентирована на мастера производственного обучения, контакт стойкий и стабильный на протяжении всего занятия. А также группа ориентирована в учебной деятельности: активно участвует в опросах, освоении нового материала, продуктивна. Студенты, которые быстрее выполнили задание были вовлечены в помощь студентам, у которых возникли затруднения в ходе выполнения задания.</a:t>
            </a:r>
          </a:p>
          <a:p>
            <a:pPr eaLnBrk="0">
              <a:buNone/>
            </a:pPr>
            <a:r>
              <a:rPr lang="ru-RU" dirty="0" smtClean="0"/>
              <a:t>7. Дифференциация и индивидуализация обучения: </a:t>
            </a:r>
            <a:r>
              <a:rPr lang="ru-RU" u="sng" dirty="0" smtClean="0"/>
              <a:t>присутствовала</a:t>
            </a:r>
            <a:r>
              <a:rPr lang="ru-RU" dirty="0" smtClean="0"/>
              <a:t>/отсутствовала.</a:t>
            </a:r>
          </a:p>
          <a:p>
            <a:pPr eaLnBrk="0">
              <a:buNone/>
            </a:pPr>
            <a:r>
              <a:rPr lang="ru-RU" dirty="0" smtClean="0"/>
              <a:t>8. Характер самостоятельной работы учащихся: репродуктивный, </a:t>
            </a:r>
            <a:r>
              <a:rPr lang="ru-RU" u="sng" dirty="0" smtClean="0"/>
              <a:t>продуктивный.</a:t>
            </a:r>
            <a:endParaRPr lang="ru-RU" dirty="0" smtClean="0"/>
          </a:p>
          <a:p>
            <a:pPr eaLnBrk="0">
              <a:buNone/>
            </a:pPr>
            <a:r>
              <a:rPr lang="ru-RU" dirty="0" smtClean="0"/>
              <a:t>9. Оценка достижения целей урока: Учащиеся успешно отработали на практике ранее изученный материал.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66</TotalTime>
  <Words>274</Words>
  <PresentationFormat>Экран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Обычная</vt:lpstr>
      <vt:lpstr>Учебно-методическое сопровождение учебного-занятия</vt:lpstr>
      <vt:lpstr>Слайд 2</vt:lpstr>
      <vt:lpstr>Характеристика этапов урока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Учебно-методическое сопровождение учебного-занятия</dc:title>
  <dc:creator>Преподаватель</dc:creator>
  <cp:lastModifiedBy>Преподаватель</cp:lastModifiedBy>
  <cp:revision>8</cp:revision>
  <dcterms:created xsi:type="dcterms:W3CDTF">2021-12-28T07:53:55Z</dcterms:created>
  <dcterms:modified xsi:type="dcterms:W3CDTF">2021-12-28T09:10:34Z</dcterms:modified>
</cp:coreProperties>
</file>