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8" r:id="rId3"/>
    <p:sldId id="272" r:id="rId4"/>
    <p:sldId id="257" r:id="rId5"/>
    <p:sldId id="271" r:id="rId6"/>
    <p:sldId id="259" r:id="rId7"/>
    <p:sldId id="260" r:id="rId8"/>
    <p:sldId id="261" r:id="rId9"/>
    <p:sldId id="262" r:id="rId10"/>
    <p:sldId id="273" r:id="rId11"/>
    <p:sldId id="263" r:id="rId12"/>
    <p:sldId id="264" r:id="rId13"/>
    <p:sldId id="265" r:id="rId14"/>
    <p:sldId id="266" r:id="rId15"/>
    <p:sldId id="267" r:id="rId16"/>
    <p:sldId id="268" r:id="rId17"/>
    <p:sldId id="269" r:id="rId18"/>
    <p:sldId id="274"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9D74C"/>
    <a:srgbClr val="AF75E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2" name="Прямоугольник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Скругленный прямоугольник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Подзаголовок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18.11.2021</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lIns="0" tIns="0" rIns="0" bIns="0">
            <a:noAutofit/>
          </a:bodyPr>
          <a:lstStyle>
            <a:lvl1pPr>
              <a:defRPr sz="1400">
                <a:solidFill>
                  <a:srgbClr val="FFFFFF"/>
                </a:solidFill>
              </a:defRPr>
            </a:lvl1pPr>
          </a:lstStyle>
          <a:p>
            <a:fld id="{725C68B6-61C2-468F-89AB-4B9F7531AA68}" type="slidenum">
              <a:rPr lang="ru-RU" smtClean="0"/>
              <a:pPr/>
              <a:t>‹#›</a:t>
            </a:fld>
            <a:endParaRPr lang="ru-RU"/>
          </a:p>
        </p:txBody>
      </p:sp>
      <p:sp>
        <p:nvSpPr>
          <p:cNvPr id="7" name="Прямоугольник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ru-RU" smtClean="0"/>
              <a:t>Образец заголовка</a:t>
            </a:r>
            <a:endParaRPr kumimoji="0" lang="en-US"/>
          </a:p>
        </p:txBody>
      </p:sp>
    </p:spTree>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18.11.2021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8" name="Содержимое 7"/>
          <p:cNvSpPr>
            <a:spLocks noGrp="1"/>
          </p:cNvSpPr>
          <p:nvPr>
            <p:ph sz="quarter" idx="1"/>
          </p:nvPr>
        </p:nvSpPr>
        <p:spPr>
          <a:xfrm>
            <a:off x="914400" y="1447800"/>
            <a:ext cx="777240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1" name="Прямоугольник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Скругленный прямоугольник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722313" y="952500"/>
            <a:ext cx="7772400" cy="1362075"/>
          </a:xfrm>
        </p:spPr>
        <p:txBody>
          <a:bodyPr anchor="b" anchorCtr="0"/>
          <a:lstStyle>
            <a:lvl1pPr algn="l">
              <a:buNone/>
              <a:defRPr sz="4000" b="0" cap="none"/>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18.11.2021</a:t>
            </a:fld>
            <a:endParaRPr lang="ru-RU"/>
          </a:p>
        </p:txBody>
      </p:sp>
      <p:sp>
        <p:nvSpPr>
          <p:cNvPr id="5" name="Нижний колонтитул 4"/>
          <p:cNvSpPr>
            <a:spLocks noGrp="1"/>
          </p:cNvSpPr>
          <p:nvPr>
            <p:ph type="ftr" sz="quarter" idx="11"/>
          </p:nvPr>
        </p:nvSpPr>
        <p:spPr>
          <a:xfrm>
            <a:off x="800100" y="6172200"/>
            <a:ext cx="4000500" cy="457200"/>
          </a:xfrm>
        </p:spPr>
        <p:txBody>
          <a:bodyPr/>
          <a:lstStyle/>
          <a:p>
            <a:endParaRPr lang="ru-RU"/>
          </a:p>
        </p:txBody>
      </p:sp>
      <p:sp>
        <p:nvSpPr>
          <p:cNvPr id="7" name="Прямоугольник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146304" y="6208776"/>
            <a:ext cx="457200" cy="457200"/>
          </a:xfrm>
        </p:spPr>
        <p:txBody>
          <a:bodyPr/>
          <a:lstStyle/>
          <a:p>
            <a:fld id="{725C68B6-61C2-468F-89AB-4B9F7531AA68}" type="slidenum">
              <a:rPr lang="ru-RU" smtClean="0"/>
              <a:pPr/>
              <a:t>‹#›</a:t>
            </a:fld>
            <a:endParaRPr lang="ru-RU"/>
          </a:p>
        </p:txBody>
      </p:sp>
    </p:spTree>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18.11.2021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9" name="Содержимое 8"/>
          <p:cNvSpPr>
            <a:spLocks noGrp="1"/>
          </p:cNvSpPr>
          <p:nvPr>
            <p:ph sz="quarter" idx="1"/>
          </p:nvPr>
        </p:nvSpPr>
        <p:spPr>
          <a:xfrm>
            <a:off x="91440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93395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3050"/>
            <a:ext cx="7772400" cy="1143000"/>
          </a:xfrm>
        </p:spPr>
        <p:txBody>
          <a:bodyPr anchor="b" anchorCtr="0"/>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5B106E36-FD25-4E2D-B0AA-010F637433A0}" type="datetimeFigureOut">
              <a:rPr lang="ru-RU" smtClean="0"/>
              <a:pPr/>
              <a:t>18.11.2021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half" idx="2"/>
          </p:nvPr>
        </p:nvSpPr>
        <p:spPr>
          <a:xfrm>
            <a:off x="9144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4"/>
          </p:nvPr>
        </p:nvSpPr>
        <p:spPr>
          <a:xfrm>
            <a:off x="49530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18.11.2021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18.11.2021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Прямоугольник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Скругленный прямоугольник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914400" y="273050"/>
            <a:ext cx="7772400" cy="1143000"/>
          </a:xfrm>
        </p:spPr>
        <p:txBody>
          <a:bodyPr anchor="b" anchorCtr="0"/>
          <a:lstStyle>
            <a:lvl1pPr algn="l">
              <a:buNone/>
              <a:defRPr sz="4000" b="0"/>
            </a:lvl1pPr>
          </a:lstStyle>
          <a:p>
            <a:r>
              <a:rPr kumimoji="0" lang="ru-RU" smtClean="0"/>
              <a:t>Образец заголовка</a:t>
            </a:r>
            <a:endParaRPr kumimoji="0" lang="en-US"/>
          </a:p>
        </p:txBody>
      </p:sp>
      <p:sp>
        <p:nvSpPr>
          <p:cNvPr id="3" name="Текст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quarter" idx="1"/>
          </p:nvPr>
        </p:nvSpPr>
        <p:spPr>
          <a:xfrm>
            <a:off x="2971800" y="1600200"/>
            <a:ext cx="5715000" cy="44958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18.11.2021</a:t>
            </a:fld>
            <a:endParaRPr lang="ru-RU"/>
          </a:p>
        </p:txBody>
      </p:sp>
      <p:sp>
        <p:nvSpPr>
          <p:cNvPr id="6" name="Нижний колонтитул 5"/>
          <p:cNvSpPr>
            <a:spLocks noGrp="1"/>
          </p:cNvSpPr>
          <p:nvPr>
            <p:ph type="ftr" sz="quarter" idx="11"/>
          </p:nvPr>
        </p:nvSpPr>
        <p:spPr>
          <a:xfrm>
            <a:off x="914400" y="6172200"/>
            <a:ext cx="3886200" cy="457200"/>
          </a:xfrm>
        </p:spPr>
        <p:txBody>
          <a:bodyPr/>
          <a:lstStyle/>
          <a:p>
            <a:endParaRPr lang="ru-RU"/>
          </a:p>
        </p:txBody>
      </p:sp>
      <p:sp>
        <p:nvSpPr>
          <p:cNvPr id="7" name="Номер слайда 6"/>
          <p:cNvSpPr>
            <a:spLocks noGrp="1"/>
          </p:cNvSpPr>
          <p:nvPr>
            <p:ph type="sldNum" sz="quarter" idx="12"/>
          </p:nvPr>
        </p:nvSpPr>
        <p:spPr>
          <a:xfrm>
            <a:off x="146304" y="6208776"/>
            <a:ext cx="457200" cy="457200"/>
          </a:xfrm>
        </p:spPr>
        <p:txBody>
          <a:bodyPr/>
          <a:lstStyle/>
          <a:p>
            <a:fld id="{725C68B6-61C2-468F-89AB-4B9F7531AA68}" type="slidenum">
              <a:rPr lang="ru-RU" smtClean="0"/>
              <a:pPr/>
              <a:t>‹#›</a:t>
            </a:fld>
            <a:endParaRPr lang="ru-RU"/>
          </a:p>
        </p:txBody>
      </p:sp>
      <p:sp>
        <p:nvSpPr>
          <p:cNvPr id="11" name="Прямоугольник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Рисунок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ru-RU" smtClean="0"/>
              <a:t>Вставка рисунка</a:t>
            </a:r>
            <a:endParaRPr kumimoji="0" lang="en-US" dirty="0"/>
          </a:p>
        </p:txBody>
      </p:sp>
    </p:spTree>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18.11.2021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1"/>
            <a:ext cx="201168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914400" y="274640"/>
            <a:ext cx="55626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18.11.2021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9" name="Прямоугольник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Скругленный прямоугольник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Заголовок 21"/>
          <p:cNvSpPr>
            <a:spLocks noGrp="1"/>
          </p:cNvSpPr>
          <p:nvPr>
            <p:ph type="title"/>
          </p:nvPr>
        </p:nvSpPr>
        <p:spPr>
          <a:xfrm>
            <a:off x="914400" y="274638"/>
            <a:ext cx="7772400" cy="1143000"/>
          </a:xfrm>
          <a:prstGeom prst="rect">
            <a:avLst/>
          </a:prstGeom>
        </p:spPr>
        <p:txBody>
          <a:bodyPr bIns="91440"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5B106E36-FD25-4E2D-B0AA-010F637433A0}" type="datetimeFigureOut">
              <a:rPr lang="ru-RU" smtClean="0"/>
              <a:pPr/>
              <a:t>18.11.2021</a:t>
            </a:fld>
            <a:endParaRPr lang="ru-RU"/>
          </a:p>
        </p:txBody>
      </p:sp>
      <p:sp>
        <p:nvSpPr>
          <p:cNvPr id="3" name="Нижний колонтитул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ru-RU"/>
          </a:p>
        </p:txBody>
      </p:sp>
      <p:sp>
        <p:nvSpPr>
          <p:cNvPr id="23" name="Номер слайда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slow">
    <p:wipe dir="r"/>
  </p:transition>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google.ru/url?sa=i&amp;url=https://www.klerk.ru/buh/articles/477991/&amp;psig=AOvVaw32u58xHyH4Lmm7zl7kfp8M&amp;ust=1605852503011000&amp;source=images&amp;cd=vfe&amp;ved=0CAIQjRxqFwoTCICr8PD4je0CFQAAAAAdAAAAABAJ" TargetMode="Externa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google.ru/url?sa=i&amp;url=https://thepoint.rabota.ua/chtobyi-zapomnili-15-sovetov-kak-vyidelitsya-na-sobesedovanii/&amp;psig=AOvVaw32u58xHyH4Lmm7zl7kfp8M&amp;ust=1605852503011000&amp;source=images&amp;cd=vfe&amp;ved=0CAIQjRxqFwoTCICr8PD4je0CFQAAAAAdAAAAABAV" TargetMode="Externa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hyperlink" Target="https://www.google.ru/url?sa=i&amp;url=http://cprofi.info/gruppovoe-sobesedovanie/&amp;psig=AOvVaw32u58xHyH4Lmm7zl7kfp8M&amp;ust=1605852503011000&amp;source=images&amp;cd=vfe&amp;ved=0CAIQjRxqFwoTCICr8PD4je0CFQAAAAAdAAAAABA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google.ru/url?sa=i&amp;url=https://habr.com/ru/company/englishdom/blog/328038/&amp;psig=AOvVaw32u58xHyH4Lmm7zl7kfp8M&amp;ust=1605852503011000&amp;source=images&amp;cd=vfe&amp;ved=0CAIQjRxqFwoTCICr8PD4je0CFQAAAAAdAAAAABBE" TargetMode="External"/><Relationship Id="rId1" Type="http://schemas.openxmlformats.org/officeDocument/2006/relationships/slideLayout" Target="../slideLayouts/slideLayout6.xml"/><Relationship Id="rId5" Type="http://schemas.openxmlformats.org/officeDocument/2006/relationships/image" Target="../media/image6.jpeg"/><Relationship Id="rId4" Type="http://schemas.openxmlformats.org/officeDocument/2006/relationships/hyperlink" Target="https://www.google.ru/url?sa=i&amp;url=https://razvitum.ru/articles/certification/114&amp;psig=AOvVaw32u58xHyH4Lmm7zl7kfp8M&amp;ust=1605852503011000&amp;source=images&amp;cd=vfe&amp;ved=0CAIQjRxqFwoTCICr8PD4je0CFQAAAAAdAAAAABBo"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google.ru/url?sa=i&amp;url=https://lika-bo.livejournal.com/31347.html&amp;psig=AOvVaw32u58xHyH4Lmm7zl7kfp8M&amp;ust=1605852503011000&amp;source=images&amp;cd=vfe&amp;ved=0CAIQjRxqFwoTCICr8PD4je0CFQAAAAAdAAAAABBe"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e-xecutive.ru/uploads/article/image/1993213/thumb_bill_gates.jpg" TargetMode="Externa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www.google.ru/url?sa=i&amp;url=https://idealresume.ru/articles/prohozhdenie-sobesedovaniya/&amp;psig=AOvVaw32u58xHyH4Lmm7zl7kfp8M&amp;ust=1605852503011000&amp;source=images&amp;cd=vfe&amp;ved=0CAIQjRxqGAoTCICr8PD4je0CFQAAAAAdAAAAABCwAQ" TargetMode="External"/><Relationship Id="rId1" Type="http://schemas.openxmlformats.org/officeDocument/2006/relationships/slideLayout" Target="../slideLayouts/slideLayout6.xml"/><Relationship Id="rId5" Type="http://schemas.openxmlformats.org/officeDocument/2006/relationships/image" Target="../media/image10.jpeg"/><Relationship Id="rId4" Type="http://schemas.openxmlformats.org/officeDocument/2006/relationships/hyperlink" Target="https://www.google.ru/url?sa=i&amp;url=https://www.aviacareer.com/article/kak-uspesno-projti-sobesedovanie/&amp;psig=AOvVaw32u58xHyH4Lmm7zl7kfp8M&amp;ust=1605852503011000&amp;source=images&amp;cd=vfe&amp;ved=0CAIQjRxqFwoTCICr8PD4je0CFQAAAAAdAAAAABB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457200"/>
            <a:ext cx="8842248" cy="1114412"/>
          </a:xfrm>
        </p:spPr>
        <p:txBody>
          <a:bodyPr>
            <a:noAutofit/>
          </a:bodyPr>
          <a:lstStyle/>
          <a:p>
            <a:r>
              <a:rPr lang="ru-RU" sz="4800" b="1" dirty="0" smtClean="0">
                <a:latin typeface="Arial Narrow" pitchFamily="34" charset="0"/>
              </a:rPr>
              <a:t>Отбор персонала. Собеседование</a:t>
            </a:r>
            <a:endParaRPr lang="ru-RU" sz="4800" b="1" dirty="0">
              <a:latin typeface="Arial Narrow" pitchFamily="34" charset="0"/>
            </a:endParaRPr>
          </a:p>
        </p:txBody>
      </p:sp>
      <p:pic>
        <p:nvPicPr>
          <p:cNvPr id="25602" name="Picture 2" descr="Пять советов, о чем говорить и не говорить на первом собеседовании">
            <a:hlinkClick r:id="rId2"/>
          </p:cNvPr>
          <p:cNvPicPr>
            <a:picLocks noChangeAspect="1" noChangeArrowheads="1"/>
          </p:cNvPicPr>
          <p:nvPr/>
        </p:nvPicPr>
        <p:blipFill>
          <a:blip r:embed="rId3"/>
          <a:srcRect/>
          <a:stretch>
            <a:fillRect/>
          </a:stretch>
        </p:blipFill>
        <p:spPr bwMode="auto">
          <a:xfrm>
            <a:off x="1071538" y="2000240"/>
            <a:ext cx="6881826" cy="3785004"/>
          </a:xfrm>
          <a:prstGeom prst="rect">
            <a:avLst/>
          </a:prstGeom>
          <a:noFill/>
          <a:ln w="57150">
            <a:solidFill>
              <a:schemeClr val="bg2">
                <a:lumMod val="50000"/>
              </a:schemeClr>
            </a:solidFill>
          </a:ln>
        </p:spPr>
      </p:pic>
      <p:sp>
        <p:nvSpPr>
          <p:cNvPr id="4" name="Прямоугольник 3"/>
          <p:cNvSpPr/>
          <p:nvPr/>
        </p:nvSpPr>
        <p:spPr>
          <a:xfrm>
            <a:off x="4071934" y="5929330"/>
            <a:ext cx="4572000" cy="646331"/>
          </a:xfrm>
          <a:prstGeom prst="rect">
            <a:avLst/>
          </a:prstGeom>
        </p:spPr>
        <p:txBody>
          <a:bodyPr>
            <a:spAutoFit/>
          </a:bodyPr>
          <a:lstStyle/>
          <a:p>
            <a:r>
              <a:rPr lang="ru-RU" dirty="0" smtClean="0">
                <a:latin typeface="Arial Narrow" pitchFamily="34" charset="0"/>
              </a:rPr>
              <a:t>Разработал Черкашина О.В.</a:t>
            </a:r>
          </a:p>
          <a:p>
            <a:r>
              <a:rPr lang="ru-RU" dirty="0" smtClean="0">
                <a:latin typeface="Arial Narrow" pitchFamily="34" charset="0"/>
              </a:rPr>
              <a:t>Преподаватель экономических дисциплин</a:t>
            </a:r>
            <a:endParaRPr lang="ru-RU" dirty="0">
              <a:latin typeface="Arial Narrow" pitchFamily="34" charset="0"/>
            </a:endParaRPr>
          </a:p>
        </p:txBody>
      </p:sp>
    </p:spTree>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571480"/>
            <a:ext cx="8501122" cy="3786214"/>
          </a:xfrm>
          <a:solidFill>
            <a:schemeClr val="bg1">
              <a:lumMod val="95000"/>
            </a:schemeClr>
          </a:solidFill>
        </p:spPr>
        <p:txBody>
          <a:bodyPr>
            <a:noAutofit/>
          </a:bodyPr>
          <a:lstStyle/>
          <a:p>
            <a:r>
              <a:rPr lang="ru-RU" sz="3600" b="1" dirty="0" smtClean="0">
                <a:latin typeface="Arial Narrow" pitchFamily="34" charset="0"/>
              </a:rPr>
              <a:t>Отбор персонала</a:t>
            </a:r>
            <a:r>
              <a:rPr lang="ru-RU" sz="3600" dirty="0" smtClean="0">
                <a:latin typeface="Arial Narrow" pitchFamily="34" charset="0"/>
              </a:rPr>
              <a:t> - это процесс изучения психологических и профессиональных качеств работника с целью установления его пригодности для выполнения обязанностей на определенном рабочем месте или должности и выбора из совокупности претендентов наиболее подходящего</a:t>
            </a:r>
            <a:endParaRPr lang="ru-RU" sz="3600" dirty="0">
              <a:latin typeface="Arial Narrow" pitchFamily="34" charset="0"/>
            </a:endParaRPr>
          </a:p>
        </p:txBody>
      </p:sp>
      <p:pic>
        <p:nvPicPr>
          <p:cNvPr id="11266" name="Picture 2" descr="Чтобы запомнили: 15 советов, как выделиться на собеседовании">
            <a:hlinkClick r:id="rId2"/>
          </p:cNvPr>
          <p:cNvPicPr>
            <a:picLocks noChangeAspect="1" noChangeArrowheads="1"/>
          </p:cNvPicPr>
          <p:nvPr/>
        </p:nvPicPr>
        <p:blipFill>
          <a:blip r:embed="rId3"/>
          <a:srcRect/>
          <a:stretch>
            <a:fillRect/>
          </a:stretch>
        </p:blipFill>
        <p:spPr bwMode="auto">
          <a:xfrm>
            <a:off x="3571868" y="4500570"/>
            <a:ext cx="5245369" cy="2071702"/>
          </a:xfrm>
          <a:prstGeom prst="rect">
            <a:avLst/>
          </a:prstGeom>
          <a:noFill/>
          <a:ln w="57150">
            <a:solidFill>
              <a:schemeClr val="bg2">
                <a:lumMod val="50000"/>
              </a:schemeClr>
            </a:solidFill>
          </a:ln>
        </p:spPr>
      </p:pic>
      <p:pic>
        <p:nvPicPr>
          <p:cNvPr id="11268" name="Picture 4" descr="Групповое собеседование | Проведение командного собеседования">
            <a:hlinkClick r:id="rId4"/>
          </p:cNvPr>
          <p:cNvPicPr>
            <a:picLocks noChangeAspect="1" noChangeArrowheads="1"/>
          </p:cNvPicPr>
          <p:nvPr/>
        </p:nvPicPr>
        <p:blipFill>
          <a:blip r:embed="rId5"/>
          <a:srcRect/>
          <a:stretch>
            <a:fillRect/>
          </a:stretch>
        </p:blipFill>
        <p:spPr bwMode="auto">
          <a:xfrm>
            <a:off x="571472" y="4714884"/>
            <a:ext cx="3448040" cy="1683613"/>
          </a:xfrm>
          <a:prstGeom prst="rect">
            <a:avLst/>
          </a:prstGeom>
          <a:noFill/>
          <a:ln w="57150">
            <a:solidFill>
              <a:schemeClr val="bg2">
                <a:lumMod val="50000"/>
              </a:schemeClr>
            </a:solidFill>
          </a:ln>
        </p:spPr>
      </p:pic>
    </p:spTree>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74638"/>
            <a:ext cx="8572560" cy="4225932"/>
          </a:xfrm>
          <a:solidFill>
            <a:schemeClr val="accent2">
              <a:lumMod val="20000"/>
              <a:lumOff val="80000"/>
            </a:schemeClr>
          </a:solidFill>
        </p:spPr>
        <p:txBody>
          <a:bodyPr>
            <a:normAutofit/>
          </a:bodyPr>
          <a:lstStyle/>
          <a:p>
            <a:r>
              <a:rPr lang="ru-RU" sz="4400" b="1" dirty="0" err="1" smtClean="0">
                <a:latin typeface="Arial Narrow" pitchFamily="34" charset="0"/>
                <a:cs typeface="Angsana New" pitchFamily="18" charset="-34"/>
              </a:rPr>
              <a:t>Рекр</a:t>
            </a:r>
            <a:r>
              <a:rPr lang="ru-RU" sz="4400" b="1" dirty="0" err="1" smtClean="0">
                <a:solidFill>
                  <a:srgbClr val="FF0000"/>
                </a:solidFill>
                <a:latin typeface="Arial Narrow" pitchFamily="34" charset="0"/>
                <a:cs typeface="Angsana New" pitchFamily="18" charset="-34"/>
              </a:rPr>
              <a:t>у</a:t>
            </a:r>
            <a:r>
              <a:rPr lang="ru-RU" sz="4400" b="1" dirty="0" err="1" smtClean="0">
                <a:latin typeface="Arial Narrow" pitchFamily="34" charset="0"/>
                <a:cs typeface="Angsana New" pitchFamily="18" charset="-34"/>
              </a:rPr>
              <a:t>тер</a:t>
            </a:r>
            <a:r>
              <a:rPr lang="ru-RU" sz="4400" b="1" dirty="0" smtClean="0">
                <a:latin typeface="Arial Narrow" pitchFamily="34" charset="0"/>
                <a:cs typeface="Angsana New" pitchFamily="18" charset="-34"/>
              </a:rPr>
              <a:t> </a:t>
            </a:r>
            <a:r>
              <a:rPr lang="ru-RU" sz="4400" dirty="0" smtClean="0">
                <a:latin typeface="Arial Narrow" pitchFamily="34" charset="0"/>
                <a:cs typeface="Angsana New" pitchFamily="18" charset="-34"/>
              </a:rPr>
              <a:t>– это специалист, занимающийся подбором персонала при посредничестве между работодателями и соискателями. Он работает в отделе кадров организации или в </a:t>
            </a:r>
            <a:r>
              <a:rPr lang="ru-RU" sz="4400" dirty="0" err="1" smtClean="0">
                <a:latin typeface="Arial Narrow" pitchFamily="34" charset="0"/>
                <a:cs typeface="Angsana New" pitchFamily="18" charset="-34"/>
              </a:rPr>
              <a:t>рекрутинговом</a:t>
            </a:r>
            <a:r>
              <a:rPr lang="ru-RU" sz="4400" dirty="0" smtClean="0">
                <a:latin typeface="Arial Narrow" pitchFamily="34" charset="0"/>
                <a:cs typeface="Angsana New" pitchFamily="18" charset="-34"/>
              </a:rPr>
              <a:t> агентстве.</a:t>
            </a:r>
            <a:endParaRPr lang="ru-RU" sz="4400" dirty="0">
              <a:latin typeface="Arial Narrow" pitchFamily="34" charset="0"/>
              <a:cs typeface="Angsana New" pitchFamily="18" charset="-34"/>
            </a:endParaRPr>
          </a:p>
        </p:txBody>
      </p:sp>
      <p:pic>
        <p:nvPicPr>
          <p:cNvPr id="28674" name="Picture 2" descr="Английский для собеседований в IT-компании: что нужно для старта карьеры? /  Блог компании Онлайн школа EnglishDom / Хабр">
            <a:hlinkClick r:id="rId2"/>
          </p:cNvPr>
          <p:cNvPicPr>
            <a:picLocks noChangeAspect="1" noChangeArrowheads="1"/>
          </p:cNvPicPr>
          <p:nvPr/>
        </p:nvPicPr>
        <p:blipFill>
          <a:blip r:embed="rId3"/>
          <a:srcRect/>
          <a:stretch>
            <a:fillRect/>
          </a:stretch>
        </p:blipFill>
        <p:spPr bwMode="auto">
          <a:xfrm>
            <a:off x="1000100" y="4643446"/>
            <a:ext cx="2969320" cy="1978380"/>
          </a:xfrm>
          <a:prstGeom prst="rect">
            <a:avLst/>
          </a:prstGeom>
          <a:noFill/>
          <a:ln w="57150">
            <a:solidFill>
              <a:schemeClr val="bg2">
                <a:lumMod val="50000"/>
              </a:schemeClr>
            </a:solidFill>
          </a:ln>
        </p:spPr>
      </p:pic>
      <p:pic>
        <p:nvPicPr>
          <p:cNvPr id="28676" name="Picture 4" descr="Как успешно пройти собеседование с аттестационной комиссией - Статьи для  развития">
            <a:hlinkClick r:id="rId4"/>
          </p:cNvPr>
          <p:cNvPicPr>
            <a:picLocks noChangeAspect="1" noChangeArrowheads="1"/>
          </p:cNvPicPr>
          <p:nvPr/>
        </p:nvPicPr>
        <p:blipFill>
          <a:blip r:embed="rId5" cstate="print"/>
          <a:srcRect/>
          <a:stretch>
            <a:fillRect/>
          </a:stretch>
        </p:blipFill>
        <p:spPr bwMode="auto">
          <a:xfrm>
            <a:off x="4572000" y="4643446"/>
            <a:ext cx="3750494" cy="2000264"/>
          </a:xfrm>
          <a:prstGeom prst="rect">
            <a:avLst/>
          </a:prstGeom>
          <a:noFill/>
          <a:ln w="57150">
            <a:solidFill>
              <a:schemeClr val="bg2">
                <a:lumMod val="50000"/>
              </a:schemeClr>
            </a:solidFill>
          </a:ln>
        </p:spPr>
      </p:pic>
    </p:spTree>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274638"/>
            <a:ext cx="8501122" cy="6154758"/>
          </a:xfrm>
          <a:solidFill>
            <a:schemeClr val="bg1">
              <a:lumMod val="95000"/>
            </a:schemeClr>
          </a:solidFill>
        </p:spPr>
        <p:txBody>
          <a:bodyPr>
            <a:normAutofit/>
          </a:bodyPr>
          <a:lstStyle/>
          <a:p>
            <a:r>
              <a:rPr lang="ru-RU" sz="3600" b="1" dirty="0" smtClean="0">
                <a:solidFill>
                  <a:srgbClr val="FF0000"/>
                </a:solidFill>
                <a:latin typeface="Arial Narrow" pitchFamily="34" charset="0"/>
              </a:rPr>
              <a:t>Методы  отбора персонала</a:t>
            </a:r>
            <a:r>
              <a:rPr lang="ru-RU" sz="3600" b="1" dirty="0" smtClean="0">
                <a:latin typeface="Arial Narrow" pitchFamily="34" charset="0"/>
              </a:rPr>
              <a:t/>
            </a:r>
            <a:br>
              <a:rPr lang="ru-RU" sz="3600" b="1" dirty="0" smtClean="0">
                <a:latin typeface="Arial Narrow" pitchFamily="34" charset="0"/>
              </a:rPr>
            </a:br>
            <a:r>
              <a:rPr lang="ru-RU" sz="3600" dirty="0" smtClean="0">
                <a:latin typeface="Arial Narrow" pitchFamily="34" charset="0"/>
              </a:rPr>
              <a:t>По количеству участников :</a:t>
            </a:r>
            <a:br>
              <a:rPr lang="ru-RU" sz="3600" dirty="0" smtClean="0">
                <a:latin typeface="Arial Narrow" pitchFamily="34" charset="0"/>
              </a:rPr>
            </a:br>
            <a:r>
              <a:rPr lang="ru-RU" sz="3600" dirty="0" smtClean="0">
                <a:latin typeface="Arial Narrow" pitchFamily="34" charset="0"/>
              </a:rPr>
              <a:t>1. </a:t>
            </a:r>
            <a:r>
              <a:rPr lang="ru-RU" sz="3600" b="1" dirty="0" smtClean="0">
                <a:latin typeface="Arial Narrow" pitchFamily="34" charset="0"/>
              </a:rPr>
              <a:t>индивидуальные</a:t>
            </a:r>
            <a:r>
              <a:rPr lang="ru-RU" sz="3600" dirty="0" smtClean="0">
                <a:latin typeface="Arial Narrow" pitchFamily="34" charset="0"/>
              </a:rPr>
              <a:t> (когда в процессе интервью и тестов участвует один кандидат)</a:t>
            </a:r>
            <a:br>
              <a:rPr lang="ru-RU" sz="3600" dirty="0" smtClean="0">
                <a:latin typeface="Arial Narrow" pitchFamily="34" charset="0"/>
              </a:rPr>
            </a:br>
            <a:r>
              <a:rPr lang="ru-RU" sz="3600" dirty="0" smtClean="0">
                <a:latin typeface="Arial Narrow" pitchFamily="34" charset="0"/>
              </a:rPr>
              <a:t>2. </a:t>
            </a:r>
            <a:r>
              <a:rPr lang="ru-RU" sz="3600" b="1" dirty="0" smtClean="0">
                <a:latin typeface="Arial Narrow" pitchFamily="34" charset="0"/>
              </a:rPr>
              <a:t>групповые</a:t>
            </a:r>
            <a:r>
              <a:rPr lang="ru-RU" sz="3600" dirty="0" smtClean="0">
                <a:latin typeface="Arial Narrow" pitchFamily="34" charset="0"/>
              </a:rPr>
              <a:t> (когда одновременно в интервью или тестах принимают участия несколько претендентов)</a:t>
            </a:r>
            <a:br>
              <a:rPr lang="ru-RU" sz="3600" dirty="0" smtClean="0">
                <a:latin typeface="Arial Narrow" pitchFamily="34" charset="0"/>
              </a:rPr>
            </a:br>
            <a:r>
              <a:rPr lang="ru-RU" sz="3600" dirty="0" smtClean="0">
                <a:latin typeface="Arial Narrow" pitchFamily="34" charset="0"/>
              </a:rPr>
              <a:t>3. </a:t>
            </a:r>
            <a:r>
              <a:rPr lang="ru-RU" sz="3600" b="1" dirty="0" smtClean="0">
                <a:latin typeface="Arial Narrow" pitchFamily="34" charset="0"/>
              </a:rPr>
              <a:t>массовые</a:t>
            </a:r>
            <a:r>
              <a:rPr lang="ru-RU" sz="3600" dirty="0" smtClean="0">
                <a:latin typeface="Arial Narrow" pitchFamily="34" charset="0"/>
              </a:rPr>
              <a:t> (когда необходима в короткие сроки одновременно провести тестирование большого количества людей)</a:t>
            </a:r>
            <a:r>
              <a:rPr lang="ru-RU" sz="2000" dirty="0" smtClean="0"/>
              <a:t/>
            </a:r>
            <a:br>
              <a:rPr lang="ru-RU" sz="2000" dirty="0" smtClean="0"/>
            </a:br>
            <a:endParaRPr lang="ru-RU" sz="2400" dirty="0"/>
          </a:p>
        </p:txBody>
      </p:sp>
    </p:spTree>
  </p:cSld>
  <p:clrMapOvr>
    <a:masterClrMapping/>
  </p:clrMapOvr>
  <p:transition spd="slow">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214290"/>
            <a:ext cx="8358246" cy="6286544"/>
          </a:xfrm>
          <a:solidFill>
            <a:schemeClr val="bg1"/>
          </a:solidFill>
        </p:spPr>
        <p:txBody>
          <a:bodyPr>
            <a:noAutofit/>
          </a:bodyPr>
          <a:lstStyle/>
          <a:p>
            <a:r>
              <a:rPr lang="ru-RU" sz="3600" b="1" dirty="0" smtClean="0">
                <a:solidFill>
                  <a:srgbClr val="FF0000"/>
                </a:solidFill>
                <a:latin typeface="+mn-lt"/>
                <a:cs typeface="Times New Roman" pitchFamily="18" charset="0"/>
              </a:rPr>
              <a:t>Инструменты  отбора:</a:t>
            </a:r>
            <a:r>
              <a:rPr lang="ru-RU" sz="3600" b="1" dirty="0" smtClean="0">
                <a:latin typeface="+mn-lt"/>
                <a:cs typeface="Times New Roman" pitchFamily="18" charset="0"/>
              </a:rPr>
              <a:t/>
            </a:r>
            <a:br>
              <a:rPr lang="ru-RU" sz="3600" b="1" dirty="0" smtClean="0">
                <a:latin typeface="+mn-lt"/>
                <a:cs typeface="Times New Roman" pitchFamily="18" charset="0"/>
              </a:rPr>
            </a:br>
            <a:r>
              <a:rPr lang="ru-RU" sz="3600" b="1" dirty="0" smtClean="0">
                <a:latin typeface="+mn-lt"/>
                <a:cs typeface="Times New Roman" pitchFamily="18" charset="0"/>
              </a:rPr>
              <a:t>1. профессиональное интервью</a:t>
            </a:r>
            <a:br>
              <a:rPr lang="ru-RU" sz="3600" b="1" dirty="0" smtClean="0">
                <a:latin typeface="+mn-lt"/>
                <a:cs typeface="Times New Roman" pitchFamily="18" charset="0"/>
              </a:rPr>
            </a:br>
            <a:r>
              <a:rPr lang="ru-RU" sz="3600" b="1" dirty="0" smtClean="0">
                <a:latin typeface="+mn-lt"/>
                <a:cs typeface="Times New Roman" pitchFamily="18" charset="0"/>
              </a:rPr>
              <a:t>2. структурированное интервью</a:t>
            </a:r>
            <a:br>
              <a:rPr lang="ru-RU" sz="3600" b="1" dirty="0" smtClean="0">
                <a:latin typeface="+mn-lt"/>
                <a:cs typeface="Times New Roman" pitchFamily="18" charset="0"/>
              </a:rPr>
            </a:br>
            <a:r>
              <a:rPr lang="ru-RU" sz="3600" b="1" dirty="0" smtClean="0">
                <a:latin typeface="+mn-lt"/>
                <a:cs typeface="Times New Roman" pitchFamily="18" charset="0"/>
              </a:rPr>
              <a:t>3. поведенческое интервью</a:t>
            </a:r>
            <a:br>
              <a:rPr lang="ru-RU" sz="3600" b="1" dirty="0" smtClean="0">
                <a:latin typeface="+mn-lt"/>
                <a:cs typeface="Times New Roman" pitchFamily="18" charset="0"/>
              </a:rPr>
            </a:br>
            <a:r>
              <a:rPr lang="ru-RU" sz="3600" b="1" dirty="0" smtClean="0">
                <a:latin typeface="+mn-lt"/>
                <a:cs typeface="Times New Roman" pitchFamily="18" charset="0"/>
              </a:rPr>
              <a:t>4. психометрические тесты</a:t>
            </a:r>
            <a:br>
              <a:rPr lang="ru-RU" sz="3600" b="1" dirty="0" smtClean="0">
                <a:latin typeface="+mn-lt"/>
                <a:cs typeface="Times New Roman" pitchFamily="18" charset="0"/>
              </a:rPr>
            </a:br>
            <a:r>
              <a:rPr lang="ru-RU" sz="3600" b="1" dirty="0" smtClean="0">
                <a:latin typeface="+mn-lt"/>
                <a:cs typeface="Times New Roman" pitchFamily="18" charset="0"/>
              </a:rPr>
              <a:t>5. проверка на полиграфе</a:t>
            </a:r>
            <a:br>
              <a:rPr lang="ru-RU" sz="3600" b="1" dirty="0" smtClean="0">
                <a:latin typeface="+mn-lt"/>
                <a:cs typeface="Times New Roman" pitchFamily="18" charset="0"/>
              </a:rPr>
            </a:br>
            <a:r>
              <a:rPr lang="ru-RU" sz="3600" b="1" dirty="0" smtClean="0">
                <a:latin typeface="+mn-lt"/>
                <a:cs typeface="Times New Roman" pitchFamily="18" charset="0"/>
              </a:rPr>
              <a:t>6. различные тесты и бизнес кейсы</a:t>
            </a:r>
            <a:br>
              <a:rPr lang="ru-RU" sz="3600" b="1" dirty="0" smtClean="0">
                <a:latin typeface="+mn-lt"/>
                <a:cs typeface="Times New Roman" pitchFamily="18" charset="0"/>
              </a:rPr>
            </a:br>
            <a:r>
              <a:rPr lang="ru-RU" sz="3600" b="1" dirty="0" smtClean="0">
                <a:latin typeface="+mn-lt"/>
                <a:cs typeface="Times New Roman" pitchFamily="18" charset="0"/>
              </a:rPr>
              <a:t>7. </a:t>
            </a:r>
            <a:r>
              <a:rPr lang="ru-RU" sz="3600" b="1" dirty="0" err="1" smtClean="0">
                <a:latin typeface="+mn-lt"/>
                <a:cs typeface="Times New Roman" pitchFamily="18" charset="0"/>
              </a:rPr>
              <a:t>геймификация</a:t>
            </a:r>
            <a:r>
              <a:rPr lang="ru-RU" sz="3600" b="1" dirty="0" smtClean="0">
                <a:latin typeface="+mn-lt"/>
                <a:cs typeface="Times New Roman" pitchFamily="18" charset="0"/>
              </a:rPr>
              <a:t>: </a:t>
            </a:r>
            <a:r>
              <a:rPr lang="ru-RU" sz="3600" b="1" dirty="0" err="1" smtClean="0">
                <a:latin typeface="+mn-lt"/>
                <a:cs typeface="Times New Roman" pitchFamily="18" charset="0"/>
              </a:rPr>
              <a:t>он-лайн</a:t>
            </a:r>
            <a:r>
              <a:rPr lang="ru-RU" sz="3600" b="1" dirty="0" smtClean="0">
                <a:latin typeface="+mn-lt"/>
                <a:cs typeface="Times New Roman" pitchFamily="18" charset="0"/>
              </a:rPr>
              <a:t> игры</a:t>
            </a:r>
            <a:br>
              <a:rPr lang="ru-RU" sz="3600" b="1" dirty="0" smtClean="0">
                <a:latin typeface="+mn-lt"/>
                <a:cs typeface="Times New Roman" pitchFamily="18" charset="0"/>
              </a:rPr>
            </a:br>
            <a:r>
              <a:rPr lang="ru-RU" sz="3600" b="1" dirty="0" smtClean="0">
                <a:latin typeface="+mn-lt"/>
                <a:cs typeface="Times New Roman" pitchFamily="18" charset="0"/>
              </a:rPr>
              <a:t>8. ролевые игры</a:t>
            </a:r>
            <a:br>
              <a:rPr lang="ru-RU" sz="3600" b="1" dirty="0" smtClean="0">
                <a:latin typeface="+mn-lt"/>
                <a:cs typeface="Times New Roman" pitchFamily="18" charset="0"/>
              </a:rPr>
            </a:br>
            <a:r>
              <a:rPr lang="ru-RU" sz="3600" b="1" dirty="0" smtClean="0">
                <a:latin typeface="+mn-lt"/>
                <a:cs typeface="Times New Roman" pitchFamily="18" charset="0"/>
              </a:rPr>
              <a:t>9. проектные задачи</a:t>
            </a:r>
            <a:br>
              <a:rPr lang="ru-RU" sz="3600" b="1" dirty="0" smtClean="0">
                <a:latin typeface="+mn-lt"/>
                <a:cs typeface="Times New Roman" pitchFamily="18" charset="0"/>
              </a:rPr>
            </a:br>
            <a:endParaRPr lang="ru-RU" sz="3600" b="1" dirty="0">
              <a:latin typeface="+mn-lt"/>
              <a:cs typeface="Times New Roman" pitchFamily="18" charset="0"/>
            </a:endParaRPr>
          </a:p>
        </p:txBody>
      </p:sp>
    </p:spTree>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74638"/>
            <a:ext cx="8643998" cy="5797568"/>
          </a:xfrm>
          <a:solidFill>
            <a:schemeClr val="bg1">
              <a:lumMod val="95000"/>
            </a:schemeClr>
          </a:solidFill>
        </p:spPr>
        <p:txBody>
          <a:bodyPr>
            <a:normAutofit fontScale="90000"/>
          </a:bodyPr>
          <a:lstStyle/>
          <a:p>
            <a:r>
              <a:rPr lang="ru-RU" sz="4400" b="1" dirty="0" smtClean="0">
                <a:solidFill>
                  <a:srgbClr val="FF0000"/>
                </a:solidFill>
                <a:latin typeface="+mn-lt"/>
              </a:rPr>
              <a:t>Основные критерии отбора: </a:t>
            </a:r>
            <a:r>
              <a:rPr lang="ru-RU" sz="4400" b="1" dirty="0" smtClean="0">
                <a:latin typeface="+mn-lt"/>
              </a:rPr>
              <a:t/>
            </a:r>
            <a:br>
              <a:rPr lang="ru-RU" sz="4400" b="1" dirty="0" smtClean="0">
                <a:latin typeface="+mn-lt"/>
              </a:rPr>
            </a:br>
            <a:r>
              <a:rPr lang="ru-RU" sz="4400" b="1" dirty="0" smtClean="0">
                <a:latin typeface="+mn-lt"/>
              </a:rPr>
              <a:t>образование, </a:t>
            </a:r>
            <a:br>
              <a:rPr lang="ru-RU" sz="4400" b="1" dirty="0" smtClean="0">
                <a:latin typeface="+mn-lt"/>
              </a:rPr>
            </a:br>
            <a:r>
              <a:rPr lang="ru-RU" sz="4400" b="1" dirty="0" smtClean="0">
                <a:latin typeface="+mn-lt"/>
              </a:rPr>
              <a:t>опыт, </a:t>
            </a:r>
            <a:br>
              <a:rPr lang="ru-RU" sz="4400" b="1" dirty="0" smtClean="0">
                <a:latin typeface="+mn-lt"/>
              </a:rPr>
            </a:br>
            <a:r>
              <a:rPr lang="ru-RU" sz="4400" b="1" dirty="0" smtClean="0">
                <a:latin typeface="+mn-lt"/>
              </a:rPr>
              <a:t>деловые качества, </a:t>
            </a:r>
            <a:br>
              <a:rPr lang="ru-RU" sz="4400" b="1" dirty="0" smtClean="0">
                <a:latin typeface="+mn-lt"/>
              </a:rPr>
            </a:br>
            <a:r>
              <a:rPr lang="ru-RU" sz="4400" b="1" dirty="0" smtClean="0">
                <a:latin typeface="+mn-lt"/>
              </a:rPr>
              <a:t>профессионализм, </a:t>
            </a:r>
            <a:br>
              <a:rPr lang="ru-RU" sz="4400" b="1" dirty="0" smtClean="0">
                <a:latin typeface="+mn-lt"/>
              </a:rPr>
            </a:br>
            <a:r>
              <a:rPr lang="ru-RU" sz="4400" b="1" dirty="0" smtClean="0">
                <a:latin typeface="+mn-lt"/>
              </a:rPr>
              <a:t>физические характеристики, </a:t>
            </a:r>
            <a:br>
              <a:rPr lang="ru-RU" sz="4400" b="1" dirty="0" smtClean="0">
                <a:latin typeface="+mn-lt"/>
              </a:rPr>
            </a:br>
            <a:r>
              <a:rPr lang="ru-RU" sz="4400" b="1" dirty="0" smtClean="0">
                <a:latin typeface="+mn-lt"/>
              </a:rPr>
              <a:t>тип личности кандидата, </a:t>
            </a:r>
            <a:br>
              <a:rPr lang="ru-RU" sz="4400" b="1" dirty="0" smtClean="0">
                <a:latin typeface="+mn-lt"/>
              </a:rPr>
            </a:br>
            <a:r>
              <a:rPr lang="ru-RU" sz="4400" b="1" dirty="0" smtClean="0">
                <a:latin typeface="+mn-lt"/>
              </a:rPr>
              <a:t>его потенциальные возможности.</a:t>
            </a:r>
            <a:r>
              <a:rPr lang="ru-RU" sz="3200" dirty="0" smtClean="0"/>
              <a:t/>
            </a:r>
            <a:br>
              <a:rPr lang="ru-RU" sz="3200" dirty="0" smtClean="0"/>
            </a:br>
            <a:endParaRPr lang="ru-RU" dirty="0"/>
          </a:p>
        </p:txBody>
      </p:sp>
    </p:spTree>
  </p:cSld>
  <p:clrMapOvr>
    <a:masterClrMapping/>
  </p:clrMapOvr>
  <p:transition spd="slow">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357166"/>
            <a:ext cx="8643998" cy="5000660"/>
          </a:xfrm>
          <a:solidFill>
            <a:schemeClr val="bg1">
              <a:lumMod val="95000"/>
            </a:schemeClr>
          </a:solidFill>
        </p:spPr>
        <p:txBody>
          <a:bodyPr>
            <a:normAutofit fontScale="90000"/>
          </a:bodyPr>
          <a:lstStyle/>
          <a:p>
            <a:r>
              <a:rPr lang="ru-RU" b="1" dirty="0" smtClean="0">
                <a:solidFill>
                  <a:srgbClr val="FF0000"/>
                </a:solidFill>
              </a:rPr>
              <a:t>По степени пригодности </a:t>
            </a:r>
            <a:r>
              <a:rPr lang="ru-RU" b="1" dirty="0" smtClean="0"/>
              <a:t>кандидатов можно разделить на три группы:</a:t>
            </a:r>
            <a:r>
              <a:rPr lang="ru-RU" dirty="0" smtClean="0"/>
              <a:t> </a:t>
            </a:r>
            <a:br>
              <a:rPr lang="ru-RU" dirty="0" smtClean="0"/>
            </a:br>
            <a:r>
              <a:rPr lang="ru-RU" dirty="0" smtClean="0"/>
              <a:t>1.  непригодные, </a:t>
            </a:r>
            <a:br>
              <a:rPr lang="ru-RU" dirty="0" smtClean="0"/>
            </a:br>
            <a:r>
              <a:rPr lang="ru-RU" dirty="0" smtClean="0"/>
              <a:t>2. условно пригодные </a:t>
            </a:r>
            <a:br>
              <a:rPr lang="ru-RU" dirty="0" smtClean="0"/>
            </a:br>
            <a:r>
              <a:rPr lang="ru-RU" dirty="0" smtClean="0"/>
              <a:t>3.  относительно пригодные к дальнейшей деятельности (относительно - потому, что все необходимые качества нельзя точно определить).</a:t>
            </a:r>
            <a:br>
              <a:rPr lang="ru-RU" dirty="0" smtClean="0"/>
            </a:br>
            <a:endParaRPr lang="ru-RU" dirty="0"/>
          </a:p>
        </p:txBody>
      </p:sp>
      <p:pic>
        <p:nvPicPr>
          <p:cNvPr id="9218" name="Picture 2" descr="Побеждает самый наглый: групповое собеседование: lika_bo — LiveJournal">
            <a:hlinkClick r:id="rId2"/>
          </p:cNvPr>
          <p:cNvPicPr>
            <a:picLocks noChangeAspect="1" noChangeArrowheads="1"/>
          </p:cNvPicPr>
          <p:nvPr/>
        </p:nvPicPr>
        <p:blipFill>
          <a:blip r:embed="rId3"/>
          <a:srcRect/>
          <a:stretch>
            <a:fillRect/>
          </a:stretch>
        </p:blipFill>
        <p:spPr bwMode="auto">
          <a:xfrm>
            <a:off x="4714876" y="4429132"/>
            <a:ext cx="3876722" cy="2214578"/>
          </a:xfrm>
          <a:prstGeom prst="rect">
            <a:avLst/>
          </a:prstGeom>
          <a:noFill/>
          <a:ln w="57150">
            <a:solidFill>
              <a:schemeClr val="bg2">
                <a:lumMod val="50000"/>
              </a:schemeClr>
            </a:solidFill>
          </a:ln>
        </p:spPr>
      </p:pic>
    </p:spTree>
  </p:cSld>
  <p:clrMapOvr>
    <a:masterClrMapping/>
  </p:clrMapOvr>
  <p:transition spd="slow">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74638"/>
            <a:ext cx="8501122" cy="6011882"/>
          </a:xfrm>
          <a:solidFill>
            <a:schemeClr val="bg1"/>
          </a:solidFill>
        </p:spPr>
        <p:txBody>
          <a:bodyPr>
            <a:normAutofit fontScale="90000"/>
          </a:bodyPr>
          <a:lstStyle/>
          <a:p>
            <a:r>
              <a:rPr lang="ru-RU" sz="4400" b="1" dirty="0" smtClean="0">
                <a:solidFill>
                  <a:srgbClr val="FF0000"/>
                </a:solidFill>
              </a:rPr>
              <a:t>Собеседование </a:t>
            </a:r>
            <a:r>
              <a:rPr lang="ru-RU" sz="4400" b="1" dirty="0" smtClean="0"/>
              <a:t>— встреча с потенциальным работодателем или его представителем при приеме на работу. </a:t>
            </a:r>
            <a:r>
              <a:rPr lang="ru-RU" b="1" dirty="0" smtClean="0"/>
              <a:t/>
            </a:r>
            <a:br>
              <a:rPr lang="ru-RU" b="1" dirty="0" smtClean="0"/>
            </a:br>
            <a:r>
              <a:rPr lang="ru-RU" b="1" dirty="0" smtClean="0"/>
              <a:t/>
            </a:r>
            <a:br>
              <a:rPr lang="ru-RU" b="1" dirty="0" smtClean="0"/>
            </a:br>
            <a:r>
              <a:rPr lang="ru-RU" b="1" dirty="0" smtClean="0">
                <a:solidFill>
                  <a:srgbClr val="002060"/>
                </a:solidFill>
              </a:rPr>
              <a:t>Цель собеседования </a:t>
            </a:r>
            <a:r>
              <a:rPr lang="ru-RU" b="1" dirty="0" smtClean="0"/>
              <a:t>— познакомиться воочию, понять, насколько работодатель и соискатель подходят друг другу, а также обсудить детали сотрудничества</a:t>
            </a:r>
            <a:r>
              <a:rPr lang="ru-RU" dirty="0" smtClean="0"/>
              <a:t/>
            </a:r>
            <a:br>
              <a:rPr lang="ru-RU" dirty="0" smtClean="0"/>
            </a:br>
            <a:endParaRPr lang="ru-RU" dirty="0"/>
          </a:p>
        </p:txBody>
      </p:sp>
    </p:spTree>
  </p:cSld>
  <p:clrMapOvr>
    <a:masterClrMapping/>
  </p:clrMapOvr>
  <p:transition spd="slow">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357166"/>
            <a:ext cx="8715436" cy="6286544"/>
          </a:xfrm>
          <a:solidFill>
            <a:schemeClr val="bg1"/>
          </a:solidFill>
        </p:spPr>
        <p:txBody>
          <a:bodyPr>
            <a:normAutofit fontScale="90000"/>
          </a:bodyPr>
          <a:lstStyle/>
          <a:p>
            <a:r>
              <a:rPr lang="ru-RU" sz="3600" b="1" dirty="0" smtClean="0">
                <a:solidFill>
                  <a:srgbClr val="FF0000"/>
                </a:solidFill>
                <a:latin typeface="Times New Roman" pitchFamily="18" charset="0"/>
                <a:cs typeface="Times New Roman" pitchFamily="18" charset="0"/>
              </a:rPr>
              <a:t>Виды собеседований при приеме на работу</a:t>
            </a:r>
            <a:r>
              <a:rPr lang="ru-RU" sz="2900" dirty="0" smtClean="0">
                <a:latin typeface="Times New Roman" pitchFamily="18" charset="0"/>
                <a:cs typeface="Times New Roman" pitchFamily="18" charset="0"/>
              </a:rPr>
              <a:t/>
            </a:r>
            <a:br>
              <a:rPr lang="ru-RU" sz="2900" dirty="0" smtClean="0">
                <a:latin typeface="Times New Roman" pitchFamily="18" charset="0"/>
                <a:cs typeface="Times New Roman" pitchFamily="18" charset="0"/>
              </a:rPr>
            </a:br>
            <a:r>
              <a:rPr lang="ru-RU" sz="2900" dirty="0" smtClean="0">
                <a:latin typeface="Times New Roman" pitchFamily="18" charset="0"/>
                <a:cs typeface="Times New Roman" pitchFamily="18" charset="0"/>
              </a:rPr>
              <a:t>1. </a:t>
            </a:r>
            <a:r>
              <a:rPr lang="ru-RU" sz="2900" b="1" dirty="0" smtClean="0">
                <a:latin typeface="Times New Roman" pitchFamily="18" charset="0"/>
                <a:cs typeface="Times New Roman" pitchFamily="18" charset="0"/>
              </a:rPr>
              <a:t>Структурированное. </a:t>
            </a:r>
            <a:r>
              <a:rPr lang="ru-RU" sz="2900" dirty="0" err="1" smtClean="0">
                <a:latin typeface="Times New Roman" pitchFamily="18" charset="0"/>
                <a:cs typeface="Times New Roman" pitchFamily="18" charset="0"/>
              </a:rPr>
              <a:t>Рекрутер</a:t>
            </a:r>
            <a:r>
              <a:rPr lang="ru-RU" sz="2900" dirty="0" smtClean="0">
                <a:latin typeface="Times New Roman" pitchFamily="18" charset="0"/>
                <a:cs typeface="Times New Roman" pitchFamily="18" charset="0"/>
              </a:rPr>
              <a:t> задает вопросы по биографии соискателя, его мотивации и ожиданиях с целью выявить основные сведения.</a:t>
            </a:r>
            <a:br>
              <a:rPr lang="ru-RU" sz="2900" dirty="0" smtClean="0">
                <a:latin typeface="Times New Roman" pitchFamily="18" charset="0"/>
                <a:cs typeface="Times New Roman" pitchFamily="18" charset="0"/>
              </a:rPr>
            </a:br>
            <a:r>
              <a:rPr lang="ru-RU" sz="2900" dirty="0" smtClean="0">
                <a:latin typeface="Times New Roman" pitchFamily="18" charset="0"/>
                <a:cs typeface="Times New Roman" pitchFamily="18" charset="0"/>
              </a:rPr>
              <a:t>2. </a:t>
            </a:r>
            <a:r>
              <a:rPr lang="ru-RU" sz="2900" b="1" dirty="0" smtClean="0">
                <a:latin typeface="Times New Roman" pitchFamily="18" charset="0"/>
                <a:cs typeface="Times New Roman" pitchFamily="18" charset="0"/>
              </a:rPr>
              <a:t>Кейс-интервью (ситуационное).</a:t>
            </a:r>
            <a:r>
              <a:rPr lang="ru-RU" sz="2900" dirty="0" smtClean="0">
                <a:latin typeface="Times New Roman" pitchFamily="18" charset="0"/>
                <a:cs typeface="Times New Roman" pitchFamily="18" charset="0"/>
              </a:rPr>
              <a:t> Вам предлагают конкретную ситуацию, вы можете задавать вопросы для выявления деталей, ваша задача рассказать, как вы себя поведете в этом случае, желательно </a:t>
            </a:r>
            <a:r>
              <a:rPr lang="ru-RU" sz="2900" dirty="0" err="1" smtClean="0">
                <a:latin typeface="Times New Roman" pitchFamily="18" charset="0"/>
                <a:cs typeface="Times New Roman" pitchFamily="18" charset="0"/>
              </a:rPr>
              <a:t>аргументированно</a:t>
            </a:r>
            <a:r>
              <a:rPr lang="ru-RU" sz="2900" dirty="0" smtClean="0">
                <a:latin typeface="Times New Roman" pitchFamily="18" charset="0"/>
                <a:cs typeface="Times New Roman" pitchFamily="18" charset="0"/>
              </a:rPr>
              <a:t>. То, как вы отвечаете и какие вопросы задаете, помогает понять </a:t>
            </a:r>
            <a:r>
              <a:rPr lang="ru-RU" sz="2900" dirty="0" err="1" smtClean="0">
                <a:latin typeface="Times New Roman" pitchFamily="18" charset="0"/>
                <a:cs typeface="Times New Roman" pitchFamily="18" charset="0"/>
              </a:rPr>
              <a:t>рекрутеру</a:t>
            </a:r>
            <a:r>
              <a:rPr lang="ru-RU" sz="2900" dirty="0" smtClean="0">
                <a:latin typeface="Times New Roman" pitchFamily="18" charset="0"/>
                <a:cs typeface="Times New Roman" pitchFamily="18" charset="0"/>
              </a:rPr>
              <a:t> ваши личные и профессиональные качества.</a:t>
            </a:r>
            <a:br>
              <a:rPr lang="ru-RU" sz="2900" dirty="0" smtClean="0">
                <a:latin typeface="Times New Roman" pitchFamily="18" charset="0"/>
                <a:cs typeface="Times New Roman" pitchFamily="18" charset="0"/>
              </a:rPr>
            </a:br>
            <a:r>
              <a:rPr lang="ru-RU" sz="2900" dirty="0" smtClean="0">
                <a:latin typeface="Times New Roman" pitchFamily="18" charset="0"/>
                <a:cs typeface="Times New Roman" pitchFamily="18" charset="0"/>
              </a:rPr>
              <a:t>3. </a:t>
            </a:r>
            <a:r>
              <a:rPr lang="ru-RU" sz="2900" b="1" dirty="0" smtClean="0">
                <a:latin typeface="Times New Roman" pitchFamily="18" charset="0"/>
                <a:cs typeface="Times New Roman" pitchFamily="18" charset="0"/>
              </a:rPr>
              <a:t>Стресс-интервью.</a:t>
            </a:r>
            <a:r>
              <a:rPr lang="ru-RU" sz="2900" dirty="0" smtClean="0">
                <a:latin typeface="Times New Roman" pitchFamily="18" charset="0"/>
                <a:cs typeface="Times New Roman" pitchFamily="18" charset="0"/>
              </a:rPr>
              <a:t> Вам будут задавать неудобные вопросы, чтобы вывести на конфликт, поставить в неловкое положение. Смотреть будут на вашу реакцию, </a:t>
            </a:r>
            <a:r>
              <a:rPr lang="ru-RU" sz="2900" dirty="0" err="1" smtClean="0">
                <a:latin typeface="Times New Roman" pitchFamily="18" charset="0"/>
                <a:cs typeface="Times New Roman" pitchFamily="18" charset="0"/>
              </a:rPr>
              <a:t>стрессоустойчивость</a:t>
            </a:r>
            <a:r>
              <a:rPr lang="ru-RU" sz="2900" dirty="0" smtClean="0">
                <a:latin typeface="Times New Roman" pitchFamily="18" charset="0"/>
                <a:cs typeface="Times New Roman" pitchFamily="18" charset="0"/>
              </a:rPr>
              <a:t> и конфликтность.</a:t>
            </a:r>
            <a:br>
              <a:rPr lang="ru-RU" sz="2900" dirty="0" smtClean="0">
                <a:latin typeface="Times New Roman" pitchFamily="18" charset="0"/>
                <a:cs typeface="Times New Roman" pitchFamily="18" charset="0"/>
              </a:rPr>
            </a:br>
            <a:r>
              <a:rPr lang="ru-RU" sz="1800" dirty="0" smtClean="0"/>
              <a:t/>
            </a:r>
            <a:br>
              <a:rPr lang="ru-RU" sz="1800" dirty="0" smtClean="0"/>
            </a:br>
            <a:endParaRPr lang="ru-RU" sz="1800" dirty="0"/>
          </a:p>
        </p:txBody>
      </p:sp>
    </p:spTree>
  </p:cSld>
  <p:clrMapOvr>
    <a:masterClrMapping/>
  </p:clrMapOvr>
  <p:transition spd="slow">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274638"/>
            <a:ext cx="8572560" cy="5726130"/>
          </a:xfrm>
          <a:solidFill>
            <a:schemeClr val="bg1"/>
          </a:solidFill>
        </p:spPr>
        <p:txBody>
          <a:bodyPr>
            <a:noAutofit/>
          </a:bodyPr>
          <a:lstStyle/>
          <a:p>
            <a:r>
              <a:rPr lang="ru-RU" sz="3200" b="1" dirty="0" smtClean="0">
                <a:latin typeface="Times New Roman" pitchFamily="18" charset="0"/>
                <a:cs typeface="Times New Roman" pitchFamily="18" charset="0"/>
              </a:rPr>
              <a:t>4. Проективное интервью.</a:t>
            </a:r>
            <a:r>
              <a:rPr lang="ru-RU" sz="3200" dirty="0" smtClean="0">
                <a:latin typeface="Times New Roman" pitchFamily="18" charset="0"/>
                <a:cs typeface="Times New Roman" pitchFamily="18" charset="0"/>
              </a:rPr>
              <a:t> Вам задают вопросы очень быстро, для того чтобы не дать время на обдумывание ответов. Ваша задача – отвечать четко то, что первым пришло в голову.</a:t>
            </a:r>
            <a:br>
              <a:rPr lang="ru-RU" sz="3200" dirty="0" smtClean="0">
                <a:latin typeface="Times New Roman" pitchFamily="18" charset="0"/>
                <a:cs typeface="Times New Roman" pitchFamily="18" charset="0"/>
              </a:rPr>
            </a:br>
            <a:r>
              <a:rPr lang="ru-RU" sz="3200" dirty="0" smtClean="0">
                <a:latin typeface="Times New Roman" pitchFamily="18" charset="0"/>
                <a:cs typeface="Times New Roman" pitchFamily="18" charset="0"/>
              </a:rPr>
              <a:t>5. </a:t>
            </a:r>
            <a:r>
              <a:rPr lang="ru-RU" sz="3200" b="1" dirty="0" smtClean="0">
                <a:latin typeface="Times New Roman" pitchFamily="18" charset="0"/>
                <a:cs typeface="Times New Roman" pitchFamily="18" charset="0"/>
              </a:rPr>
              <a:t>Интервью по компетенциям (поведенческое).</a:t>
            </a:r>
            <a:r>
              <a:rPr lang="ru-RU" sz="3200" dirty="0" smtClean="0">
                <a:latin typeface="Times New Roman" pitchFamily="18" charset="0"/>
                <a:cs typeface="Times New Roman" pitchFamily="18" charset="0"/>
              </a:rPr>
              <a:t> Вам задают подробные вопросы о том, как бы вы повели себя в той или иной ситуации, которая может возникнуть в процессе трудовой деятельности. Цель – определить профессиональные навыки и умения.</a:t>
            </a:r>
            <a:endParaRPr lang="ru-RU" sz="3200" dirty="0"/>
          </a:p>
        </p:txBody>
      </p:sp>
    </p:spTree>
  </p:cSld>
  <p:clrMapOvr>
    <a:masterClrMapping/>
  </p:clrMapOvr>
  <p:transition spd="slow">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14290"/>
            <a:ext cx="8572560" cy="6286544"/>
          </a:xfrm>
          <a:solidFill>
            <a:schemeClr val="bg1"/>
          </a:solidFill>
        </p:spPr>
        <p:txBody>
          <a:bodyPr>
            <a:normAutofit fontScale="90000"/>
          </a:bodyPr>
          <a:lstStyle/>
          <a:p>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ru-RU" sz="2700" b="1" dirty="0" smtClean="0">
                <a:solidFill>
                  <a:schemeClr val="accent3">
                    <a:lumMod val="50000"/>
                  </a:schemeClr>
                </a:solidFill>
                <a:latin typeface="Times New Roman" pitchFamily="18" charset="0"/>
                <a:cs typeface="Times New Roman" pitchFamily="18" charset="0"/>
              </a:rPr>
              <a:t>Как пройти собеседование? </a:t>
            </a:r>
            <a:br>
              <a:rPr lang="ru-RU" sz="2700" b="1" dirty="0" smtClean="0">
                <a:solidFill>
                  <a:schemeClr val="accent3">
                    <a:lumMod val="50000"/>
                  </a:schemeClr>
                </a:solidFill>
                <a:latin typeface="Times New Roman" pitchFamily="18" charset="0"/>
                <a:cs typeface="Times New Roman" pitchFamily="18" charset="0"/>
              </a:rPr>
            </a:br>
            <a:r>
              <a:rPr lang="ru-RU" sz="2700" b="1" dirty="0" smtClean="0">
                <a:solidFill>
                  <a:schemeClr val="accent3">
                    <a:lumMod val="50000"/>
                  </a:schemeClr>
                </a:solidFill>
                <a:latin typeface="Times New Roman" pitchFamily="18" charset="0"/>
                <a:cs typeface="Times New Roman" pitchFamily="18" charset="0"/>
              </a:rPr>
              <a:t>Что желательно знать об организации, в которую вы идете на интервью:</a:t>
            </a: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Какую продукцию или какие услуги предлагает организация?</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Где и кому реализуются продукция и услуги?</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Сколько лет существует организация?</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Насколько изменились задачи организации со времени ее существования?</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Стабилен ли состав руководства, или оно часто меняется?</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Каков юридический статус организации?</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Входит ли организация в какое-либо более крупное объединение?</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Каковы отзывы прессы об организации?</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Каково отношение к служащим в данной организации?</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Какие новые проекты разрабатываются в организации?</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Базируется ли организация внутри страны или имеет партнеров или отделения за рубежом?</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Каковы перспективы отрасли, которой принадлежит организация?</a:t>
            </a:r>
            <a:r>
              <a:rPr lang="ru-RU" sz="1400" dirty="0" smtClean="0"/>
              <a:t/>
            </a:r>
            <a:br>
              <a:rPr lang="ru-RU" sz="1400" dirty="0" smtClean="0"/>
            </a:br>
            <a:endParaRPr lang="ru-RU" sz="1400" dirty="0"/>
          </a:p>
        </p:txBody>
      </p:sp>
    </p:spTree>
  </p:cSld>
  <p:clrMapOvr>
    <a:masterClrMapping/>
  </p:clrMapOvr>
  <p:transition spd="slow">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0"/>
            <a:ext cx="8501122" cy="6858000"/>
          </a:xfrm>
          <a:solidFill>
            <a:schemeClr val="bg2"/>
          </a:solidFill>
        </p:spPr>
        <p:txBody>
          <a:bodyPr>
            <a:normAutofit fontScale="90000"/>
          </a:bodyPr>
          <a:lstStyle/>
          <a:p>
            <a:r>
              <a:rPr lang="ru-RU" sz="2700" b="1" dirty="0" smtClean="0">
                <a:solidFill>
                  <a:srgbClr val="FF0000"/>
                </a:solidFill>
              </a:rPr>
              <a:t>Наиболее типичные вопросы, предлагаемые кандидатам на собеседовании.</a:t>
            </a:r>
            <a:r>
              <a:rPr lang="ru-RU" sz="2700" dirty="0" smtClean="0">
                <a:solidFill>
                  <a:srgbClr val="FF0000"/>
                </a:solidFill>
              </a:rPr>
              <a:t>.</a:t>
            </a:r>
            <a:r>
              <a:rPr lang="ru-RU" sz="2000" dirty="0" smtClean="0"/>
              <a:t/>
            </a:r>
            <a:br>
              <a:rPr lang="ru-RU" sz="2000" dirty="0" smtClean="0"/>
            </a:br>
            <a:r>
              <a:rPr lang="ru-RU" sz="2000" dirty="0" smtClean="0"/>
              <a:t>1.   </a:t>
            </a:r>
            <a:r>
              <a:rPr lang="ru-RU" sz="2000" b="1" dirty="0" smtClean="0"/>
              <a:t>Расскажите немного о себе</a:t>
            </a:r>
            <a:r>
              <a:rPr lang="ru-RU" sz="2000" dirty="0" smtClean="0"/>
              <a:t>. </a:t>
            </a:r>
            <a:br>
              <a:rPr lang="ru-RU" sz="2000" dirty="0" smtClean="0"/>
            </a:br>
            <a:r>
              <a:rPr lang="ru-RU" sz="2000" dirty="0" smtClean="0"/>
              <a:t>2.  </a:t>
            </a:r>
            <a:r>
              <a:rPr lang="ru-RU" sz="2000" b="1" dirty="0" smtClean="0"/>
              <a:t>Какие вопросы есть у вас?</a:t>
            </a:r>
            <a:r>
              <a:rPr lang="ru-RU" sz="2000" dirty="0" smtClean="0"/>
              <a:t> Этот вопрос может быть задан прямо в начале беседы и только предварительная подготовка поможет правильно сориентироваться. </a:t>
            </a:r>
            <a:br>
              <a:rPr lang="ru-RU" sz="2000" dirty="0" smtClean="0"/>
            </a:br>
            <a:r>
              <a:rPr lang="ru-RU" sz="2000" dirty="0" smtClean="0"/>
              <a:t>3.  </a:t>
            </a:r>
            <a:r>
              <a:rPr lang="ru-RU" sz="2000" b="1" dirty="0" smtClean="0"/>
              <a:t>Почему вы выбрали эту работу (организацию)?</a:t>
            </a:r>
            <a:r>
              <a:rPr lang="ru-RU" sz="2000" dirty="0" smtClean="0"/>
              <a:t> </a:t>
            </a:r>
            <a:br>
              <a:rPr lang="ru-RU" sz="2000" dirty="0" smtClean="0"/>
            </a:br>
            <a:r>
              <a:rPr lang="ru-RU" sz="2000" dirty="0" smtClean="0"/>
              <a:t>4.  </a:t>
            </a:r>
            <a:r>
              <a:rPr lang="ru-RU" sz="2000" b="1" dirty="0" smtClean="0"/>
              <a:t>Получали ли вы другие предложения работы?</a:t>
            </a:r>
            <a:r>
              <a:rPr lang="ru-RU" sz="2000" dirty="0" smtClean="0"/>
              <a:t> </a:t>
            </a:r>
            <a:br>
              <a:rPr lang="ru-RU" sz="2000" dirty="0" smtClean="0"/>
            </a:br>
            <a:r>
              <a:rPr lang="ru-RU" sz="2000" dirty="0" smtClean="0"/>
              <a:t>5.  </a:t>
            </a:r>
            <a:r>
              <a:rPr lang="ru-RU" sz="2000" b="1" dirty="0" smtClean="0"/>
              <a:t>Проходили ли вы собеседование в других местах?</a:t>
            </a:r>
            <a:r>
              <a:rPr lang="ru-RU" sz="2000" dirty="0" smtClean="0"/>
              <a:t> Как правило, можно честно говорить «да», но не торопиться говорить, где именно.</a:t>
            </a:r>
            <a:br>
              <a:rPr lang="ru-RU" sz="2000" dirty="0" smtClean="0"/>
            </a:br>
            <a:r>
              <a:rPr lang="ru-RU" sz="2000" dirty="0" smtClean="0"/>
              <a:t>6.  </a:t>
            </a:r>
            <a:r>
              <a:rPr lang="ru-RU" sz="2000" b="1" dirty="0" smtClean="0"/>
              <a:t>Не помешает ли ваша личная жизнь данной работе, связанной с разъездами и ненормированным рабочим днем?</a:t>
            </a:r>
            <a:r>
              <a:rPr lang="ru-RU" sz="2000" dirty="0" smtClean="0"/>
              <a:t> </a:t>
            </a:r>
            <a:br>
              <a:rPr lang="ru-RU" sz="2000" dirty="0" smtClean="0"/>
            </a:br>
            <a:r>
              <a:rPr lang="ru-RU" sz="2000" dirty="0" smtClean="0"/>
              <a:t>7.  </a:t>
            </a:r>
            <a:r>
              <a:rPr lang="ru-RU" sz="2000" b="1" dirty="0" smtClean="0"/>
              <a:t>Каковы ваши сильные стороны?</a:t>
            </a:r>
            <a:r>
              <a:rPr lang="ru-RU" sz="2000" dirty="0" smtClean="0"/>
              <a:t> </a:t>
            </a:r>
            <a:br>
              <a:rPr lang="ru-RU" sz="2000" dirty="0" smtClean="0"/>
            </a:br>
            <a:r>
              <a:rPr lang="ru-RU" sz="2000" dirty="0" smtClean="0"/>
              <a:t>8.  </a:t>
            </a:r>
            <a:r>
              <a:rPr lang="ru-RU" sz="2000" b="1" dirty="0" smtClean="0"/>
              <a:t>Какие ваши слабые стороны?</a:t>
            </a:r>
            <a:r>
              <a:rPr lang="ru-RU" sz="2000" dirty="0" smtClean="0"/>
              <a:t> </a:t>
            </a:r>
            <a:br>
              <a:rPr lang="ru-RU" sz="2000" dirty="0" smtClean="0"/>
            </a:br>
            <a:r>
              <a:rPr lang="ru-RU" sz="2000" dirty="0" smtClean="0"/>
              <a:t>9.  </a:t>
            </a:r>
            <a:r>
              <a:rPr lang="ru-RU" sz="2000" b="1" dirty="0" smtClean="0"/>
              <a:t>Почему вы хотите получить эту работу? </a:t>
            </a:r>
            <a:br>
              <a:rPr lang="ru-RU" sz="2000" b="1" dirty="0" smtClean="0"/>
            </a:br>
            <a:r>
              <a:rPr lang="ru-RU" sz="2000" b="1" dirty="0" smtClean="0"/>
              <a:t>10.   Почему нам стоит вас нанимать?</a:t>
            </a:r>
            <a:r>
              <a:rPr lang="ru-RU" sz="2000" dirty="0" smtClean="0"/>
              <a:t> Это наилучший вопрос, чтобы «продать» себя. Но к нему следует тщательно подготовиться заранее.</a:t>
            </a:r>
            <a:br>
              <a:rPr lang="ru-RU" sz="2000" dirty="0" smtClean="0"/>
            </a:br>
            <a:r>
              <a:rPr lang="ru-RU" sz="2000" dirty="0" smtClean="0"/>
              <a:t>11.  </a:t>
            </a:r>
            <a:r>
              <a:rPr lang="ru-RU" sz="2000" b="1" dirty="0" smtClean="0"/>
              <a:t>Почему вы ушли с предыдущей работы?</a:t>
            </a:r>
            <a:r>
              <a:rPr lang="ru-RU" sz="2000" dirty="0" smtClean="0"/>
              <a:t> </a:t>
            </a:r>
            <a:br>
              <a:rPr lang="ru-RU" sz="2000" dirty="0" smtClean="0"/>
            </a:br>
            <a:r>
              <a:rPr lang="ru-RU" sz="2000" dirty="0" smtClean="0"/>
              <a:t>12.  </a:t>
            </a:r>
            <a:r>
              <a:rPr lang="ru-RU" sz="2000" b="1" dirty="0" smtClean="0"/>
              <a:t>Почему вы решили переменить место работы?</a:t>
            </a:r>
            <a:r>
              <a:rPr lang="ru-RU" sz="2000" dirty="0" smtClean="0"/>
              <a:t> </a:t>
            </a:r>
            <a:br>
              <a:rPr lang="ru-RU" sz="2000" dirty="0" smtClean="0"/>
            </a:br>
            <a:r>
              <a:rPr lang="ru-RU" sz="2000" dirty="0" smtClean="0"/>
              <a:t>13.  </a:t>
            </a:r>
            <a:r>
              <a:rPr lang="ru-RU" sz="2000" b="1" dirty="0" smtClean="0"/>
              <a:t>Как вы представляете свое положение через три (пять) лет?</a:t>
            </a:r>
            <a:r>
              <a:rPr lang="ru-RU" sz="2000" dirty="0" smtClean="0"/>
              <a:t> </a:t>
            </a:r>
            <a:br>
              <a:rPr lang="ru-RU" sz="2000" dirty="0" smtClean="0"/>
            </a:br>
            <a:r>
              <a:rPr lang="ru-RU" sz="2000" dirty="0" smtClean="0"/>
              <a:t>14.  </a:t>
            </a:r>
            <a:r>
              <a:rPr lang="ru-RU" sz="2000" b="1" dirty="0" smtClean="0"/>
              <a:t>На какую зарплату вы рассчитываете?</a:t>
            </a:r>
            <a:r>
              <a:rPr lang="ru-RU" sz="2000" dirty="0" smtClean="0"/>
              <a:t> </a:t>
            </a:r>
            <a:br>
              <a:rPr lang="ru-RU" sz="2000" dirty="0" smtClean="0"/>
            </a:br>
            <a:r>
              <a:rPr lang="ru-RU" sz="2000" dirty="0" smtClean="0"/>
              <a:t>15.  </a:t>
            </a:r>
            <a:r>
              <a:rPr lang="ru-RU" sz="2000" b="1" dirty="0" smtClean="0"/>
              <a:t>Что бы вы хотели узнать еще?</a:t>
            </a:r>
            <a:r>
              <a:rPr lang="ru-RU" sz="2000" dirty="0" smtClean="0"/>
              <a:t> </a:t>
            </a:r>
            <a:br>
              <a:rPr lang="ru-RU" sz="2000" dirty="0" smtClean="0"/>
            </a:br>
            <a:r>
              <a:rPr lang="ru-RU" sz="2000" dirty="0" smtClean="0"/>
              <a:t>16.  </a:t>
            </a:r>
            <a:r>
              <a:rPr lang="ru-RU" sz="2000" b="1" dirty="0" smtClean="0"/>
              <a:t>Какие изменения вы произвели бы, если бы пришли на эту работу?</a:t>
            </a:r>
            <a:r>
              <a:rPr lang="ru-RU" sz="2000" dirty="0" smtClean="0"/>
              <a:t> </a:t>
            </a:r>
            <a:br>
              <a:rPr lang="ru-RU" sz="2000" dirty="0" smtClean="0"/>
            </a:br>
            <a:r>
              <a:rPr lang="ru-RU" sz="1600" dirty="0" smtClean="0"/>
              <a:t/>
            </a:r>
            <a:br>
              <a:rPr lang="ru-RU" sz="1600" dirty="0" smtClean="0"/>
            </a:br>
            <a:endParaRPr lang="ru-RU" sz="1600" dirty="0"/>
          </a:p>
        </p:txBody>
      </p:sp>
    </p:spTree>
  </p:cSld>
  <p:clrMapOvr>
    <a:masterClrMapping/>
  </p:clrMapOvr>
  <p:transition spd="slow">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85728"/>
            <a:ext cx="8501122" cy="6072230"/>
          </a:xfrm>
          <a:solidFill>
            <a:schemeClr val="bg1"/>
          </a:solidFill>
        </p:spPr>
        <p:txBody>
          <a:bodyPr>
            <a:normAutofit fontScale="90000"/>
          </a:bodyPr>
          <a:lstStyle/>
          <a:p>
            <a:r>
              <a:rPr lang="ru-RU" sz="2100" b="1" dirty="0" smtClean="0">
                <a:solidFill>
                  <a:srgbClr val="FF0000"/>
                </a:solidFill>
              </a:rPr>
              <a:t>Некоторые дополнительные вопросы, которые вам могут задать на интервью:</a:t>
            </a:r>
            <a:r>
              <a:rPr lang="ru-RU" sz="2100" b="1" dirty="0" smtClean="0"/>
              <a:t/>
            </a:r>
            <a:br>
              <a:rPr lang="ru-RU" sz="2100" b="1" dirty="0" smtClean="0"/>
            </a:br>
            <a:r>
              <a:rPr lang="ru-RU" sz="2100" dirty="0" smtClean="0"/>
              <a:t>Как обычно проходит ваш рабочий день?</a:t>
            </a:r>
            <a:br>
              <a:rPr lang="ru-RU" sz="2100" dirty="0" smtClean="0"/>
            </a:br>
            <a:r>
              <a:rPr lang="ru-RU" sz="2100" dirty="0" smtClean="0"/>
              <a:t>Как вы определяете приоритетность своих дел?</a:t>
            </a:r>
            <a:br>
              <a:rPr lang="ru-RU" sz="2100" dirty="0" smtClean="0"/>
            </a:br>
            <a:r>
              <a:rPr lang="ru-RU" sz="2100" dirty="0" smtClean="0"/>
              <a:t>Что вам нравится в вашей работе больше, а что меньше всего?</a:t>
            </a:r>
            <a:br>
              <a:rPr lang="ru-RU" sz="2100" dirty="0" smtClean="0"/>
            </a:br>
            <a:r>
              <a:rPr lang="ru-RU" sz="2100" dirty="0" smtClean="0"/>
              <a:t>Какие проблемы вам приходится решать на вашей работе?</a:t>
            </a:r>
            <a:br>
              <a:rPr lang="ru-RU" sz="2100" dirty="0" smtClean="0"/>
            </a:br>
            <a:r>
              <a:rPr lang="ru-RU" sz="2100" dirty="0" smtClean="0"/>
              <a:t>Соглашаетесь вы обычно или спорите, и почему?</a:t>
            </a:r>
            <a:br>
              <a:rPr lang="ru-RU" sz="2100" dirty="0" smtClean="0"/>
            </a:br>
            <a:r>
              <a:rPr lang="ru-RU" sz="2100" dirty="0" smtClean="0"/>
              <a:t>В чем вам было бы интересно попробовать свои силы?</a:t>
            </a:r>
            <a:br>
              <a:rPr lang="ru-RU" sz="2100" dirty="0" smtClean="0"/>
            </a:br>
            <a:r>
              <a:rPr lang="ru-RU" sz="2100" dirty="0" smtClean="0"/>
              <a:t>Если вам предоставят выбор, вы предпочтете составлять планы или осуществлять их?</a:t>
            </a:r>
            <a:br>
              <a:rPr lang="ru-RU" sz="2100" dirty="0" smtClean="0"/>
            </a:br>
            <a:r>
              <a:rPr lang="ru-RU" sz="2100" dirty="0" smtClean="0"/>
              <a:t>Назовите 3 ситуации, в которых вам не удалось добиться успеха. Почему?</a:t>
            </a:r>
            <a:br>
              <a:rPr lang="ru-RU" sz="2100" dirty="0" smtClean="0"/>
            </a:br>
            <a:r>
              <a:rPr lang="ru-RU" sz="2100" dirty="0" smtClean="0"/>
              <a:t>Назовите 3 черты своего характера, которые вы хотели бы исправить. Почему?</a:t>
            </a:r>
            <a:br>
              <a:rPr lang="ru-RU" sz="2100" dirty="0" smtClean="0"/>
            </a:br>
            <a:r>
              <a:rPr lang="ru-RU" sz="2100" dirty="0" smtClean="0"/>
              <a:t>Почему вас сократили (уволили)?</a:t>
            </a:r>
            <a:br>
              <a:rPr lang="ru-RU" sz="2100" dirty="0" smtClean="0"/>
            </a:br>
            <a:r>
              <a:rPr lang="ru-RU" sz="2100" dirty="0" smtClean="0"/>
              <a:t>В чем вы были согласны и в чем не согласны с вашим предыдущим начальником?</a:t>
            </a:r>
            <a:br>
              <a:rPr lang="ru-RU" sz="2100" dirty="0" smtClean="0"/>
            </a:br>
            <a:r>
              <a:rPr lang="ru-RU" sz="2100" dirty="0" smtClean="0"/>
              <a:t>Как оценивалась ваша работа?</a:t>
            </a:r>
            <a:br>
              <a:rPr lang="ru-RU" sz="2100" dirty="0" smtClean="0"/>
            </a:br>
            <a:r>
              <a:rPr lang="ru-RU" sz="2100" dirty="0" smtClean="0"/>
              <a:t>Согласны ли вы были с оценкой?</a:t>
            </a:r>
            <a:br>
              <a:rPr lang="ru-RU" sz="2100" dirty="0" smtClean="0"/>
            </a:br>
            <a:r>
              <a:rPr lang="ru-RU" sz="2100" dirty="0" smtClean="0"/>
              <a:t>Почему вы заинтересованы в получении этой должности?</a:t>
            </a:r>
            <a:br>
              <a:rPr lang="ru-RU" sz="2100" dirty="0" smtClean="0"/>
            </a:br>
            <a:r>
              <a:rPr lang="ru-RU" sz="2100" dirty="0" smtClean="0"/>
              <a:t>Как данная должность соотносится с вашими карьерными ожиданиями?</a:t>
            </a:r>
            <a:br>
              <a:rPr lang="ru-RU" sz="2100" dirty="0" smtClean="0"/>
            </a:br>
            <a:r>
              <a:rPr lang="ru-RU" sz="2100" dirty="0" smtClean="0"/>
              <a:t>Какую пользу вы могли бы принести фирме?</a:t>
            </a:r>
            <a:r>
              <a:rPr lang="ru-RU" sz="1200" dirty="0" smtClean="0"/>
              <a:t/>
            </a:r>
            <a:br>
              <a:rPr lang="ru-RU" sz="1200" dirty="0" smtClean="0"/>
            </a:br>
            <a:endParaRPr lang="ru-RU" sz="1200" dirty="0"/>
          </a:p>
        </p:txBody>
      </p:sp>
    </p:spTree>
  </p:cSld>
  <p:clrMapOvr>
    <a:masterClrMapping/>
  </p:clrMapOvr>
  <p:transition spd="slow">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0"/>
            <a:ext cx="8501122" cy="6858000"/>
          </a:xfrm>
          <a:solidFill>
            <a:schemeClr val="bg1"/>
          </a:solidFill>
        </p:spPr>
        <p:txBody>
          <a:bodyPr>
            <a:noAutofit/>
          </a:bodyPr>
          <a:lstStyle/>
          <a:p>
            <a:r>
              <a:rPr lang="ru-RU" sz="2200" b="1" dirty="0" smtClean="0">
                <a:latin typeface="Arial Narrow" pitchFamily="34" charset="0"/>
                <a:cs typeface="Times New Roman" pitchFamily="18" charset="0"/>
              </a:rPr>
              <a:t/>
            </a:r>
            <a:br>
              <a:rPr lang="ru-RU" sz="2200" b="1" dirty="0" smtClean="0">
                <a:latin typeface="Arial Narrow" pitchFamily="34" charset="0"/>
                <a:cs typeface="Times New Roman" pitchFamily="18" charset="0"/>
              </a:rPr>
            </a:br>
            <a:r>
              <a:rPr lang="ru-RU" sz="2200" b="1" dirty="0" smtClean="0">
                <a:latin typeface="Arial Narrow" pitchFamily="34" charset="0"/>
                <a:cs typeface="Times New Roman" pitchFamily="18" charset="0"/>
              </a:rPr>
              <a:t/>
            </a:r>
            <a:br>
              <a:rPr lang="ru-RU" sz="2200" b="1" dirty="0" smtClean="0">
                <a:latin typeface="Arial Narrow" pitchFamily="34" charset="0"/>
                <a:cs typeface="Times New Roman" pitchFamily="18" charset="0"/>
              </a:rPr>
            </a:br>
            <a:r>
              <a:rPr lang="ru-RU" sz="2200" b="1" dirty="0" smtClean="0">
                <a:latin typeface="Arial Narrow" pitchFamily="34" charset="0"/>
                <a:cs typeface="Times New Roman" pitchFamily="18" charset="0"/>
              </a:rPr>
              <a:t>Несколько выдержек из опыта менеджеров по персоналу:</a:t>
            </a:r>
            <a:br>
              <a:rPr lang="ru-RU" sz="2200" b="1" dirty="0" smtClean="0">
                <a:latin typeface="Arial Narrow" pitchFamily="34" charset="0"/>
                <a:cs typeface="Times New Roman" pitchFamily="18" charset="0"/>
              </a:rPr>
            </a:br>
            <a:r>
              <a:rPr lang="ru-RU" sz="2200" b="1" dirty="0" smtClean="0">
                <a:latin typeface="Arial Narrow" pitchFamily="34" charset="0"/>
                <a:cs typeface="Times New Roman" pitchFamily="18" charset="0"/>
              </a:rPr>
              <a:t>1. Ручки шаловливые</a:t>
            </a:r>
            <a:br>
              <a:rPr lang="ru-RU" sz="2200" b="1" dirty="0" smtClean="0">
                <a:latin typeface="Arial Narrow" pitchFamily="34" charset="0"/>
                <a:cs typeface="Times New Roman" pitchFamily="18" charset="0"/>
              </a:rPr>
            </a:br>
            <a:r>
              <a:rPr lang="ru-RU" sz="2200" dirty="0" smtClean="0">
                <a:latin typeface="Arial Narrow" pitchFamily="34" charset="0"/>
                <a:cs typeface="Times New Roman" pitchFamily="18" charset="0"/>
              </a:rPr>
              <a:t>Один молодой человек в течение всего собеседования крутил пуговицу на своей рубашке. Очень завораживающее зрелище. Я даже слушала его вполуха: куда больше меня занимал вопрос: оторвет или нет? Хотя чаще такая «болезнь» встречается у девушек: одна серьгу в ухе теребит, другая — кулон на цепочке. А однажды соискательница крутила-крутила </a:t>
            </a:r>
            <a:r>
              <a:rPr lang="ru-RU" sz="2200" dirty="0" err="1" smtClean="0">
                <a:latin typeface="Arial Narrow" pitchFamily="34" charset="0"/>
                <a:cs typeface="Times New Roman" pitchFamily="18" charset="0"/>
              </a:rPr>
              <a:t>кулончик</a:t>
            </a:r>
            <a:r>
              <a:rPr lang="ru-RU" sz="2200" dirty="0" smtClean="0">
                <a:latin typeface="Arial Narrow" pitchFamily="34" charset="0"/>
                <a:cs typeface="Times New Roman" pitchFamily="18" charset="0"/>
              </a:rPr>
              <a:t> пальцами, а потом в рот положила — наверное, проголодалась.</a:t>
            </a:r>
            <a:br>
              <a:rPr lang="ru-RU" sz="2200" dirty="0" smtClean="0">
                <a:latin typeface="Arial Narrow" pitchFamily="34" charset="0"/>
                <a:cs typeface="Times New Roman" pitchFamily="18" charset="0"/>
              </a:rPr>
            </a:br>
            <a:r>
              <a:rPr lang="ru-RU" sz="2200" b="1" dirty="0" smtClean="0">
                <a:latin typeface="Arial Narrow" pitchFamily="34" charset="0"/>
                <a:cs typeface="Times New Roman" pitchFamily="18" charset="0"/>
              </a:rPr>
              <a:t>2. «Потрясение»</a:t>
            </a:r>
            <a:br>
              <a:rPr lang="ru-RU" sz="2200" b="1" dirty="0" smtClean="0">
                <a:latin typeface="Arial Narrow" pitchFamily="34" charset="0"/>
                <a:cs typeface="Times New Roman" pitchFamily="18" charset="0"/>
              </a:rPr>
            </a:br>
            <a:r>
              <a:rPr lang="ru-RU" sz="2200" dirty="0" smtClean="0">
                <a:latin typeface="Arial Narrow" pitchFamily="34" charset="0"/>
                <a:cs typeface="Times New Roman" pitchFamily="18" charset="0"/>
              </a:rPr>
              <a:t>Однажды ко мне на собеседование пришел очень приличный человек, претендующий на руководящий пост. Когда мы начали разговаривать, я вдруг почувствовала странную дрожь, сначала даже испугалась: то ли внутри меня какое-то страшное предчувствие проснулось, то ли землетрясение начинается. Потом присмотрелась, а это мой собеседник под столом ногой трясет, как будто ему психиатр на приеме по коленке молоточком часто-часто стучит. Нет, думаю, поищу я, пожалуй, менее нервного претендента.</a:t>
            </a:r>
            <a:r>
              <a:rPr lang="ru-RU" sz="2000" dirty="0" smtClean="0">
                <a:latin typeface="Arial Narrow" pitchFamily="34" charset="0"/>
                <a:cs typeface="Times New Roman" pitchFamily="18" charset="0"/>
              </a:rPr>
              <a:t/>
            </a:r>
            <a:br>
              <a:rPr lang="ru-RU" sz="2000" dirty="0" smtClean="0">
                <a:latin typeface="Arial Narrow" pitchFamily="34" charset="0"/>
                <a:cs typeface="Times New Roman" pitchFamily="18" charset="0"/>
              </a:rPr>
            </a:b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endParaRPr lang="ru-RU" sz="2400" dirty="0">
              <a:latin typeface="Times New Roman" pitchFamily="18" charset="0"/>
              <a:cs typeface="Times New Roman" pitchFamily="18" charset="0"/>
            </a:endParaRPr>
          </a:p>
        </p:txBody>
      </p:sp>
    </p:spTree>
  </p:cSld>
  <p:clrMapOvr>
    <a:masterClrMapping/>
  </p:clrMapOvr>
  <p:transition spd="slow">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428604"/>
            <a:ext cx="8358246" cy="5429288"/>
          </a:xfrm>
          <a:solidFill>
            <a:schemeClr val="bg1"/>
          </a:solidFill>
        </p:spPr>
        <p:txBody>
          <a:bodyPr>
            <a:noAutofit/>
          </a:bodyPr>
          <a:lstStyle/>
          <a:p>
            <a:r>
              <a:rPr lang="ru-RU" sz="2400" b="1" dirty="0" smtClean="0">
                <a:latin typeface="Times New Roman" pitchFamily="18" charset="0"/>
                <a:cs typeface="Times New Roman" pitchFamily="18" charset="0"/>
              </a:rPr>
              <a:t>3. </a:t>
            </a:r>
            <a:r>
              <a:rPr lang="ru-RU" sz="2400" b="1" dirty="0" err="1" smtClean="0">
                <a:latin typeface="Times New Roman" pitchFamily="18" charset="0"/>
                <a:cs typeface="Times New Roman" pitchFamily="18" charset="0"/>
              </a:rPr>
              <a:t>Гюльчатай</a:t>
            </a:r>
            <a:r>
              <a:rPr lang="ru-RU" sz="2400" b="1" dirty="0" smtClean="0">
                <a:latin typeface="Times New Roman" pitchFamily="18" charset="0"/>
                <a:cs typeface="Times New Roman" pitchFamily="18" charset="0"/>
              </a:rPr>
              <a:t>, открой личико</a:t>
            </a:r>
            <a:br>
              <a:rPr lang="ru-RU" sz="2400" b="1"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Есть люди, которые имеют раздражающую манеру — при разговоре держать руки у самого рта. Во-первых, это коверкает речь. Во-вторых, психологи считают, что такая привычка может свидетельствовать о склонности ко лжи.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4. Шило оставьте дома</a:t>
            </a:r>
            <a:br>
              <a:rPr lang="ru-RU" sz="2400" b="1"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Один мужчина во время интервью ни секунды не мог спокойно усидеть на стуле. Свои ответы он сопровождал разнообразными телодвижениями: то слишком сильно наклонялся вперед, то резко откидывался назад, то просто ерзал на стуле, как будто у него шило в одном месте. Я предпочла ему менее подвижного кандидата.</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endParaRPr lang="ru-RU" sz="1800" dirty="0">
              <a:latin typeface="Times New Roman" pitchFamily="18" charset="0"/>
              <a:cs typeface="Times New Roman" pitchFamily="18" charset="0"/>
            </a:endParaRPr>
          </a:p>
        </p:txBody>
      </p:sp>
    </p:spTree>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428604"/>
            <a:ext cx="8501122" cy="2000264"/>
          </a:xfrm>
          <a:solidFill>
            <a:schemeClr val="bg1"/>
          </a:solidFill>
        </p:spPr>
        <p:txBody>
          <a:bodyPr>
            <a:noAutofit/>
          </a:bodyPr>
          <a:lstStyle/>
          <a:p>
            <a:pPr algn="ctr"/>
            <a:r>
              <a:rPr lang="ru-RU" sz="3200" b="1" dirty="0" smtClean="0">
                <a:solidFill>
                  <a:srgbClr val="FF0000"/>
                </a:solidFill>
                <a:latin typeface="Arial Narrow" pitchFamily="34" charset="0"/>
              </a:rPr>
              <a:t>Как Билл Гейтс ответил на 1 самых популярных вопроса собеседований</a:t>
            </a:r>
            <a:r>
              <a:rPr lang="ru-RU" sz="3200" b="1" dirty="0" smtClean="0">
                <a:latin typeface="Arial Narrow" pitchFamily="34" charset="0"/>
              </a:rPr>
              <a:t/>
            </a:r>
            <a:br>
              <a:rPr lang="ru-RU" sz="3200" b="1" dirty="0" smtClean="0">
                <a:latin typeface="Arial Narrow" pitchFamily="34" charset="0"/>
              </a:rPr>
            </a:br>
            <a:r>
              <a:rPr lang="ru-RU" sz="3200" dirty="0" smtClean="0">
                <a:latin typeface="Arial Narrow" pitchFamily="34" charset="0"/>
              </a:rPr>
              <a:t>Вот как </a:t>
            </a:r>
            <a:r>
              <a:rPr lang="ru-RU" sz="3200" dirty="0" err="1" smtClean="0">
                <a:latin typeface="Arial Narrow" pitchFamily="34" charset="0"/>
              </a:rPr>
              <a:t>сооснователь</a:t>
            </a:r>
            <a:r>
              <a:rPr lang="ru-RU" sz="3200" dirty="0" smtClean="0">
                <a:latin typeface="Arial Narrow" pitchFamily="34" charset="0"/>
              </a:rPr>
              <a:t> </a:t>
            </a:r>
            <a:r>
              <a:rPr lang="ru-RU" sz="3200" dirty="0" err="1" smtClean="0">
                <a:latin typeface="Arial Narrow" pitchFamily="34" charset="0"/>
              </a:rPr>
              <a:t>Microsoft</a:t>
            </a:r>
            <a:r>
              <a:rPr lang="ru-RU" sz="3200" dirty="0" smtClean="0">
                <a:latin typeface="Arial Narrow" pitchFamily="34" charset="0"/>
              </a:rPr>
              <a:t> ответил на вопрос: «Почему мы должны нанять вас?»</a:t>
            </a:r>
            <a:endParaRPr lang="ru-RU" sz="3200" dirty="0">
              <a:latin typeface="Arial Narrow" pitchFamily="34" charset="0"/>
            </a:endParaRPr>
          </a:p>
        </p:txBody>
      </p:sp>
      <p:pic>
        <p:nvPicPr>
          <p:cNvPr id="1026" name="Picture 2" descr="Как Билл Гейтс ответил на 3 самых популярных вопроса собеседований">
            <a:hlinkClick r:id="rId2"/>
          </p:cNvPr>
          <p:cNvPicPr>
            <a:picLocks noChangeAspect="1" noChangeArrowheads="1"/>
          </p:cNvPicPr>
          <p:nvPr/>
        </p:nvPicPr>
        <p:blipFill>
          <a:blip r:embed="rId3"/>
          <a:srcRect/>
          <a:stretch>
            <a:fillRect/>
          </a:stretch>
        </p:blipFill>
        <p:spPr bwMode="auto">
          <a:xfrm>
            <a:off x="1857356" y="2714620"/>
            <a:ext cx="5405434" cy="3679182"/>
          </a:xfrm>
          <a:prstGeom prst="rect">
            <a:avLst/>
          </a:prstGeom>
          <a:noFill/>
        </p:spPr>
      </p:pic>
    </p:spTree>
  </p:cSld>
  <p:clrMapOvr>
    <a:masterClrMapping/>
  </p:clrMapOvr>
  <p:transition spd="slow">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74638"/>
            <a:ext cx="8358246" cy="6154758"/>
          </a:xfrm>
          <a:solidFill>
            <a:schemeClr val="bg1"/>
          </a:solidFill>
        </p:spPr>
        <p:txBody>
          <a:bodyPr>
            <a:normAutofit/>
          </a:bodyPr>
          <a:lstStyle/>
          <a:p>
            <a:r>
              <a:rPr lang="ru-RU" sz="2200" b="1" dirty="0" smtClean="0">
                <a:latin typeface="Arial Narrow" pitchFamily="34" charset="0"/>
              </a:rPr>
              <a:t> Почему мы должны взять вас на работу? </a:t>
            </a:r>
            <a:br>
              <a:rPr lang="ru-RU" sz="2200" b="1" dirty="0" smtClean="0">
                <a:latin typeface="Arial Narrow" pitchFamily="34" charset="0"/>
              </a:rPr>
            </a:br>
            <a:r>
              <a:rPr lang="ru-RU" sz="2200" dirty="0" smtClean="0">
                <a:latin typeface="Arial Narrow" pitchFamily="34" charset="0"/>
              </a:rPr>
              <a:t>Это один из самых часто задаваемых вопросов. Хотя однозначного ответа на него нет, </a:t>
            </a:r>
            <a:r>
              <a:rPr lang="ru-RU" sz="2200" dirty="0" err="1" smtClean="0">
                <a:latin typeface="Arial Narrow" pitchFamily="34" charset="0"/>
              </a:rPr>
              <a:t>рекрутеры</a:t>
            </a:r>
            <a:r>
              <a:rPr lang="ru-RU" sz="2200" dirty="0" smtClean="0">
                <a:latin typeface="Arial Narrow" pitchFamily="34" charset="0"/>
              </a:rPr>
              <a:t> обычно хотят услышать, как кандидаты рассуждают о своем личном развитии и о том, как оно соотносится с развитием компании. </a:t>
            </a:r>
            <a:br>
              <a:rPr lang="ru-RU" sz="2200" dirty="0" smtClean="0">
                <a:latin typeface="Arial Narrow" pitchFamily="34" charset="0"/>
              </a:rPr>
            </a:br>
            <a:r>
              <a:rPr lang="ru-RU" sz="2200" dirty="0" smtClean="0">
                <a:latin typeface="Arial Narrow" pitchFamily="34" charset="0"/>
              </a:rPr>
              <a:t/>
            </a:r>
            <a:br>
              <a:rPr lang="ru-RU" sz="2200" dirty="0" smtClean="0">
                <a:latin typeface="Arial Narrow" pitchFamily="34" charset="0"/>
              </a:rPr>
            </a:br>
            <a:r>
              <a:rPr lang="ru-RU" sz="2200" b="1" dirty="0" smtClean="0">
                <a:latin typeface="Arial Narrow" pitchFamily="34" charset="0"/>
              </a:rPr>
              <a:t>Ответ Билла Гейтса:</a:t>
            </a:r>
            <a:r>
              <a:rPr lang="ru-RU" sz="2200" dirty="0" smtClean="0">
                <a:latin typeface="Arial Narrow" pitchFamily="34" charset="0"/>
              </a:rPr>
              <a:t/>
            </a:r>
            <a:br>
              <a:rPr lang="ru-RU" sz="2200" dirty="0" smtClean="0">
                <a:latin typeface="Arial Narrow" pitchFamily="34" charset="0"/>
              </a:rPr>
            </a:br>
            <a:r>
              <a:rPr lang="ru-RU" sz="2200" dirty="0" smtClean="0">
                <a:latin typeface="Arial Narrow" pitchFamily="34" charset="0"/>
              </a:rPr>
              <a:t>«Вы должны взглянуть на коды, который я написал. Я пишу программы, выходящие за рамки любых курсов, которые посещал. Каждый раз я только прибавляли еще больше и становился лучше в этом, оцените, насколько я был амбициозен в этой ситуации.</a:t>
            </a:r>
            <a:br>
              <a:rPr lang="ru-RU" sz="2200" dirty="0" smtClean="0">
                <a:latin typeface="Arial Narrow" pitchFamily="34" charset="0"/>
              </a:rPr>
            </a:br>
            <a:r>
              <a:rPr lang="ru-RU" sz="2200" dirty="0" smtClean="0">
                <a:latin typeface="Arial Narrow" pitchFamily="34" charset="0"/>
              </a:rPr>
              <a:t>Я действительно могу хорошо работать с людьми. Могу резковато критиковать чужой код, но в целом мне нравится работать в команде. Мне нравятся амбициозные цели. Мне нравится думать и представлять, как мы можем предвидеть будущее.</a:t>
            </a:r>
            <a:br>
              <a:rPr lang="ru-RU" sz="2200" dirty="0" smtClean="0">
                <a:latin typeface="Arial Narrow" pitchFamily="34" charset="0"/>
              </a:rPr>
            </a:br>
            <a:r>
              <a:rPr lang="ru-RU" sz="2200" dirty="0" smtClean="0">
                <a:latin typeface="Arial Narrow" pitchFamily="34" charset="0"/>
              </a:rPr>
              <a:t>Программное обеспечение – это круто, и я хочу принять участие в его создании».</a:t>
            </a:r>
            <a:r>
              <a:rPr lang="ru-RU" sz="2000" dirty="0" smtClean="0"/>
              <a:t/>
            </a:r>
            <a:br>
              <a:rPr lang="ru-RU" sz="2000" dirty="0" smtClean="0"/>
            </a:br>
            <a:endParaRPr lang="ru-RU" sz="2000" dirty="0"/>
          </a:p>
        </p:txBody>
      </p:sp>
    </p:spTree>
  </p:cSld>
  <p:clrMapOvr>
    <a:masterClrMapping/>
  </p:clrMapOvr>
  <p:transition spd="slow">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500042"/>
            <a:ext cx="7858180" cy="1214446"/>
          </a:xfrm>
        </p:spPr>
        <p:txBody>
          <a:bodyPr>
            <a:normAutofit/>
          </a:bodyPr>
          <a:lstStyle/>
          <a:p>
            <a:pPr algn="ctr"/>
            <a:r>
              <a:rPr lang="ru-RU" sz="5400" b="1" dirty="0" smtClean="0"/>
              <a:t>Спасибо за внимание!</a:t>
            </a:r>
            <a:endParaRPr lang="ru-RU" sz="5400" b="1" dirty="0"/>
          </a:p>
        </p:txBody>
      </p:sp>
      <p:pic>
        <p:nvPicPr>
          <p:cNvPr id="26628" name="Picture 4" descr="Как проходить собеседование - избегайте типичных ошибок">
            <a:hlinkClick r:id="rId2"/>
          </p:cNvPr>
          <p:cNvPicPr>
            <a:picLocks noChangeAspect="1" noChangeArrowheads="1"/>
          </p:cNvPicPr>
          <p:nvPr/>
        </p:nvPicPr>
        <p:blipFill>
          <a:blip r:embed="rId3"/>
          <a:srcRect/>
          <a:stretch>
            <a:fillRect/>
          </a:stretch>
        </p:blipFill>
        <p:spPr bwMode="auto">
          <a:xfrm>
            <a:off x="428596" y="3714752"/>
            <a:ext cx="3929090" cy="2658684"/>
          </a:xfrm>
          <a:prstGeom prst="rect">
            <a:avLst/>
          </a:prstGeom>
          <a:noFill/>
          <a:ln w="57150">
            <a:solidFill>
              <a:schemeClr val="bg2">
                <a:lumMod val="50000"/>
              </a:schemeClr>
            </a:solidFill>
          </a:ln>
        </p:spPr>
      </p:pic>
      <p:pic>
        <p:nvPicPr>
          <p:cNvPr id="5" name="Picture 2" descr="Как успешно пройти собеседование">
            <a:hlinkClick r:id="rId4"/>
          </p:cNvPr>
          <p:cNvPicPr>
            <a:picLocks noChangeAspect="1" noChangeArrowheads="1"/>
          </p:cNvPicPr>
          <p:nvPr/>
        </p:nvPicPr>
        <p:blipFill>
          <a:blip r:embed="rId5"/>
          <a:srcRect/>
          <a:stretch>
            <a:fillRect/>
          </a:stretch>
        </p:blipFill>
        <p:spPr bwMode="auto">
          <a:xfrm>
            <a:off x="3857620" y="2000240"/>
            <a:ext cx="4907226" cy="2694795"/>
          </a:xfrm>
          <a:prstGeom prst="rect">
            <a:avLst/>
          </a:prstGeom>
          <a:noFill/>
          <a:ln w="57150">
            <a:solidFill>
              <a:schemeClr val="bg2">
                <a:lumMod val="50000"/>
              </a:schemeClr>
            </a:solidFill>
          </a:ln>
        </p:spPr>
      </p:pic>
    </p:spTree>
  </p:cSld>
  <p:clrMapOvr>
    <a:masterClrMapping/>
  </p:clrMapOvr>
  <p:transition spd="slow">
    <p:wipe dir="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праведливость">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праведливость">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праведливость">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61</TotalTime>
  <Words>158</Words>
  <PresentationFormat>Экран (4:3)</PresentationFormat>
  <Paragraphs>20</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Справедливость</vt:lpstr>
      <vt:lpstr>Отбор персонала. Собеседование</vt:lpstr>
      <vt:lpstr>Отбор персонала - это процесс изучения психологических и профессиональных качеств работника с целью установления его пригодности для выполнения обязанностей на определенном рабочем месте или должности и выбора из совокупности претендентов наиболее подходящего</vt:lpstr>
      <vt:lpstr>Рекрутер – это специалист, занимающийся подбором персонала при посредничестве между работодателями и соискателями. Он работает в отделе кадров организации или в рекрутинговом агентстве.</vt:lpstr>
      <vt:lpstr>Методы  отбора персонала По количеству участников : 1. индивидуальные (когда в процессе интервью и тестов участвует один кандидат) 2. групповые (когда одновременно в интервью или тестах принимают участия несколько претендентов) 3. массовые (когда необходима в короткие сроки одновременно провести тестирование большого количества людей) </vt:lpstr>
      <vt:lpstr>Инструменты  отбора: 1. профессиональное интервью 2. структурированное интервью 3. поведенческое интервью 4. психометрические тесты 5. проверка на полиграфе 6. различные тесты и бизнес кейсы 7. геймификация: он-лайн игры 8. ролевые игры 9. проектные задачи </vt:lpstr>
      <vt:lpstr>Основные критерии отбора:  образование,  опыт,  деловые качества,  профессионализм,  физические характеристики,  тип личности кандидата,  его потенциальные возможности. </vt:lpstr>
      <vt:lpstr>По степени пригодности кандидатов можно разделить на три группы:  1.  непригодные,  2. условно пригодные  3.  относительно пригодные к дальнейшей деятельности (относительно - потому, что все необходимые качества нельзя точно определить). </vt:lpstr>
      <vt:lpstr>Собеседование — встреча с потенциальным работодателем или его представителем при приеме на работу.   Цель собеседования — познакомиться воочию, понять, насколько работодатель и соискатель подходят друг другу, а также обсудить детали сотрудничества </vt:lpstr>
      <vt:lpstr>Виды собеседований при приеме на работу 1. Структурированное. Рекрутер задает вопросы по биографии соискателя, его мотивации и ожиданиях с целью выявить основные сведения. 2. Кейс-интервью (ситуационное). Вам предлагают конкретную ситуацию, вы можете задавать вопросы для выявления деталей, ваша задача рассказать, как вы себя поведете в этом случае, желательно аргументированно. То, как вы отвечаете и какие вопросы задаете, помогает понять рекрутеру ваши личные и профессиональные качества. 3. Стресс-интервью. Вам будут задавать неудобные вопросы, чтобы вывести на конфликт, поставить в неловкое положение. Смотреть будут на вашу реакцию, стрессоустойчивость и конфликтность.  </vt:lpstr>
      <vt:lpstr>4. Проективное интервью. Вам задают вопросы очень быстро, для того чтобы не дать время на обдумывание ответов. Ваша задача – отвечать четко то, что первым пришло в голову. 5. Интервью по компетенциям (поведенческое). Вам задают подробные вопросы о том, как бы вы повели себя в той или иной ситуации, которая может возникнуть в процессе трудовой деятельности. Цель – определить профессиональные навыки и умения.</vt:lpstr>
      <vt:lpstr>      Как пройти собеседование?  Что желательно знать об организации, в которую вы идете на интервью: Какую продукцию или какие услуги предлагает организация? Где и кому реализуются продукция и услуги? Сколько лет существует организация? Насколько изменились задачи организации со времени ее существования? Стабилен ли состав руководства, или оно часто меняется? Каков юридический статус организации? Входит ли организация в какое-либо более крупное объединение? Каковы отзывы прессы об организации? Каково отношение к служащим в данной организации? Какие новые проекты разрабатываются в организации? Базируется ли организация внутри страны или имеет партнеров или отделения за рубежом? Каковы перспективы отрасли, которой принадлежит организация? </vt:lpstr>
      <vt:lpstr>Наиболее типичные вопросы, предлагаемые кандидатам на собеседовании.. 1.   Расскажите немного о себе.  2.  Какие вопросы есть у вас? Этот вопрос может быть задан прямо в начале беседы и только предварительная подготовка поможет правильно сориентироваться.  3.  Почему вы выбрали эту работу (организацию)?  4.  Получали ли вы другие предложения работы?  5.  Проходили ли вы собеседование в других местах? Как правило, можно честно говорить «да», но не торопиться говорить, где именно. 6.  Не помешает ли ваша личная жизнь данной работе, связанной с разъездами и ненормированным рабочим днем?  7.  Каковы ваши сильные стороны?  8.  Какие ваши слабые стороны?  9.  Почему вы хотите получить эту работу?  10.   Почему нам стоит вас нанимать? Это наилучший вопрос, чтобы «продать» себя. Но к нему следует тщательно подготовиться заранее. 11.  Почему вы ушли с предыдущей работы?  12.  Почему вы решили переменить место работы?  13.  Как вы представляете свое положение через три (пять) лет?  14.  На какую зарплату вы рассчитываете?  15.  Что бы вы хотели узнать еще?  16.  Какие изменения вы произвели бы, если бы пришли на эту работу?   </vt:lpstr>
      <vt:lpstr>Некоторые дополнительные вопросы, которые вам могут задать на интервью: Как обычно проходит ваш рабочий день? Как вы определяете приоритетность своих дел? Что вам нравится в вашей работе больше, а что меньше всего? Какие проблемы вам приходится решать на вашей работе? Соглашаетесь вы обычно или спорите, и почему? В чем вам было бы интересно попробовать свои силы? Если вам предоставят выбор, вы предпочтете составлять планы или осуществлять их? Назовите 3 ситуации, в которых вам не удалось добиться успеха. Почему? Назовите 3 черты своего характера, которые вы хотели бы исправить. Почему? Почему вас сократили (уволили)? В чем вы были согласны и в чем не согласны с вашим предыдущим начальником? Как оценивалась ваша работа? Согласны ли вы были с оценкой? Почему вы заинтересованы в получении этой должности? Как данная должность соотносится с вашими карьерными ожиданиями? Какую пользу вы могли бы принести фирме? </vt:lpstr>
      <vt:lpstr>  Несколько выдержек из опыта менеджеров по персоналу: 1. Ручки шаловливые Один молодой человек в течение всего собеседования крутил пуговицу на своей рубашке. Очень завораживающее зрелище. Я даже слушала его вполуха: куда больше меня занимал вопрос: оторвет или нет? Хотя чаще такая «болезнь» встречается у девушек: одна серьгу в ухе теребит, другая — кулон на цепочке. А однажды соискательница крутила-крутила кулончик пальцами, а потом в рот положила — наверное, проголодалась. 2. «Потрясение» Однажды ко мне на собеседование пришел очень приличный человек, претендующий на руководящий пост. Когда мы начали разговаривать, я вдруг почувствовала странную дрожь, сначала даже испугалась: то ли внутри меня какое-то страшное предчувствие проснулось, то ли землетрясение начинается. Потом присмотрелась, а это мой собеседник под столом ногой трясет, как будто ему психиатр на приеме по коленке молоточком часто-часто стучит. Нет, думаю, поищу я, пожалуй, менее нервного претендента.  </vt:lpstr>
      <vt:lpstr>3. Гюльчатай, открой личико Есть люди, которые имеют раздражающую манеру — при разговоре держать руки у самого рта. Во-первых, это коверкает речь. Во-вторых, психологи считают, что такая привычка может свидетельствовать о склонности ко лжи.   4. Шило оставьте дома Один мужчина во время интервью ни секунды не мог спокойно усидеть на стуле. Свои ответы он сопровождал разнообразными телодвижениями: то слишком сильно наклонялся вперед, то резко откидывался назад, то просто ерзал на стуле, как будто у него шило в одном месте. Я предпочла ему менее подвижного кандидата. </vt:lpstr>
      <vt:lpstr>Как Билл Гейтс ответил на 1 самых популярных вопроса собеседований Вот как сооснователь Microsoft ответил на вопрос: «Почему мы должны нанять вас?»</vt:lpstr>
      <vt:lpstr> Почему мы должны взять вас на работу?  Это один из самых часто задаваемых вопросов. Хотя однозначного ответа на него нет, рекрутеры обычно хотят услышать, как кандидаты рассуждают о своем личном развитии и о том, как оно соотносится с развитием компании.   Ответ Билла Гейтса: «Вы должны взглянуть на коды, который я написал. Я пишу программы, выходящие за рамки любых курсов, которые посещал. Каждый раз я только прибавляли еще больше и становился лучше в этом, оцените, насколько я был амбициозен в этой ситуации. Я действительно могу хорошо работать с людьми. Могу резковато критиковать чужой код, но в целом мне нравится работать в команде. Мне нравятся амбициозные цели. Мне нравится думать и представлять, как мы можем предвидеть будущее. Программное обеспечение – это круто, и я хочу принять участие в его создании». </vt:lpstr>
      <vt:lpstr>Спасибо за внимание!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Отбор персонала. Собеседование</dc:title>
  <dc:creator>Samsung</dc:creator>
  <cp:lastModifiedBy>Samsung</cp:lastModifiedBy>
  <cp:revision>11</cp:revision>
  <dcterms:created xsi:type="dcterms:W3CDTF">2020-11-19T05:05:41Z</dcterms:created>
  <dcterms:modified xsi:type="dcterms:W3CDTF">2021-11-18T13:32:58Z</dcterms:modified>
</cp:coreProperties>
</file>