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1" r:id="rId3"/>
    <p:sldId id="272" r:id="rId4"/>
    <p:sldId id="257" r:id="rId5"/>
    <p:sldId id="258" r:id="rId6"/>
    <p:sldId id="259" r:id="rId7"/>
    <p:sldId id="261" r:id="rId8"/>
    <p:sldId id="262" r:id="rId9"/>
    <p:sldId id="263" r:id="rId10"/>
    <p:sldId id="274" r:id="rId11"/>
    <p:sldId id="264" r:id="rId12"/>
    <p:sldId id="265" r:id="rId13"/>
    <p:sldId id="266" r:id="rId14"/>
    <p:sldId id="275" r:id="rId15"/>
    <p:sldId id="269" r:id="rId16"/>
    <p:sldId id="270" r:id="rId17"/>
    <p:sldId id="268" r:id="rId18"/>
    <p:sldId id="276" r:id="rId19"/>
    <p:sldId id="267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DBF6"/>
    <a:srgbClr val="3728F4"/>
    <a:srgbClr val="3AF51B"/>
    <a:srgbClr val="00FFCC"/>
    <a:srgbClr val="CCCC00"/>
    <a:srgbClr val="FF3300"/>
    <a:srgbClr val="FF0066"/>
    <a:srgbClr val="FFFF99"/>
    <a:srgbClr val="CCCCFF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url?sa=i&amp;url=https://iz.ru/965598/timur-khasanov/stavka-razdora-vysokii-sbor-tianet-avtoprom-v-util&amp;psig=AOvVaw1uQSQyOv262vAuxGJXpdxl&amp;ust=1604928830242000&amp;source=images&amp;cd=vfe&amp;ved=0CAIQjRxqFwoTCLj4m_yH8-wCFQAAAAAdAAAAABAD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ru/url?sa=i&amp;url=https://thedifference.ru/chem-otlichaetsya-menedzher-ot-menedzhmenta/&amp;psig=AOvVaw0QYjY7cKHqR4lv2Z-LX4Td&amp;ust=1604933224644000&amp;source=images&amp;cd=vfe&amp;ved=0CAIQjRxqFwoTCKDo-qyY8-wCFQAAAAAdAAAAABAX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ru/url?sa=i&amp;url=https://www.tadviser.ru/index.php/%D0%9A%D0%BE%D0%BC%D0%BF%D0%B0%D0%BD%D0%B8%D1%8F:Toyota&amp;psig=AOvVaw0G7a4UBDLAeBzMhMs2gB1L&amp;ust=1604933560433000&amp;source=images&amp;cd=vfe&amp;ved=0CAIQjRxqFwoTCKiN6cuZ8-wCFQAAAAAdAAAAABAN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hyperlink" Target="https://www.google.ru/url?sa=i&amp;url=https://newsone.ua/news/society/toyota_prezentovala_novyy_dizayn_i_logotip_brenda_foto.html&amp;psig=AOvVaw0G7a4UBDLAeBzMhMs2gB1L&amp;ust=1604933560433000&amp;source=images&amp;cd=vfe&amp;ved=0CAIQjRxqFwoTCKiN6cuZ8-wCFQAAAAAdAAAAABB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ru/url?sa=i&amp;url=https://autoreview.ru/news/novaya-toyota-camry-dlya-yaponii-tol-ko-gibrid&amp;psig=AOvVaw35h7CJ3FPXj9hV1Wsl6ixw&amp;ust=1604933845720000&amp;source=images&amp;cd=vfe&amp;ved=0CAIQjRxqFwoTCNCSt9Ka8-wCFQAAAAAdAAAAABAD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hyperlink" Target="https://www.google.ru/url?sa=i&amp;url=https://topgearrussia.ru/news/37759_na_zavode_toyota_v_sankt_peterburge_startovalo_proizvodstvo_novoy_camry&amp;psig=AOvVaw0-7rCIvBAWteSg-7BA6pXa&amp;ust=1604933899228000&amp;source=images&amp;cd=vfe&amp;ved=0CAIQjRxqFwoTCNixle6e8-wCFQAAAAAdAAAAABA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ru/url?sa=i&amp;url=http://peopleandcountries.com/article-2711-1.html&amp;psig=AOvVaw1tFkkNcCkq723dZliylvYj&amp;ust=1604933943020000&amp;source=images&amp;cd=vfe&amp;ved=0CAIQjRxqFwoTCNC5nYCb8-wCFQAAAAAdAAAAABAD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hyperlink" Target="https://www.google.ru/url?sa=i&amp;url=https://100dorog.ru/guide/articles/101338/&amp;psig=AOvVaw0t9fStO0d52uNccW4YF0H8&amp;ust=1604934064842000&amp;source=images&amp;cd=vfe&amp;ved=0CAIQjRxqFwoTCIjJwrqb8-wCFQAAAAAdAAAAABAD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google.ru/url?sa=i&amp;url=https://www.pinterest.com.au/pin/208291551488692831/&amp;psig=AOvVaw0t9fStO0d52uNccW4YF0H8&amp;ust=1604934064842000&amp;source=images&amp;cd=vfe&amp;ved=0CAIQjRxqFwoTCIjJwrqb8-wCFQAAAAAdAAAAABA6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s://www.google.ru/url?sa=i&amp;url=https://pt-br.topographic-map.com/maps/gnse/Jap%C3%A3o/&amp;psig=AOvVaw0t9fStO0d52uNccW4YF0H8&amp;ust=1604934064842000&amp;source=images&amp;cd=vfe&amp;ved=0CAIQjRxqFwoTCIjJwrqb8-wCFQAAAAAdAAAAABA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ekonomika.snauka.ru/wp-content/uploads/2014/02/ff2.pn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google.ru/url?sa=i&amp;url=https://betafinance.ru/news/padenie-proizvodstva-v-yaponii-napomnilo-o-sobytiyah-2011-goda&amp;psig=AOvVaw0jhBy_7ZOWGGAzfc7R0SFx&amp;ust=1604934599648000&amp;source=images&amp;cd=vfe&amp;ved=0CAIQjRxqFwoTCJi2g7id8-wCFQAAAAAdAAAAABAD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google.ru/url?sa=i&amp;url=https://en.ppt-online.org/176040&amp;psig=AOvVaw0oz89qpWqNufVGSS9Ex6Rg&amp;ust=1604928303606000&amp;source=images&amp;cd=vfe&amp;ved=0CAIQjRxqFwoTCPiF4v6F8-wCFQAAAAAdAAAAABAX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google.ru/url?sa=i&amp;url=https://rg.ru/2019/05/20/volkswagen-podtverdil-plany-po-vypusku-novogo-krossovera-v-rossii.html&amp;psig=AOvVaw0wfbT0zQoaW0Y92t7Fsy8v&amp;ust=1604934645113000&amp;source=images&amp;cd=vfe&amp;ved=0CAIQjRxqFwoTCNjams-d8-wCFQAAAAAdAAAAABAJ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hyperlink" Target="https://www.google.ru/url?sa=i&amp;url=https://avtonovostidnya.ru/avtorynok/190121-toyota&amp;psig=AOvVaw2xR94x_h2sI4Ct5hzlkPfF&amp;ust=1604934723010000&amp;source=images&amp;cd=vfe&amp;ved=0CAIQjRxqFwoTCJCxl_Od8-wCFQAAAAAdAAAAABAP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google.ru/url?sa=i&amp;url=https://moika78.ru/news/2019-10-24/307058-sentyabr-pokazal-samoe-silnoe-padenie-avtoproma-peterburga/&amp;psig=AOvVaw07_8vD-V8MSFjQoNlLseJp&amp;ust=1604932946141000&amp;source=images&amp;cd=vfe&amp;ved=0CAIQjRxqFwoTCMC_uaOX8-wCFQAAAAAdAAAAABA4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google.ru/url?sa=i&amp;url=https://www.rbc.ru/spb_sz/24/10/2019/5db15fa09a794720ea91eddd&amp;psig=AOvVaw07_8vD-V8MSFjQoNlLseJp&amp;ust=1604932946141000&amp;source=images&amp;cd=vfe&amp;ved=0CAIQjRxqFwoTCMC_uaOX8-wCFQAAAAAdAAAAABAi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google.ru/url?sa=i&amp;url=https://www.zakon.kz/4898808-top-5-samyh-prodavaemyh-v-strane-avto.html&amp;psig=AOvVaw07_8vD-V8MSFjQoNlLseJp&amp;ust=1604932946141000&amp;source=images&amp;cd=vfe&amp;ved=0CAIQjRxqFwoTCMC_uaOX8-wCFQAAAAAdAAAAABAR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hyperlink" Target="https://www.google.ru/url?sa=i&amp;url=http://my-toyota.org/news/toyota_otkryvaet_novoe_proizvodstvo_v_japonii/2011-03-14-168&amp;psig=AOvVaw0-7rCIvBAWteSg-7BA6pXa&amp;ust=1604933899228000&amp;source=images&amp;cd=vfe&amp;ved=0CAIQjRxqFwoTCNixle6e8-wCFQAAAAAdAAAAABA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186766" cy="165448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Менеджмент как составная часть управления</a:t>
            </a:r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Особенности менеджмента в автомобильной промышленности</a:t>
            </a:r>
            <a:endParaRPr lang="ru-RU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6" name="Picture 2" descr="В Казахстане выросло производство легковых автомобилей | Бизнес-мир,  деловой журнал Казахстан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3116"/>
            <a:ext cx="4429155" cy="283526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62470" name="Picture 6" descr="Ставка раздора: высокий сбор тянет автопром в утиль | Статьи | Известия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3286124"/>
            <a:ext cx="4953034" cy="278608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714876" y="6072207"/>
            <a:ext cx="4071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 Narrow" pitchFamily="34" charset="0"/>
              </a:rPr>
              <a:t>Разработал Черкашина О.В.</a:t>
            </a:r>
          </a:p>
          <a:p>
            <a:r>
              <a:rPr lang="ru-RU" dirty="0" smtClean="0">
                <a:latin typeface="Arial Narrow" pitchFamily="34" charset="0"/>
              </a:rPr>
              <a:t>Преподаватель экономических дисциплин</a:t>
            </a:r>
            <a:endParaRPr lang="ru-RU" dirty="0">
              <a:latin typeface="Arial Narrow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071546"/>
            <a:ext cx="8643998" cy="5500726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Понятие </a:t>
            </a:r>
            <a:r>
              <a:rPr lang="ru-RU" sz="31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"управление"  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   </a:t>
            </a:r>
            <a:r>
              <a:rPr lang="ru-RU" sz="3100" dirty="0" smtClean="0">
                <a:solidFill>
                  <a:srgbClr val="3AF51B"/>
                </a:solidFill>
                <a:latin typeface="Times New Roman" pitchFamily="18" charset="0"/>
                <a:cs typeface="Times New Roman" pitchFamily="18" charset="0"/>
              </a:rPr>
              <a:t>"менеджмент"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часто  употребляются как синонимы, в то же время между ними имеются различия.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3AF51B"/>
                </a:solidFill>
                <a:latin typeface="Times New Roman" pitchFamily="18" charset="0"/>
                <a:cs typeface="Times New Roman" pitchFamily="18" charset="0"/>
              </a:rPr>
              <a:t>"Менеджмент"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– англ.   "управление".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Тем не менее в русском языке слова "управление" и "менеджмент" употребляются в разных контекстах.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Обычно мы не говорим:  "Я осуществляю менеджмент автомобиля".    Мы говорим:  "Я управляю автомобилем".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Мы не говорим:   "Они осуществляют менеджмент выплавки стали".   Мы говорим:   "Они управляют выплавкой стали".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715436" cy="4500594"/>
          </a:xfrm>
        </p:spPr>
        <p:txBody>
          <a:bodyPr>
            <a:normAutofit/>
          </a:bodyPr>
          <a:lstStyle/>
          <a:p>
            <a:r>
              <a:rPr lang="ru-RU" dirty="0" smtClean="0"/>
              <a:t>Слово </a:t>
            </a:r>
            <a:r>
              <a:rPr lang="ru-RU" dirty="0" smtClean="0">
                <a:solidFill>
                  <a:srgbClr val="3AF51B"/>
                </a:solidFill>
              </a:rPr>
              <a:t>"менеджмент" </a:t>
            </a:r>
            <a:r>
              <a:rPr lang="ru-RU" dirty="0" smtClean="0"/>
              <a:t>обычно употребляется </a:t>
            </a:r>
            <a:r>
              <a:rPr lang="ru-RU" i="1" dirty="0" smtClean="0">
                <a:solidFill>
                  <a:srgbClr val="FFFF00"/>
                </a:solidFill>
              </a:rPr>
              <a:t>по отношению к людям, коллективам и организациям: </a:t>
            </a:r>
            <a:r>
              <a:rPr lang="ru-RU" dirty="0" smtClean="0"/>
              <a:t>менеджмент означает управление этой организацией. </a:t>
            </a:r>
            <a:endParaRPr lang="ru-RU" dirty="0"/>
          </a:p>
        </p:txBody>
      </p:sp>
      <p:pic>
        <p:nvPicPr>
          <p:cNvPr id="97282" name="Picture 2" descr="Чем отличается менеджер от менеджмента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4071942"/>
            <a:ext cx="3786214" cy="252414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9642" cy="615507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C000"/>
                </a:solidFill>
              </a:rPr>
              <a:t>Автомобильная промышленность  </a:t>
            </a:r>
            <a:r>
              <a:rPr lang="ru-RU" sz="2800" dirty="0" smtClean="0"/>
              <a:t>занимает  важное место в мировой экономике:</a:t>
            </a:r>
            <a:br>
              <a:rPr lang="ru-RU" sz="2800" dirty="0" smtClean="0"/>
            </a:br>
            <a:r>
              <a:rPr lang="ru-RU" sz="2800" dirty="0" smtClean="0"/>
              <a:t> в  общем  выпуске промышленной продукции </a:t>
            </a:r>
            <a:r>
              <a:rPr lang="ru-RU" sz="2800" dirty="0" smtClean="0">
                <a:solidFill>
                  <a:srgbClr val="FFFF00"/>
                </a:solidFill>
              </a:rPr>
              <a:t>её доля в развитых странах составляет 13-18%, 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а в некоторых </a:t>
            </a:r>
            <a:r>
              <a:rPr lang="ru-RU" sz="2800" dirty="0" smtClean="0">
                <a:solidFill>
                  <a:srgbClr val="3AF51B"/>
                </a:solidFill>
              </a:rPr>
              <a:t>развивающихся странах доходит до 6% 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Автомобильная промышленность находится в числе лидеров по количеству</a:t>
            </a:r>
            <a:r>
              <a:rPr lang="ru-RU" sz="2800" dirty="0" smtClean="0">
                <a:solidFill>
                  <a:srgbClr val="00B0F0"/>
                </a:solidFill>
              </a:rPr>
              <a:t> внедряемых технических нововведений, </a:t>
            </a:r>
            <a:r>
              <a:rPr lang="ru-RU" sz="2800" dirty="0" smtClean="0"/>
              <a:t>которые в свою очередь создают условия для появления </a:t>
            </a:r>
            <a:r>
              <a:rPr lang="ru-RU" sz="2800" dirty="0" smtClean="0">
                <a:solidFill>
                  <a:srgbClr val="00B0F0"/>
                </a:solidFill>
              </a:rPr>
              <a:t>инноваций в производственном менеджменте.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972452" cy="586932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Показатель </a:t>
            </a:r>
            <a:r>
              <a:rPr lang="ru-RU" sz="3200" dirty="0" smtClean="0">
                <a:solidFill>
                  <a:srgbClr val="FFFF00"/>
                </a:solidFill>
              </a:rPr>
              <a:t>«</a:t>
            </a:r>
            <a:r>
              <a:rPr lang="ru-RU" sz="3200" dirty="0" err="1" smtClean="0">
                <a:solidFill>
                  <a:srgbClr val="FFFF00"/>
                </a:solidFill>
              </a:rPr>
              <a:t>автомобилизированности</a:t>
            </a:r>
            <a:r>
              <a:rPr lang="ru-RU" sz="3200" dirty="0" smtClean="0">
                <a:solidFill>
                  <a:srgbClr val="FFFF00"/>
                </a:solidFill>
              </a:rPr>
              <a:t>» </a:t>
            </a:r>
            <a:r>
              <a:rPr lang="ru-RU" sz="3200" dirty="0" smtClean="0"/>
              <a:t>является одним из индикаторов социально-экономического развития страны:</a:t>
            </a:r>
            <a:br>
              <a:rPr lang="ru-RU" sz="3200" dirty="0" smtClean="0"/>
            </a:br>
            <a:r>
              <a:rPr lang="ru-RU" sz="3200" dirty="0" smtClean="0"/>
              <a:t> если в </a:t>
            </a:r>
            <a:r>
              <a:rPr lang="ru-RU" sz="3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Евросоюзе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00B0F0"/>
                </a:solidFill>
              </a:rPr>
              <a:t>на тысячу населения </a:t>
            </a:r>
            <a:r>
              <a:rPr lang="ru-RU" sz="3200" dirty="0" smtClean="0"/>
              <a:t>в 2009 г. приходилось около 510 машин, </a:t>
            </a:r>
            <a:br>
              <a:rPr lang="ru-RU" sz="3200" dirty="0" smtClean="0"/>
            </a:br>
            <a:r>
              <a:rPr lang="ru-RU" sz="3200" dirty="0" smtClean="0"/>
              <a:t>то в развивающихся:</a:t>
            </a:r>
            <a:br>
              <a:rPr lang="ru-RU" sz="3200" dirty="0" smtClean="0"/>
            </a:br>
            <a:r>
              <a:rPr lang="ru-RU" sz="3200" dirty="0" smtClean="0">
                <a:solidFill>
                  <a:srgbClr val="06BA42"/>
                </a:solidFill>
              </a:rPr>
              <a:t>России</a:t>
            </a:r>
            <a:r>
              <a:rPr lang="ru-RU" sz="3200" dirty="0" smtClean="0"/>
              <a:t> - 213 </a:t>
            </a:r>
            <a:br>
              <a:rPr lang="ru-RU" sz="3200" dirty="0" smtClean="0"/>
            </a:br>
            <a:r>
              <a:rPr lang="ru-RU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Бразилии </a:t>
            </a:r>
            <a:r>
              <a:rPr lang="ru-RU" sz="3200" dirty="0" smtClean="0"/>
              <a:t>- 133</a:t>
            </a:r>
            <a:br>
              <a:rPr lang="ru-RU" sz="3200" dirty="0" smtClean="0"/>
            </a:br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Китае- </a:t>
            </a:r>
            <a:r>
              <a:rPr lang="ru-RU" sz="3200" dirty="0" smtClean="0"/>
              <a:t>128</a:t>
            </a:r>
            <a:br>
              <a:rPr lang="ru-RU" sz="3200" dirty="0" smtClean="0"/>
            </a:br>
            <a:r>
              <a:rPr lang="ru-RU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Индии </a:t>
            </a:r>
            <a:r>
              <a:rPr lang="ru-RU" sz="3200" dirty="0" smtClean="0"/>
              <a:t>– 12 машин соответственно </a:t>
            </a:r>
            <a:endParaRPr lang="ru-RU" sz="3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071546"/>
            <a:ext cx="8072494" cy="4429156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Япония 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ближе к 1980 году вышла на </a:t>
            </a:r>
            <a:r>
              <a:rPr lang="ru-RU" sz="3100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первое место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в мире по выпуску автомобилей.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latin typeface="Times New Roman" pitchFamily="18" charset="0"/>
                <a:cs typeface="Times New Roman" pitchFamily="18" charset="0"/>
              </a:rPr>
              <a:t>Успешное развитие автомобильной промышленности Японии вызвало большой интерес у западных корпораций к теме японской системы управления.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Представители западных корпораций стали участниками  исследований </a:t>
            </a:r>
            <a:r>
              <a:rPr lang="ru-RU" sz="3100" dirty="0" smtClean="0">
                <a:solidFill>
                  <a:srgbClr val="3AF51B"/>
                </a:solidFill>
                <a:latin typeface="Times New Roman" pitchFamily="18" charset="0"/>
                <a:cs typeface="Times New Roman" pitchFamily="18" charset="0"/>
              </a:rPr>
              <a:t>японского </a:t>
            </a:r>
            <a:br>
              <a:rPr lang="ru-RU" sz="3100" dirty="0" smtClean="0">
                <a:solidFill>
                  <a:srgbClr val="3AF51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3AF51B"/>
                </a:solidFill>
                <a:latin typeface="Times New Roman" pitchFamily="18" charset="0"/>
                <a:cs typeface="Times New Roman" pitchFamily="18" charset="0"/>
              </a:rPr>
              <a:t>опыта организации производства.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Большинство таких научных анализов проводились в японской автомобильной компании</a:t>
            </a:r>
            <a:r>
              <a:rPr lang="ru-RU" sz="31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1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Toyota</a:t>
            </a:r>
            <a:r>
              <a:rPr lang="ru-RU" sz="31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6" name="Рисунок 5" descr="144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57950" y="3857628"/>
            <a:ext cx="2503732" cy="1143008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4572008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rgbClr val="FFFF00"/>
                </a:solidFill>
              </a:rPr>
              <a:t>Toyota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Motor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Corporation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smtClean="0"/>
              <a:t>– крупнейшая японская автомобильная корпорация, выпускающая одни из самых лучших по показателям автомобилей в мире. 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Компания начала свою деятельность в 1933 году, выпуская </a:t>
            </a:r>
            <a:r>
              <a:rPr lang="ru-RU" sz="2800" dirty="0" smtClean="0">
                <a:solidFill>
                  <a:srgbClr val="92D050"/>
                </a:solidFill>
              </a:rPr>
              <a:t>ткацкие станки</a:t>
            </a:r>
            <a:r>
              <a:rPr lang="ru-RU" sz="2800" dirty="0" smtClean="0"/>
              <a:t>, и в сегодняшнее время является одним из крупнейших </a:t>
            </a:r>
            <a:r>
              <a:rPr lang="ru-RU" sz="2800" dirty="0" err="1" smtClean="0"/>
              <a:t>автопроизводителей</a:t>
            </a:r>
            <a:r>
              <a:rPr lang="ru-RU" sz="2800" dirty="0" smtClean="0"/>
              <a:t>   в мире. </a:t>
            </a:r>
            <a:endParaRPr lang="ru-RU" sz="2800" dirty="0"/>
          </a:p>
        </p:txBody>
      </p:sp>
      <p:pic>
        <p:nvPicPr>
          <p:cNvPr id="86020" name="Picture 4" descr="Toyota Motor Corporatio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4357694"/>
            <a:ext cx="3571900" cy="223872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86024" name="Picture 8" descr="Toyota изменила логотип - компания показала упрощенный дизайн бренда -  Toyota презентовала новый дизайн и логотип бренда: фото - новости  NEWSONE.UA | NEWSON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4357694"/>
            <a:ext cx="3323252" cy="221457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401080" cy="408337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За несколько десятилетий компания   сформировала новое </a:t>
            </a:r>
            <a:r>
              <a:rPr lang="ru-RU" sz="2800" dirty="0" smtClean="0">
                <a:solidFill>
                  <a:srgbClr val="3AF51B"/>
                </a:solidFill>
              </a:rPr>
              <a:t>управленческое мировоззрение, </a:t>
            </a:r>
            <a:r>
              <a:rPr lang="ru-RU" sz="2800" dirty="0" smtClean="0"/>
              <a:t>которое является </a:t>
            </a:r>
            <a:r>
              <a:rPr lang="ru-RU" sz="2800" dirty="0" smtClean="0">
                <a:solidFill>
                  <a:srgbClr val="FFFF99"/>
                </a:solidFill>
              </a:rPr>
              <a:t>надежным образцом   впечатляющих результатов. </a:t>
            </a:r>
            <a:br>
              <a:rPr lang="ru-RU" sz="2800" dirty="0" smtClean="0">
                <a:solidFill>
                  <a:srgbClr val="FFFF99"/>
                </a:solidFill>
              </a:rPr>
            </a:br>
            <a:r>
              <a:rPr lang="ru-RU" sz="2800" dirty="0" smtClean="0">
                <a:solidFill>
                  <a:srgbClr val="FFFF99"/>
                </a:solidFill>
              </a:rPr>
              <a:t/>
            </a:r>
            <a:br>
              <a:rPr lang="ru-RU" sz="2800" dirty="0" smtClean="0">
                <a:solidFill>
                  <a:srgbClr val="FFFF99"/>
                </a:solidFill>
              </a:rPr>
            </a:br>
            <a:r>
              <a:rPr lang="ru-RU" sz="2800" dirty="0" smtClean="0"/>
              <a:t>В чем же причина этой надежности? Почему соперникам японской марки не удается скопировать и внедрить в свое производство японские технологии? </a:t>
            </a:r>
            <a:endParaRPr lang="ru-RU" sz="2800" dirty="0"/>
          </a:p>
        </p:txBody>
      </p:sp>
      <p:pic>
        <p:nvPicPr>
          <p:cNvPr id="84994" name="Picture 2" descr="Новая Toyota Camry для Японии: только гибрид — Авторевю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4429132"/>
            <a:ext cx="2786082" cy="186278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84996" name="Picture 4" descr="На заводе Toyota в Санкт-Петербурге стартовало производство новой Camry -  TopGear Russia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4071942"/>
            <a:ext cx="3643338" cy="24311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143932" cy="521497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6ADBF6"/>
                </a:solidFill>
              </a:rPr>
              <a:t/>
            </a:r>
            <a:br>
              <a:rPr lang="ru-RU" sz="3200" dirty="0" smtClean="0">
                <a:solidFill>
                  <a:srgbClr val="6ADBF6"/>
                </a:solidFill>
              </a:rPr>
            </a:br>
            <a:r>
              <a:rPr lang="ru-RU" sz="4000" dirty="0" smtClean="0">
                <a:solidFill>
                  <a:srgbClr val="6ADBF6"/>
                </a:solidFill>
              </a:rPr>
              <a:t>3 «кита надежности» </a:t>
            </a:r>
            <a:r>
              <a:rPr lang="ru-RU" sz="4000" dirty="0" err="1" smtClean="0">
                <a:solidFill>
                  <a:srgbClr val="6ADBF6"/>
                </a:solidFill>
              </a:rPr>
              <a:t>Тойоты</a:t>
            </a:r>
            <a:r>
              <a:rPr lang="ru-RU" sz="4000" dirty="0" smtClean="0">
                <a:solidFill>
                  <a:srgbClr val="6ADBF6"/>
                </a:solidFill>
              </a:rPr>
              <a:t>.</a:t>
            </a:r>
            <a:r>
              <a:rPr lang="ru-RU" sz="3200" dirty="0" smtClean="0">
                <a:solidFill>
                  <a:srgbClr val="FFFF00"/>
                </a:solidFill>
              </a:rPr>
              <a:t/>
            </a:r>
            <a:br>
              <a:rPr lang="ru-RU" sz="3200" dirty="0" smtClean="0">
                <a:solidFill>
                  <a:srgbClr val="FFFF00"/>
                </a:solidFill>
              </a:rPr>
            </a:br>
            <a:r>
              <a:rPr lang="ru-RU" sz="3200" dirty="0" smtClean="0">
                <a:solidFill>
                  <a:srgbClr val="FFFF00"/>
                </a:solidFill>
              </a:rPr>
              <a:t/>
            </a:r>
            <a:br>
              <a:rPr lang="ru-RU" sz="3200" dirty="0" smtClean="0">
                <a:solidFill>
                  <a:srgbClr val="FFFF00"/>
                </a:solidFill>
              </a:rPr>
            </a:br>
            <a:r>
              <a:rPr lang="ru-RU" sz="3200" dirty="0" smtClean="0"/>
              <a:t> </a:t>
            </a:r>
            <a:r>
              <a:rPr lang="ru-RU" sz="3200" dirty="0" smtClean="0">
                <a:solidFill>
                  <a:srgbClr val="FFFF00"/>
                </a:solidFill>
              </a:rPr>
              <a:t>Во-первых, </a:t>
            </a:r>
            <a:r>
              <a:rPr lang="ru-RU" sz="3200" dirty="0" smtClean="0"/>
              <a:t>это </a:t>
            </a:r>
            <a:r>
              <a:rPr lang="ru-RU" sz="3200" dirty="0" smtClean="0">
                <a:solidFill>
                  <a:srgbClr val="3AF51B"/>
                </a:solidFill>
              </a:rPr>
              <a:t>менталитет японцев. </a:t>
            </a:r>
            <a:r>
              <a:rPr lang="ru-RU" sz="3200" dirty="0" smtClean="0"/>
              <a:t>Традиционная для страны </a:t>
            </a:r>
            <a:r>
              <a:rPr lang="ru-RU" sz="3200" dirty="0" smtClean="0">
                <a:solidFill>
                  <a:srgbClr val="CCCCFF"/>
                </a:solidFill>
              </a:rPr>
              <a:t>«вечная занятость» </a:t>
            </a:r>
            <a:r>
              <a:rPr lang="ru-RU" sz="3200" dirty="0" smtClean="0"/>
              <a:t>на одной работе сыграла немалую роль в стимулировании лояльности сотрудников. </a:t>
            </a:r>
            <a:r>
              <a:rPr lang="ru-RU" sz="3200" dirty="0" smtClean="0">
                <a:solidFill>
                  <a:srgbClr val="CCFF33"/>
                </a:solidFill>
              </a:rPr>
              <a:t>Умение упрощать сложные вещи </a:t>
            </a:r>
            <a:r>
              <a:rPr lang="ru-RU" sz="3200" dirty="0" smtClean="0"/>
              <a:t>и делать их более доступными и удобными в потреблении ведет к рационализации производства, а такие явления, как </a:t>
            </a:r>
            <a:r>
              <a:rPr lang="ru-RU" sz="3200" dirty="0" smtClean="0">
                <a:solidFill>
                  <a:srgbClr val="CCECFF"/>
                </a:solidFill>
              </a:rPr>
              <a:t>дисциплина, трудолюбие, </a:t>
            </a:r>
            <a:r>
              <a:rPr lang="ru-RU" sz="3200" dirty="0" smtClean="0"/>
              <a:t>считаются чуть ли не самыми </a:t>
            </a:r>
            <a:br>
              <a:rPr lang="ru-RU" sz="3200" dirty="0" smtClean="0"/>
            </a:br>
            <a:r>
              <a:rPr lang="ru-RU" sz="3200" dirty="0" smtClean="0"/>
              <a:t>важными вещами в работе </a:t>
            </a:r>
            <a:br>
              <a:rPr lang="ru-RU" sz="3200" dirty="0" smtClean="0"/>
            </a:br>
            <a:r>
              <a:rPr lang="ru-RU" sz="3200" dirty="0" smtClean="0"/>
              <a:t>каждого сотрудника компании.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800" dirty="0"/>
          </a:p>
        </p:txBody>
      </p:sp>
      <p:pic>
        <p:nvPicPr>
          <p:cNvPr id="83970" name="Picture 2" descr="Такой особенный японский менталитет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4857760"/>
            <a:ext cx="2214578" cy="17950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9642" cy="451200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Во-вторых,   </a:t>
            </a:r>
            <a:r>
              <a:rPr lang="ru-RU" sz="3200" dirty="0" smtClean="0">
                <a:solidFill>
                  <a:srgbClr val="3AF51B"/>
                </a:solidFill>
                <a:latin typeface="Times New Roman" pitchFamily="18" charset="0"/>
                <a:cs typeface="Times New Roman" pitchFamily="18" charset="0"/>
              </a:rPr>
              <a:t>дефицит природно-энергетических ресурсов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тоже является ключом к успеху в деятельности японских автомобильных компаниях, поскольку такое обстоятельство заставляет японцев искать </a:t>
            </a:r>
            <a:r>
              <a:rPr lang="ru-RU" sz="32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новые технологии для выживания.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Поэтому в Японии существуют самые эффективные системы менеджмента в производстве и </a:t>
            </a:r>
            <a:r>
              <a:rPr lang="ru-RU" sz="3200" dirty="0" smtClean="0">
                <a:solidFill>
                  <a:srgbClr val="CCCCFF"/>
                </a:solidFill>
                <a:latin typeface="Times New Roman" pitchFamily="18" charset="0"/>
                <a:cs typeface="Times New Roman" pitchFamily="18" charset="0"/>
              </a:rPr>
              <a:t>способы сокращения его затрат.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95234" name="Picture 2" descr="Япония. Географическое положение Японии - Статьи на 100 дорог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4643446"/>
            <a:ext cx="2786082" cy="1888929"/>
          </a:xfrm>
          <a:prstGeom prst="rect">
            <a:avLst/>
          </a:prstGeom>
          <a:noFill/>
        </p:spPr>
      </p:pic>
      <p:pic>
        <p:nvPicPr>
          <p:cNvPr id="95236" name="Picture 4" descr="Mapa topográfico Japão, altitude, relev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8992" y="4643446"/>
            <a:ext cx="1928826" cy="192882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95238" name="Picture 6" descr="Japan Topographic Map | Japan, Japan earthquake, Japan for kids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8662" y="4643446"/>
            <a:ext cx="1857388" cy="19857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ff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10000" contrast="25000"/>
          </a:blip>
          <a:srcRect/>
          <a:stretch>
            <a:fillRect/>
          </a:stretch>
        </p:blipFill>
        <p:spPr bwMode="auto">
          <a:xfrm>
            <a:off x="571472" y="214290"/>
            <a:ext cx="7858180" cy="6371497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186766" cy="558357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производительной среде автомобильной компании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Тоуоta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очень важное значение придают 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контролю качества продукции. </a:t>
            </a:r>
            <a:b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его основе лежит  </a:t>
            </a:r>
            <a:r>
              <a:rPr lang="ru-RU" sz="28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принцип TPS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всеохватывающего контроля на каждом этапе конвейерного производства.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Данная методика получила название</a:t>
            </a:r>
            <a:r>
              <a:rPr lang="ru-RU" sz="2800" dirty="0" smtClean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rPr>
              <a:t> «Качество, внедренное в процесс».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Благодаря ей в процессе производства каждого типа автозапчастей допускаются около 5-10 дефектных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деталей на 1 миллион штук.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3" name="Рисунок 2" descr="1484676595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4714884"/>
            <a:ext cx="2829870" cy="1884738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9642" cy="529782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Международный стандарт автомобильной промышленности ISO/TS 16949:2009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это техническая спецификация для систем менеджмента качества, применимая к поставщикам, производителям компонентов для  автомобильной отрасли промышленности.  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ISO/TS 16949:2009 разработан с целью повышения обеспечения качества выпускаемой продукции и улучшения процессов по всей цепи поставок.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sertifikatsiya-iso-%20ts-169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4929198"/>
            <a:ext cx="5000660" cy="1635025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9642" cy="329755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В-  третьих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расширяя филиалы производственных цехов на западе, </a:t>
            </a:r>
            <a:r>
              <a:rPr lang="ru-RU" sz="3200" dirty="0" smtClean="0">
                <a:solidFill>
                  <a:srgbClr val="3AF51B"/>
                </a:solidFill>
                <a:latin typeface="Times New Roman" pitchFamily="18" charset="0"/>
                <a:cs typeface="Times New Roman" pitchFamily="18" charset="0"/>
              </a:rPr>
              <a:t>наиболее важные и ответственные части автомобиля японцы делают у себя дома,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ведь уровень ответственности вместе и с уровнем жизни японского сотрудника больше ценится в  самой Японии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4210" name="Picture 2" descr="Япония: падение производства в Японии напомнило о событиях 2011 года | Бета  Финанс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571876"/>
            <a:ext cx="4429124" cy="294536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Ю.png"/>
          <p:cNvPicPr>
            <a:picLocks noChangeAspect="1"/>
          </p:cNvPicPr>
          <p:nvPr/>
        </p:nvPicPr>
        <p:blipFill>
          <a:blip r:embed="rId2">
            <a:lum bright="-8000" contrast="28000"/>
          </a:blip>
          <a:stretch>
            <a:fillRect/>
          </a:stretch>
        </p:blipFill>
        <p:spPr>
          <a:xfrm>
            <a:off x="428596" y="357166"/>
            <a:ext cx="8286808" cy="6015405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Транснациональные корпорации в мировой экономике - online presentatio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2000" contrast="-7000"/>
          </a:blip>
          <a:srcRect/>
          <a:stretch>
            <a:fillRect/>
          </a:stretch>
        </p:blipFill>
        <p:spPr bwMode="auto">
          <a:xfrm>
            <a:off x="357158" y="285728"/>
            <a:ext cx="8358246" cy="626868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9642" cy="4154812"/>
          </a:xfrm>
        </p:spPr>
        <p:txBody>
          <a:bodyPr>
            <a:normAutofit fontScale="90000"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3100" b="1" dirty="0" smtClean="0">
                <a:solidFill>
                  <a:srgbClr val="3AF51B"/>
                </a:solidFill>
              </a:rPr>
              <a:t>Лидеры мирового рейтинга марок в первом полугодии 2020 года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В первой половине 2020 года марка </a:t>
            </a:r>
            <a:r>
              <a:rPr lang="ru-RU" sz="3100" dirty="0" err="1" smtClean="0">
                <a:solidFill>
                  <a:srgbClr val="FFFF00"/>
                </a:solidFill>
              </a:rPr>
              <a:t>Toyota</a:t>
            </a:r>
            <a:r>
              <a:rPr lang="ru-RU" sz="3100" dirty="0" smtClean="0">
                <a:solidFill>
                  <a:srgbClr val="FFFF00"/>
                </a:solidFill>
              </a:rPr>
              <a:t> </a:t>
            </a:r>
            <a:r>
              <a:rPr lang="ru-RU" sz="3100" dirty="0" smtClean="0"/>
              <a:t>достигла доли мирового рынка в </a:t>
            </a:r>
            <a:r>
              <a:rPr lang="ru-RU" sz="3100" dirty="0" smtClean="0">
                <a:solidFill>
                  <a:srgbClr val="FF3300"/>
                </a:solidFill>
              </a:rPr>
              <a:t>10,6%.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Реализовано </a:t>
            </a:r>
            <a:r>
              <a:rPr lang="ru-RU" sz="3100" dirty="0" smtClean="0">
                <a:solidFill>
                  <a:srgbClr val="00B0F0"/>
                </a:solidFill>
              </a:rPr>
              <a:t>3,45 </a:t>
            </a:r>
            <a:r>
              <a:rPr lang="ru-RU" sz="3100" dirty="0" err="1" smtClean="0">
                <a:solidFill>
                  <a:srgbClr val="00B0F0"/>
                </a:solidFill>
              </a:rPr>
              <a:t>млн</a:t>
            </a:r>
            <a:r>
              <a:rPr lang="ru-RU" sz="3100" dirty="0" smtClean="0">
                <a:solidFill>
                  <a:srgbClr val="00B0F0"/>
                </a:solidFill>
              </a:rPr>
              <a:t> </a:t>
            </a:r>
            <a:r>
              <a:rPr lang="ru-RU" sz="3100" dirty="0" smtClean="0"/>
              <a:t>автомобилей марки, что во время кризиса Covid-19 способствовало дальнейшему увеличению отрыва от ближайшего преследователя - </a:t>
            </a:r>
            <a:r>
              <a:rPr lang="ru-RU" sz="3100" dirty="0" err="1" smtClean="0">
                <a:solidFill>
                  <a:srgbClr val="CCCC00"/>
                </a:solidFill>
              </a:rPr>
              <a:t>Volkswagen</a:t>
            </a:r>
            <a:r>
              <a:rPr lang="ru-RU" sz="3100" dirty="0" smtClean="0">
                <a:solidFill>
                  <a:srgbClr val="CCCC00"/>
                </a:solidFill>
              </a:rPr>
              <a:t>.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err="1" smtClean="0">
                <a:solidFill>
                  <a:srgbClr val="00FFCC"/>
                </a:solidFill>
              </a:rPr>
              <a:t>Toyota</a:t>
            </a:r>
            <a:r>
              <a:rPr lang="ru-RU" sz="3100" dirty="0" smtClean="0">
                <a:solidFill>
                  <a:srgbClr val="00FFCC"/>
                </a:solidFill>
              </a:rPr>
              <a:t>, KIA </a:t>
            </a:r>
            <a:r>
              <a:rPr lang="ru-RU" sz="3100" dirty="0" smtClean="0"/>
              <a:t>и</a:t>
            </a:r>
            <a:r>
              <a:rPr lang="ru-RU" sz="3100" dirty="0" smtClean="0">
                <a:solidFill>
                  <a:srgbClr val="00FFCC"/>
                </a:solidFill>
              </a:rPr>
              <a:t> </a:t>
            </a:r>
            <a:r>
              <a:rPr lang="ru-RU" sz="3100" dirty="0" err="1" smtClean="0">
                <a:solidFill>
                  <a:srgbClr val="00FFCC"/>
                </a:solidFill>
              </a:rPr>
              <a:t>Honda</a:t>
            </a:r>
            <a:r>
              <a:rPr lang="ru-RU" sz="3100" dirty="0" smtClean="0">
                <a:solidFill>
                  <a:srgbClr val="00FFCC"/>
                </a:solidFill>
              </a:rPr>
              <a:t> </a:t>
            </a:r>
            <a:r>
              <a:rPr lang="ru-RU" sz="3100" dirty="0" smtClean="0"/>
              <a:t>- менее других марок из ТОП-10 пострадали от пандемии </a:t>
            </a:r>
            <a:r>
              <a:rPr lang="ru-RU" sz="3100" dirty="0" err="1" smtClean="0"/>
              <a:t>коронавируса</a:t>
            </a:r>
            <a:r>
              <a:rPr lang="ru-RU" sz="3100" dirty="0" smtClean="0"/>
              <a:t>.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79876" name="Picture 4" descr="Volkswagen подтвердил планы по выпуску нового кроссовера в России —  Российская газета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5143512"/>
            <a:ext cx="2286016" cy="152477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79880" name="Picture 8" descr="В России Toyota подняла цены на автомобили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3042" y="5238749"/>
            <a:ext cx="2643205" cy="147205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472518" cy="544069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Системные проблемы автомобильной отрасли в России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·    слабый продуктовый набор и низкие инвестиции в производство;</a:t>
            </a:r>
            <a:br>
              <a:rPr lang="ru-RU" sz="2800" dirty="0" smtClean="0"/>
            </a:br>
            <a:r>
              <a:rPr lang="ru-RU" sz="2800" dirty="0" smtClean="0"/>
              <a:t>·    низкий объем производства и малые производственные мощности, технологическое отставание отрасли;</a:t>
            </a:r>
            <a:br>
              <a:rPr lang="ru-RU" sz="2800" dirty="0" smtClean="0"/>
            </a:br>
            <a:r>
              <a:rPr lang="ru-RU" sz="2800" dirty="0" smtClean="0"/>
              <a:t>·    практическое отсутствие современной </a:t>
            </a:r>
            <a:r>
              <a:rPr lang="ru-RU" sz="2800" dirty="0" err="1" smtClean="0"/>
              <a:t>автокомпонентной</a:t>
            </a:r>
            <a:r>
              <a:rPr lang="ru-RU" sz="2800" dirty="0" smtClean="0"/>
              <a:t> промышленности. </a:t>
            </a:r>
            <a:br>
              <a:rPr lang="ru-RU" sz="2800" dirty="0" smtClean="0"/>
            </a:br>
            <a:r>
              <a:rPr lang="ru-RU" sz="2800" dirty="0" smtClean="0"/>
              <a:t>-  Низкое качество российских поставщиков комплектующих при малом масштабе производства по моделям;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93186" name="Picture 2" descr="Сентябрь показал самое сильное падение автопрома Петербурга |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4857760"/>
            <a:ext cx="3286148" cy="174099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115328" cy="4726316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·    отсутствие последовательной тарифной и таможенной политики</a:t>
            </a:r>
            <a:br>
              <a:rPr lang="ru-RU" sz="2800" dirty="0" smtClean="0"/>
            </a:br>
            <a:r>
              <a:rPr lang="ru-RU" sz="2800" dirty="0" smtClean="0"/>
              <a:t>·    отсутствие особой политики стимулирования НИОКР и низкий объем её финансирования;</a:t>
            </a:r>
            <a:br>
              <a:rPr lang="ru-RU" sz="2800" dirty="0" smtClean="0"/>
            </a:br>
            <a:r>
              <a:rPr lang="ru-RU" sz="2800" dirty="0" smtClean="0"/>
              <a:t>·    несовершенство нормативного правового регулирования;</a:t>
            </a:r>
            <a:br>
              <a:rPr lang="ru-RU" sz="2800" dirty="0" smtClean="0"/>
            </a:br>
            <a:r>
              <a:rPr lang="ru-RU" sz="2800" dirty="0" smtClean="0"/>
              <a:t>·    низкий уровень инвестиционной привлекательности российских предприятий;</a:t>
            </a:r>
            <a:br>
              <a:rPr lang="ru-RU" sz="2800" dirty="0" smtClean="0"/>
            </a:br>
            <a:r>
              <a:rPr lang="ru-RU" sz="2800" dirty="0" smtClean="0"/>
              <a:t>·    низкие кадровый потенциал и производительность труда.</a:t>
            </a:r>
            <a:br>
              <a:rPr lang="ru-RU" sz="2800" dirty="0" smtClean="0"/>
            </a:b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80898" name="Picture 2" descr="Аналитики: «Петербургский автопром провалился» :: С.-Петербург :: РБК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4429132"/>
            <a:ext cx="3286148" cy="218939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3AF51B"/>
                </a:solidFill>
              </a:rPr>
              <a:t>Спасибо за внимание!</a:t>
            </a:r>
            <a:endParaRPr lang="ru-RU" dirty="0">
              <a:solidFill>
                <a:srgbClr val="3AF51B"/>
              </a:solidFill>
            </a:endParaRPr>
          </a:p>
        </p:txBody>
      </p:sp>
      <p:pic>
        <p:nvPicPr>
          <p:cNvPr id="92162" name="Picture 2" descr="ТОП-5 самых продаваемых в стране авто Made in Kazakhstan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571612"/>
            <a:ext cx="5500726" cy="310910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  <p:pic>
        <p:nvPicPr>
          <p:cNvPr id="92164" name="Picture 4" descr="Toyota открывает новое производство в Японии - 14 Марта 2011 - Все об  автомобилях Toyota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3286124"/>
            <a:ext cx="4876800" cy="291465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144</TotalTime>
  <Words>218</Words>
  <PresentationFormat>Экран (4:3)</PresentationFormat>
  <Paragraphs>19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Техническая</vt:lpstr>
      <vt:lpstr>Менеджмент как составная часть управления Особенности менеджмента в автомобильной промышленности</vt:lpstr>
      <vt:lpstr>Понятие "управление"   и   "менеджмент" часто  употребляются как синонимы, в то же время между ними имеются различия.   "Менеджмент" – англ.   "управление".   Тем не менее в русском языке слова "управление" и "менеджмент" употребляются в разных контекстах.   Обычно мы не говорим:  "Я осуществляю менеджмент автомобиля".    Мы говорим:  "Я управляю автомобилем".   Мы не говорим:   "Они осуществляют менеджмент выплавки стали".   Мы говорим:   "Они управляют выплавкой стали".   </vt:lpstr>
      <vt:lpstr>Слово "менеджмент" обычно употребляется по отношению к людям, коллективам и организациям: менеджмент означает управление этой организацией. </vt:lpstr>
      <vt:lpstr>Автомобильная промышленность  занимает  важное место в мировой экономике:  в  общем  выпуске промышленной продукции её доля в развитых странах составляет 13-18%,    а в некоторых развивающихся странах доходит до 6% .   Автомобильная промышленность находится в числе лидеров по количеству внедряемых технических нововведений, которые в свою очередь создают условия для появления инноваций в производственном менеджменте. </vt:lpstr>
      <vt:lpstr>Показатель «автомобилизированности» является одним из индикаторов социально-экономического развития страны:  если в Евросоюзе на тысячу населения в 2009 г. приходилось около 510 машин,  то в развивающихся: России - 213  Бразилии - 133 Китае- 128 Индии – 12 машин соответственно </vt:lpstr>
      <vt:lpstr>Япония  ближе к 1980 году вышла на первое место в мире по выпуску автомобилей. Успешное развитие автомобильной промышленности Японии вызвало большой интерес у западных корпораций к теме японской системы управления.  Представители западных корпораций стали участниками  исследований японского  опыта организации производства.   Большинство таких научных анализов проводились в японской автомобильной компании «Toyota».  </vt:lpstr>
      <vt:lpstr>Toyota Motor Corporation – крупнейшая японская автомобильная корпорация, выпускающая одни из самых лучших по показателям автомобилей в мире.    Компания начала свою деятельность в 1933 году, выпуская ткацкие станки, и в сегодняшнее время является одним из крупнейших автопроизводителей   в мире. </vt:lpstr>
      <vt:lpstr>За несколько десятилетий компания   сформировала новое управленческое мировоззрение, которое является надежным образцом   впечатляющих результатов.   В чем же причина этой надежности? Почему соперникам японской марки не удается скопировать и внедрить в свое производство японские технологии? </vt:lpstr>
      <vt:lpstr> 3 «кита надежности» Тойоты.   Во-первых, это менталитет японцев. Традиционная для страны «вечная занятость» на одной работе сыграла немалую роль в стимулировании лояльности сотрудников. Умение упрощать сложные вещи и делать их более доступными и удобными в потреблении ведет к рационализации производства, а такие явления, как дисциплина, трудолюбие, считаются чуть ли не самыми  важными вещами в работе  каждого сотрудника компании.  </vt:lpstr>
      <vt:lpstr>Во-вторых,   дефицит природно-энергетических ресурсов тоже является ключом к успеху в деятельности японских автомобильных компаниях, поскольку такое обстоятельство заставляет японцев искать новые технологии для выживания. Поэтому в Японии существуют самые эффективные системы менеджмента в производстве и способы сокращения его затрат.  </vt:lpstr>
      <vt:lpstr>Слайд 11</vt:lpstr>
      <vt:lpstr>В производительной среде автомобильной компании «Тоуоta» очень важное значение придают контролю качества продукции.  В его основе лежит  принцип TPS: всеохватывающего контроля на каждом этапе конвейерного производства.   Данная методика получила название «Качество, внедренное в процесс». Благодаря ей в процессе производства каждого типа автозапчастей допускаются около 5-10 дефектных  деталей на 1 миллион штук. </vt:lpstr>
      <vt:lpstr>Международный стандарт автомобильной промышленности ISO/TS 16949:2009   - это техническая спецификация для систем менеджмента качества, применимая к поставщикам, производителям компонентов для  автомобильной отрасли промышленности.     ISO/TS 16949:2009 разработан с целью повышения обеспечения качества выпускаемой продукции и улучшения процессов по всей цепи поставок. </vt:lpstr>
      <vt:lpstr> В-  третьих – расширяя филиалы производственных цехов на западе, наиболее важные и ответственные части автомобиля японцы делают у себя дома, ведь уровень ответственности вместе и с уровнем жизни японского сотрудника больше ценится в  самой Японии</vt:lpstr>
      <vt:lpstr>Слайд 15</vt:lpstr>
      <vt:lpstr>Слайд 16</vt:lpstr>
      <vt:lpstr>    Лидеры мирового рейтинга марок в первом полугодии 2020 года В первой половине 2020 года марка Toyota достигла доли мирового рынка в 10,6%.  Реализовано 3,45 млн автомобилей марки, что во время кризиса Covid-19 способствовало дальнейшему увеличению отрыва от ближайшего преследователя - Volkswagen.   Toyota, KIA и Honda - менее других марок из ТОП-10 пострадали от пандемии коронавируса. </vt:lpstr>
      <vt:lpstr>Системные проблемы автомобильной отрасли в России ·    слабый продуктовый набор и низкие инвестиции в производство; ·    низкий объем производства и малые производственные мощности, технологическое отставание отрасли; ·    практическое отсутствие современной автокомпонентной промышленности.  -  Низкое качество российских поставщиков комплектующих при малом масштабе производства по моделям; </vt:lpstr>
      <vt:lpstr> ·    отсутствие последовательной тарифной и таможенной политики ·    отсутствие особой политики стимулирования НИОКР и низкий объем её финансирования; ·    несовершенство нормативного правового регулирования; ·    низкий уровень инвестиционной привлекательности российских предприятий; ·    низкие кадровый потенциал и производительность труда. .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менеджмента в автомобильной промышленности</dc:title>
  <dc:creator>Samsung</dc:creator>
  <cp:lastModifiedBy>Samsung</cp:lastModifiedBy>
  <cp:revision>19</cp:revision>
  <dcterms:created xsi:type="dcterms:W3CDTF">2020-11-08T12:46:40Z</dcterms:created>
  <dcterms:modified xsi:type="dcterms:W3CDTF">2021-11-18T02:21:48Z</dcterms:modified>
</cp:coreProperties>
</file>