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2" r:id="rId4"/>
    <p:sldId id="257" r:id="rId5"/>
    <p:sldId id="258" r:id="rId6"/>
    <p:sldId id="259" r:id="rId7"/>
    <p:sldId id="265" r:id="rId8"/>
    <p:sldId id="260" r:id="rId9"/>
    <p:sldId id="263" r:id="rId10"/>
    <p:sldId id="261" r:id="rId11"/>
    <p:sldId id="267" r:id="rId12"/>
    <p:sldId id="268" r:id="rId13"/>
    <p:sldId id="264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hecke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checke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checker dir="vert"/>
  </p:transition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ru/url?sa=i&amp;url=https://msksale.group/zachem-obuchat-personal/&amp;psig=AOvVaw3Bdr0nFObYCNLGWapQ9VV0&amp;ust=1606131719067000&amp;source=images&amp;cd=vfe&amp;ved=0CAIQjRxqFwoTCKjD84eJlu0CFQAAAAAdAAAAABAD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jpeg"/><Relationship Id="rId4" Type="http://schemas.openxmlformats.org/officeDocument/2006/relationships/hyperlink" Target="https://www.google.ru/url?sa=i&amp;url=https://www.hr-director.ru/article/63011-red-attestatsiya-rabotnikov&amp;psig=AOvVaw0E02nngZdM-iqXIfGnrHgh&amp;ust=1606134759837000&amp;source=images&amp;cd=vfe&amp;ved=0CAIQjRxqFwoTCODA4rSUlu0CFQAAAAAdAAAAABA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google.ru/url?sa=i&amp;url=https://happyjob.kg/otsenka-personala/&amp;psig=AOvVaw3Bdr0nFObYCNLGWapQ9VV0&amp;ust=1606131719067000&amp;source=images&amp;cd=vfe&amp;ved=0CAIQjRxqGAoTCKjD84eJlu0CFQAAAAAdAAAAABDFAQ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google.ru/url?sa=i&amp;url=https://investgazeta.ua/blogs/tekhnologiya-podbora-personala&amp;psig=AOvVaw3Bdr0nFObYCNLGWapQ9VV0&amp;ust=1606131719067000&amp;source=images&amp;cd=vfe&amp;ved=0CAIQjRxqFwoTCKjD84eJlu0CFQAAAAAdAAAAABAP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google.ru/url?sa=i&amp;url=https://tries-personal.ru/podbor-personala/online-kurs-podbor-i-ocenka-personala&amp;psig=AOvVaw3Bdr0nFObYCNLGWapQ9VV0&amp;ust=1606131719067000&amp;source=images&amp;cd=vfe&amp;ved=0CAIQjRxqFwoTCKjD84eJlu0CFQAAAAAdAAAAABAe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www.google.ru/url?sa=i&amp;url=https://forward-p.ru/&amp;psig=AOvVaw3Bdr0nFObYCNLGWapQ9VV0&amp;ust=1606131719067000&amp;source=images&amp;cd=vfe&amp;ved=0CAIQjRxqGAoTCKjD84eJlu0CFQAAAAAdAAAAABCUAQ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s://www.google.ru/url?sa=i&amp;url=https://www.venture-news.ru/analitika/60514-ocenka-personala-ot-shl-russiaampcis-osobennosti-i-preimuschestva.html&amp;psig=AOvVaw3Bdr0nFObYCNLGWapQ9VV0&amp;ust=1606131719067000&amp;source=images&amp;cd=vfe&amp;ved=0CAIQjRxqGAoTCKjD84eJlu0CFQAAAAAdAAAAABCdAQ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google.ru/url?sa=i&amp;url=https://palana.org/news/5731?page=1&amp;psig=AOvVaw0E02nngZdM-iqXIfGnrHgh&amp;ust=1606134759837000&amp;source=images&amp;cd=vfe&amp;ved=0CAIQjRxqFwoTCODA4rSUlu0CFQAAAAAdAAAAABAw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google.ru/url?sa=i&amp;url=http://art-ko.ru/podbor-personala/&amp;psig=AOvVaw3Bdr0nFObYCNLGWapQ9VV0&amp;ust=1606131719067000&amp;source=images&amp;cd=vfe&amp;ved=0CAIQjRxqGAoTCKjD84eJlu0CFQAAAAAdAAAAABCnAQ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hyperlink" Target="https://www.google.ru/url?sa=i&amp;url=https://kz.all.biz/sertifikaciya-sotrudnikov-s217180&amp;psig=AOvVaw0E02nngZdM-iqXIfGnrHgh&amp;ust=1606134759837000&amp;source=images&amp;cd=vfe&amp;ved=0CAIQjRxqFwoTCODA4rSUlu0CFQAAAAAdAAAAABBB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google.ru/url?sa=i&amp;url=http://www.crn.ru/news/detail.php?ID=142997&amp;psig=AOvVaw3Bdr0nFObYCNLGWapQ9VV0&amp;ust=1606131719067000&amp;source=images&amp;cd=vfe&amp;ved=0CAIQjRxqFwoTCKjD84eJlu0CFQAAAAAdAAAAABBR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hyperlink" Target="https://www.google.ru/url?sa=i&amp;url=https://hr.superjob.ru/vnutrennie-kommunikacii/kak-effektivno-razreshat-konflikty-pri-planovoj-ocenke-personala-2654/&amp;psig=AOvVaw3Bdr0nFObYCNLGWapQ9VV0&amp;ust=1606131719067000&amp;source=images&amp;cd=vfe&amp;ved=0CAIQjRxqGAoTCKjD84eJlu0CFQAAAAAdAAAAABCsAQ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www.google.ru/url?sa=i&amp;url=https://ru.depositphotos.com/stock-photos/%D0%BE%D1%86%D0%B5%D0%BD%D0%BA%D0%B0-%D0%BF%D0%B5%D1%80%D1%81%D0%BE%D0%BD%D0%B0%D0%BB%D0%B0.html&amp;psig=AOvVaw3Bdr0nFObYCNLGWapQ9VV0&amp;ust=1606131719067000&amp;source=images&amp;cd=vfe&amp;ved=0CAIQjRxqFwoTCKjD84eJlu0CFQAAAAAdAAAAABAo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www.google.ru/url?sa=i&amp;url=http://www.ophmao.ru/novosti/main/733972/&amp;psig=AOvVaw0E02nngZdM-iqXIfGnrHgh&amp;ust=1606134759837000&amp;source=images&amp;cd=vfe&amp;ved=0CAIQjRxqFwoTCODA4rSUlu0CFQAAAAAdAAAAABBG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oogle.ru/url?sa=i&amp;url=https://ru.dreamstime.com/%D0%B8%D0%BB%D0%BB%D1%8E%D1%81%D1%82%D1%80%D0%B0%D1%86%D0%B8%D1%8F-%D1%88%D1%82%D0%BE%D0%BA%D0%B0-%D0%B0%D1%82%D1%82%D0%B5%D1%81%D1%82%D0%B0%D1%86%D0%B8%D1%8F-%D0%B2-%D0%BA%D1%80%D0%B0%D1%81%D0%BD%D0%BE%D0%BC-%D0%BF%D1%80%D1%8F%D0%BC%D0%BE%D1%83%D0%B3%D0%BE-%D1%8C%D0%BD%D0%BE%D0%BC-%D1%88%D1%82%D0%B5%D0%BC%D0%BF%D0%B5-%D0%B5-image84099642&amp;psig=AOvVaw0E02nngZdM-iqXIfGnrHgh&amp;ust=1606134759837000&amp;source=images&amp;cd=vfe&amp;ved=0CAIQjRxqFwoTCODA4rSUlu0CFQAAAAAdAAAAABBW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hyperlink" Target="https://www.google.ru/url?sa=i&amp;url=https://activityedu.ru/Blogs/teacher/attestaciya-pedagogov-v-2019-godu/&amp;psig=AOvVaw0E02nngZdM-iqXIfGnrHgh&amp;ust=1606134759837000&amp;source=images&amp;cd=vfe&amp;ved=0CAIQjRxqGAoTCODA4rSUlu0CFQAAAAAdAAAAABCFAQ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google.ru/url?sa=i&amp;url=http://ank-personal.ru/istochniki-podbora-personala/&amp;psig=AOvVaw3Bdr0nFObYCNLGWapQ9VV0&amp;ust=1606131719067000&amp;source=images&amp;cd=vfe&amp;ved=0CAIQjRxqFwoTCKjD84eJlu0CFQAAAAAdAAAAABAj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hyperlink" Target="https://www.google.ru/url?sa=i&amp;url=https://protres.ru/news/v-institute-belka-ran-proshla-attestaciya-nauchnyh-sotrudnikov&amp;psig=AOvVaw0E02nngZdM-iqXIfGnrHgh&amp;ust=1606134759837000&amp;source=images&amp;cd=vfe&amp;ved=0CAIQjRxqFwoTCODA4rSUlu0CFQAAAAAdAAAAABAP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google.ru/url?sa=i&amp;url=https://weenax.com/news/izmeneniya-v-programme-vip-statusov-neteller/&amp;psig=AOvVaw14pOVHmkm_OMqSsc4dK0GU&amp;ust=1606134652211000&amp;source=images&amp;cd=vfe&amp;ved=0CAIQjRxqFwoTCKCzyv-Tlu0CFQAAAAAdAAAAABA8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s://www.google.ru/url?sa=i&amp;url=https://detectives-turkey.com/kekova&amp;psig=AOvVaw2WMdMtpLG8OXUyutbZ-1lF&amp;ust=1606151240218000&amp;source=images&amp;cd=vfe&amp;ved=0CAIQjRxqFwoTCND4kufRlu0CFQAAAAAdAAAAABBW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hyperlink" Target="https://www.google.ru/url?sa=i&amp;url=https://kadry.mcfr.kz/article/892-attestatsiya-personala-kto-podlejit-attestatsii&amp;psig=AOvVaw0PYoKyae4XjxIWiNqhLCfo&amp;ust=1606137128970000&amp;source=images&amp;cd=vfe&amp;ved=0CAIQjRxqFwoTCLi5x5udlu0CFQAAAAAdAAAAABAa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jpeg"/><Relationship Id="rId4" Type="http://schemas.openxmlformats.org/officeDocument/2006/relationships/hyperlink" Target="https://www.google.ru/url?sa=i&amp;url=https://www.hr-director.ru/article/66653-qqq-17-m5-attestatsiya-personala&amp;psig=AOvVaw0PYoKyae4XjxIWiNqhLCfo&amp;ust=1606137128970000&amp;source=images&amp;cd=vfe&amp;ved=0CAIQjRxqFwoTCLi5x5udlu0CFQAAAAAdAAAAABAw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186766" cy="2286016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>
                <a:latin typeface="Arial Narrow" pitchFamily="34" charset="0"/>
              </a:rPr>
              <a:t>Оценка и аттестация персонала </a:t>
            </a:r>
            <a:endParaRPr lang="ru-RU" sz="6600" dirty="0">
              <a:latin typeface="Arial Narrow" pitchFamily="34" charset="0"/>
            </a:endParaRPr>
          </a:p>
        </p:txBody>
      </p:sp>
      <p:pic>
        <p:nvPicPr>
          <p:cNvPr id="9218" name="Picture 2" descr="Зачем обучать персонал организации - Московская академия продаж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786058"/>
            <a:ext cx="7193087" cy="2928958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14338" name="Picture 2" descr="Как организовать и провести аттестацию работников в разных сферах | Статьи  | Журнал «Директор по персоналу»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643446"/>
            <a:ext cx="2643206" cy="1791506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286248" y="592933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Arial Narrow" pitchFamily="34" charset="0"/>
              </a:rPr>
              <a:t>Разработал Черкашина О.В.</a:t>
            </a:r>
          </a:p>
          <a:p>
            <a:r>
              <a:rPr lang="ru-RU" dirty="0" smtClean="0">
                <a:latin typeface="Arial Narrow" pitchFamily="34" charset="0"/>
              </a:rPr>
              <a:t>Преподаватель экономических дисциплин</a:t>
            </a:r>
            <a:endParaRPr lang="ru-RU" dirty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5012068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FF00"/>
                </a:solidFill>
                <a:latin typeface="Arial Narrow" pitchFamily="34" charset="0"/>
              </a:rPr>
              <a:t>Оценка персонала </a:t>
            </a:r>
            <a:r>
              <a:rPr lang="ru-RU" sz="4400" dirty="0" smtClean="0">
                <a:latin typeface="Arial Narrow" pitchFamily="34" charset="0"/>
              </a:rPr>
              <a:t>— система периодической проверки труда сотрудника за отчетный период,  оценка соответствия его квалификации, навыков, отношения к своим обязанностям.</a:t>
            </a:r>
            <a:endParaRPr lang="ru-RU" sz="4400" dirty="0">
              <a:latin typeface="Arial Narrow" pitchFamily="34" charset="0"/>
            </a:endParaRPr>
          </a:p>
        </p:txBody>
      </p:sp>
      <p:pic>
        <p:nvPicPr>
          <p:cNvPr id="3" name="Picture 4" descr="Оценка персонала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9000" contrast="26000"/>
          </a:blip>
          <a:srcRect/>
          <a:stretch>
            <a:fillRect/>
          </a:stretch>
        </p:blipFill>
        <p:spPr bwMode="auto">
          <a:xfrm>
            <a:off x="5572132" y="4500570"/>
            <a:ext cx="3105998" cy="2071702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501122" cy="536925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Arial Narrow" pitchFamily="34" charset="0"/>
              </a:rPr>
              <a:t>Задачи оценки персонала:</a:t>
            </a: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1.  оценить потенциал для продвижения и снижения риска выдвижения некомпетентных сотрудников;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2.  определить затраты на обучение;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3.  поддерживать у сотрудников чувство справедливости и повышать трудовую мотивацию;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4.  организовать обратную связь с сотрудниками о качестве их работы;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5.  разрабатывать программы обучения и развития персонала</a:t>
            </a:r>
            <a:r>
              <a:rPr lang="ru-RU" sz="2400" dirty="0" smtClean="0"/>
              <a:t>.</a:t>
            </a:r>
            <a:endParaRPr lang="ru-RU" sz="2400" dirty="0">
              <a:latin typeface="Arial Narrow" pitchFamily="34" charset="0"/>
            </a:endParaRPr>
          </a:p>
        </p:txBody>
      </p:sp>
      <p:pic>
        <p:nvPicPr>
          <p:cNvPr id="8194" name="Picture 2" descr="Как правильно подобрать персонал? - Инвестгазет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6000" contrast="37000"/>
          </a:blip>
          <a:srcRect/>
          <a:stretch>
            <a:fillRect/>
          </a:stretch>
        </p:blipFill>
        <p:spPr bwMode="auto">
          <a:xfrm>
            <a:off x="5572132" y="5072074"/>
            <a:ext cx="2928958" cy="15200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320"/>
            <a:ext cx="8786842" cy="4011936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FF00"/>
                </a:solidFill>
                <a:latin typeface="Arial Narrow" pitchFamily="34" charset="0"/>
              </a:rPr>
              <a:t>Методы оценки персонала:</a:t>
            </a:r>
            <a:r>
              <a:rPr lang="ru-RU" sz="5400" dirty="0" smtClean="0">
                <a:latin typeface="Arial Narrow" pitchFamily="34" charset="0"/>
              </a:rPr>
              <a:t/>
            </a:r>
            <a:br>
              <a:rPr lang="ru-RU" sz="5400" dirty="0" smtClean="0">
                <a:latin typeface="Arial Narrow" pitchFamily="34" charset="0"/>
              </a:rPr>
            </a:br>
            <a:r>
              <a:rPr lang="ru-RU" sz="5400" dirty="0" smtClean="0">
                <a:latin typeface="Arial Narrow" pitchFamily="34" charset="0"/>
              </a:rPr>
              <a:t>- оценка потенциала работника;</a:t>
            </a:r>
            <a:br>
              <a:rPr lang="ru-RU" sz="5400" dirty="0" smtClean="0">
                <a:latin typeface="Arial Narrow" pitchFamily="34" charset="0"/>
              </a:rPr>
            </a:br>
            <a:r>
              <a:rPr lang="ru-RU" sz="5400" dirty="0" smtClean="0">
                <a:latin typeface="Arial Narrow" pitchFamily="34" charset="0"/>
              </a:rPr>
              <a:t>- деловая оценка.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>
              <a:latin typeface="Arial Narrow" pitchFamily="34" charset="0"/>
            </a:endParaRPr>
          </a:p>
        </p:txBody>
      </p:sp>
      <p:pic>
        <p:nvPicPr>
          <p:cNvPr id="7170" name="Picture 2" descr="Триэс-Персонал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7422"/>
            <a:ext cx="4357718" cy="323426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401080" cy="536925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Arial Narrow" pitchFamily="34" charset="0"/>
              </a:rPr>
              <a:t>Методы оценки потенциала работников</a:t>
            </a:r>
            <a:r>
              <a:rPr lang="ru-RU" sz="2600" dirty="0" smtClean="0">
                <a:latin typeface="Arial Narrow" pitchFamily="34" charset="0"/>
              </a:rPr>
              <a:t/>
            </a:r>
            <a:br>
              <a:rPr lang="ru-RU" sz="26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1. Центры оценки персонала. Используют комплексную технологию, построенную на принципах </a:t>
            </a:r>
            <a:r>
              <a:rPr lang="ru-RU" sz="2700" dirty="0" err="1" smtClean="0">
                <a:latin typeface="Arial Narrow" pitchFamily="34" charset="0"/>
              </a:rPr>
              <a:t>критериальной</a:t>
            </a:r>
            <a:r>
              <a:rPr lang="ru-RU" sz="2700" dirty="0" smtClean="0">
                <a:latin typeface="Arial Narrow" pitchFamily="34" charset="0"/>
              </a:rPr>
              <a:t> оценки. 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2. Тесты на </a:t>
            </a:r>
            <a:r>
              <a:rPr lang="ru-RU" sz="2700" dirty="0" err="1" smtClean="0">
                <a:latin typeface="Arial Narrow" pitchFamily="34" charset="0"/>
              </a:rPr>
              <a:t>профпригодность</a:t>
            </a:r>
            <a:r>
              <a:rPr lang="ru-RU" sz="2700" dirty="0" smtClean="0">
                <a:latin typeface="Arial Narrow" pitchFamily="34" charset="0"/>
              </a:rPr>
              <a:t>. 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3. Общие тесты способностей. 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4. Биографические тесты и изучение биографии. 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5. Личностные тесты. 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6. Интервью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7. Рекомендации. </a:t>
            </a:r>
            <a:br>
              <a:rPr lang="ru-RU" sz="2700" dirty="0" smtClean="0">
                <a:latin typeface="Arial Narrow" pitchFamily="34" charset="0"/>
              </a:rPr>
            </a:br>
            <a:r>
              <a:rPr lang="ru-RU" sz="2700" dirty="0" smtClean="0">
                <a:latin typeface="Arial Narrow" pitchFamily="34" charset="0"/>
              </a:rPr>
              <a:t>8. Нетрадиционные методы. 11% используют полиграф (детектор лжи), психологический стрессовый показатель, тесты на честность или отношение к чему-либо, установленному компанией. 18% применяют для кандидатов алкогольный и наркотический тесты. 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6148" name="Picture 4" descr="ФОРВАРД-ПЕРСОНАЛ» - аутсорсинг персонала и бухгалтерских услуг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1000" contrast="68000"/>
          </a:blip>
          <a:srcRect/>
          <a:stretch>
            <a:fillRect/>
          </a:stretch>
        </p:blipFill>
        <p:spPr bwMode="auto">
          <a:xfrm>
            <a:off x="5214942" y="5000636"/>
            <a:ext cx="3671913" cy="16690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58204" cy="5869324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FFFF00"/>
                </a:solidFill>
                <a:latin typeface="Arial Narrow" pitchFamily="34" charset="0"/>
              </a:rPr>
              <a:t>Методы деловой оценки персонала</a:t>
            </a:r>
            <a:r>
              <a:rPr lang="ru-RU" sz="3000" dirty="0" smtClean="0">
                <a:latin typeface="Arial Narrow" pitchFamily="34" charset="0"/>
              </a:rPr>
              <a:t/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solidFill>
                  <a:srgbClr val="66FF33"/>
                </a:solidFill>
                <a:latin typeface="Arial Narrow" pitchFamily="34" charset="0"/>
              </a:rPr>
              <a:t>Методы индивидуальной оценки:</a:t>
            </a:r>
            <a:r>
              <a:rPr lang="ru-RU" sz="3000" dirty="0" smtClean="0">
                <a:latin typeface="Arial Narrow" pitchFamily="34" charset="0"/>
              </a:rPr>
              <a:t/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1. Анкеты и сравнительные оценки</a:t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2. Метод заданного выбора —По шкале важности оценивают в баллах набор характеристик того, как выполняет свою работу оцениваемый работник.</a:t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3. Шкала рейтингов поведенческих установок </a:t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4. Описательный метод оценки - заключается в том, что производящему оценку предлагают описать преимущества и недостатки поведения работника. </a:t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5. Метод оценки по решающей ситуации. </a:t>
            </a:r>
            <a:br>
              <a:rPr lang="ru-RU" sz="3000" dirty="0" smtClean="0">
                <a:latin typeface="Arial Narrow" pitchFamily="34" charset="0"/>
              </a:rPr>
            </a:br>
            <a:r>
              <a:rPr lang="ru-RU" sz="3000" dirty="0" smtClean="0">
                <a:latin typeface="Arial Narrow" pitchFamily="34" charset="0"/>
              </a:rPr>
              <a:t>6. Шкала наблюдения за поведением</a:t>
            </a:r>
            <a:r>
              <a:rPr lang="ru-RU" sz="2400" dirty="0" smtClean="0">
                <a:latin typeface="Arial Narrow" pitchFamily="34" charset="0"/>
              </a:rPr>
              <a:t/>
            </a:r>
            <a:br>
              <a:rPr lang="ru-RU" sz="2400" dirty="0" smtClean="0">
                <a:latin typeface="Arial Narrow" pitchFamily="34" charset="0"/>
              </a:rPr>
            </a:br>
            <a:r>
              <a:rPr lang="ru-RU" sz="1100" dirty="0" smtClean="0"/>
              <a:t/>
            </a:r>
            <a:br>
              <a:rPr lang="ru-RU" sz="1100" dirty="0" smtClean="0"/>
            </a:br>
            <a:endParaRPr lang="ru-RU" sz="1100" dirty="0">
              <a:latin typeface="Arial Narrow" pitchFamily="34" charset="0"/>
            </a:endParaRPr>
          </a:p>
        </p:txBody>
      </p:sp>
      <p:pic>
        <p:nvPicPr>
          <p:cNvPr id="5122" name="Picture 2" descr="Оценка персонала от SHL Russia&amp;CIS: особенности и преимущества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950" y="4643446"/>
            <a:ext cx="2476516" cy="185738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043890" cy="4726316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Arial Narrow" pitchFamily="34" charset="0"/>
              </a:rPr>
              <a:t>Методы групповой оценки</a:t>
            </a: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1. Метод классификации: лицо, проводящее оценку, должно распределить всех работников поочередно, от лучшего до худшего, по какому-нибудь одному общему критерию. 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2. Сравнение по парам 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3. КТУ (коэффициент трудового участия)</a:t>
            </a:r>
            <a:endParaRPr lang="ru-RU" sz="3600" dirty="0">
              <a:latin typeface="Arial Narrow" pitchFamily="34" charset="0"/>
            </a:endParaRPr>
          </a:p>
        </p:txBody>
      </p:sp>
      <p:pic>
        <p:nvPicPr>
          <p:cNvPr id="5122" name="Picture 2" descr="Оценка эффективности | Официальный сайт администрации городского округа  &quot;поселок Палана&quot;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5000636"/>
            <a:ext cx="2500330" cy="16104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472518" cy="451200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> 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4900" dirty="0" smtClean="0">
                <a:solidFill>
                  <a:srgbClr val="FFFF00"/>
                </a:solidFill>
                <a:latin typeface="Arial Narrow" pitchFamily="34" charset="0"/>
              </a:rPr>
              <a:t>Аттестация персонала </a:t>
            </a:r>
            <a:r>
              <a:rPr lang="ru-RU" sz="4900" dirty="0" smtClean="0">
                <a:latin typeface="Arial Narrow" pitchFamily="34" charset="0"/>
              </a:rPr>
              <a:t>- периодическое освидетельствование профессиональной пригодности и соответствия занимаемой должности каждого работника определенной категории. </a:t>
            </a:r>
            <a:br>
              <a:rPr lang="ru-RU" sz="4900" dirty="0" smtClean="0">
                <a:latin typeface="Arial Narrow" pitchFamily="34" charset="0"/>
              </a:rPr>
            </a:br>
            <a:r>
              <a:rPr lang="ru-RU" sz="4900" dirty="0" smtClean="0">
                <a:latin typeface="Arial Narrow" pitchFamily="34" charset="0"/>
              </a:rPr>
              <a:t> </a:t>
            </a:r>
            <a:endParaRPr lang="ru-RU" sz="4900" dirty="0">
              <a:latin typeface="Arial Narrow" pitchFamily="34" charset="0"/>
            </a:endParaRPr>
          </a:p>
        </p:txBody>
      </p:sp>
      <p:pic>
        <p:nvPicPr>
          <p:cNvPr id="4098" name="Picture 2" descr="Подбор и оценка персонала - ART Консалтинг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2000" contrast="-9000"/>
          </a:blip>
          <a:srcRect/>
          <a:stretch>
            <a:fillRect/>
          </a:stretch>
        </p:blipFill>
        <p:spPr bwMode="auto">
          <a:xfrm>
            <a:off x="5429256" y="4143380"/>
            <a:ext cx="3314692" cy="2486019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9218" name="Picture 2" descr="Сертификация сотрудников заказать в Алматы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16000" contrast="37000"/>
          </a:blip>
          <a:srcRect/>
          <a:stretch>
            <a:fillRect/>
          </a:stretch>
        </p:blipFill>
        <p:spPr bwMode="auto">
          <a:xfrm>
            <a:off x="3214678" y="4714884"/>
            <a:ext cx="1653641" cy="1785933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401080" cy="5226382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Arial Narrow" pitchFamily="34" charset="0"/>
              </a:rPr>
              <a:t>Типы аттестации</a:t>
            </a: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1) на основе объективных критериев (оценка конечных результатов работы) 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2) на основе субъективных оценок непосредственных руководителей. </a:t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>3) методика «360 градусов» — круговая субъективная оценка персонала, когда сотрудник оценивается своим руководителем, коллегами, подчиненными и клиентами.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 </a:t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3074" name="Picture 2" descr="Цифровая трансформация: битва за персонал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8000" contrast="24000"/>
          </a:blip>
          <a:srcRect/>
          <a:stretch>
            <a:fillRect/>
          </a:stretch>
        </p:blipFill>
        <p:spPr bwMode="auto">
          <a:xfrm>
            <a:off x="3428992" y="5000636"/>
            <a:ext cx="2253818" cy="1500198"/>
          </a:xfrm>
          <a:prstGeom prst="rect">
            <a:avLst/>
          </a:prstGeom>
          <a:noFill/>
        </p:spPr>
      </p:pic>
      <p:pic>
        <p:nvPicPr>
          <p:cNvPr id="3076" name="Picture 4" descr="Как эффективно разрешать конфликты при плановой оценке персонала /  Сообщества Superjob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24000" contrast="42000"/>
          </a:blip>
          <a:srcRect/>
          <a:stretch>
            <a:fillRect/>
          </a:stretch>
        </p:blipFill>
        <p:spPr bwMode="auto">
          <a:xfrm>
            <a:off x="6000760" y="4714884"/>
            <a:ext cx="2857520" cy="190501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115328" cy="5583572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66FF33"/>
                </a:solidFill>
                <a:latin typeface="Arial Narrow" pitchFamily="34" charset="0"/>
              </a:rPr>
              <a:t>Цели аттестации персонала:</a:t>
            </a:r>
            <a:r>
              <a:rPr lang="ru-RU" sz="4000" dirty="0" smtClean="0">
                <a:latin typeface="Arial Narrow" pitchFamily="34" charset="0"/>
              </a:rPr>
              <a:t/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solidFill>
                  <a:srgbClr val="00B0F0"/>
                </a:solidFill>
                <a:latin typeface="Arial Narrow" pitchFamily="34" charset="0"/>
              </a:rPr>
              <a:t>Основные</a:t>
            </a:r>
            <a:r>
              <a:rPr lang="ru-RU" sz="4000" dirty="0" smtClean="0">
                <a:latin typeface="Arial Narrow" pitchFamily="34" charset="0"/>
              </a:rPr>
              <a:t/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1. Оценка результатов труда сотрудника.</a:t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2. Определение соответствия их занимаемой должности.</a:t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3. Выявление недостатков в уровне подготовки.</a:t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4. Составление плана развития работника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latin typeface="Arial Narrow" pitchFamily="34" charset="0"/>
            </a:endParaRPr>
          </a:p>
        </p:txBody>
      </p:sp>
      <p:pic>
        <p:nvPicPr>
          <p:cNvPr id="2050" name="Picture 2" descr="ᐈ Оценки персонала фото, фотографии оценка персонала | скачать на  Depositphotos®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-14000" contrast="19000"/>
          </a:blip>
          <a:srcRect/>
          <a:stretch>
            <a:fillRect/>
          </a:stretch>
        </p:blipFill>
        <p:spPr bwMode="auto">
          <a:xfrm>
            <a:off x="6572264" y="5072074"/>
            <a:ext cx="2296221" cy="15716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472518" cy="4797754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F0"/>
                </a:solidFill>
              </a:rPr>
              <a:t>Дополнительные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1. Проверка совместимости с коллективом </a:t>
            </a:r>
            <a:br>
              <a:rPr lang="ru-RU" sz="4000" dirty="0" smtClean="0"/>
            </a:br>
            <a:r>
              <a:rPr lang="ru-RU" sz="4000" dirty="0" smtClean="0"/>
              <a:t>2. Проверка мотивации к труду, к работе в данной должности.</a:t>
            </a:r>
            <a:br>
              <a:rPr lang="ru-RU" sz="4000" dirty="0" smtClean="0"/>
            </a:br>
            <a:r>
              <a:rPr lang="ru-RU" sz="4000" dirty="0" smtClean="0"/>
              <a:t>3. Определение перспектив развития карьеры работника.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3074" name="Picture 2" descr="Как оценить услугу?: Общественная палата Ханты-Мансийского автономного  округа – Югры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26000" contrast="51000"/>
          </a:blip>
          <a:srcRect/>
          <a:stretch>
            <a:fillRect/>
          </a:stretch>
        </p:blipFill>
        <p:spPr bwMode="auto">
          <a:xfrm>
            <a:off x="5715008" y="4786322"/>
            <a:ext cx="2857520" cy="183230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858280" cy="565501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B0F0"/>
                </a:solidFill>
              </a:rPr>
              <a:t/>
            </a:r>
            <a:br>
              <a:rPr lang="ru-RU" sz="3200" dirty="0" smtClean="0">
                <a:solidFill>
                  <a:srgbClr val="00B0F0"/>
                </a:solidFill>
              </a:rPr>
            </a:br>
            <a:r>
              <a:rPr lang="ru-RU" sz="3200" dirty="0" smtClean="0">
                <a:solidFill>
                  <a:srgbClr val="00B0F0"/>
                </a:solidFill>
              </a:rPr>
              <a:t>Общие</a:t>
            </a:r>
            <a:br>
              <a:rPr lang="ru-RU" sz="3200" dirty="0" smtClean="0">
                <a:solidFill>
                  <a:srgbClr val="00B0F0"/>
                </a:solidFill>
              </a:rPr>
            </a:br>
            <a:r>
              <a:rPr lang="ru-RU" sz="3200" dirty="0" smtClean="0"/>
              <a:t>1. Улучшение управления персоналом и повышение эффективности кадровой работы.</a:t>
            </a:r>
            <a:br>
              <a:rPr lang="ru-RU" sz="3200" dirty="0" smtClean="0"/>
            </a:br>
            <a:r>
              <a:rPr lang="ru-RU" sz="3200" dirty="0" smtClean="0"/>
              <a:t>2. Повышение ответственности и исполнительной дисциплины.</a:t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>
                <a:solidFill>
                  <a:srgbClr val="66FF33"/>
                </a:solidFill>
              </a:rPr>
              <a:t>Специфические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1. Определение круга работников и перечня должностей, подлежащих увольнению или сокращению. </a:t>
            </a:r>
            <a:br>
              <a:rPr lang="ru-RU" sz="3200" dirty="0" smtClean="0"/>
            </a:br>
            <a:r>
              <a:rPr lang="ru-RU" sz="3200" dirty="0" smtClean="0"/>
              <a:t>2. Улучшение морального и психологического климата в организации.</a:t>
            </a:r>
            <a:endParaRPr lang="ru-RU" sz="3200" dirty="0"/>
          </a:p>
        </p:txBody>
      </p:sp>
      <p:pic>
        <p:nvPicPr>
          <p:cNvPr id="2050" name="Picture 2" descr="Аттестация в красном прямоугольном штемпеле Иллюстрация штока - иллюстрации  насчитывающей прямоугольном, штемпеле: 8409964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40" y="2571744"/>
            <a:ext cx="2143140" cy="1014663"/>
          </a:xfrm>
          <a:prstGeom prst="rect">
            <a:avLst/>
          </a:prstGeom>
          <a:noFill/>
        </p:spPr>
      </p:pic>
      <p:pic>
        <p:nvPicPr>
          <p:cNvPr id="2052" name="Picture 4" descr="Аттестация педагогов в 2019 году: к чему готовиться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lum bright="-31000" contrast="67000"/>
          </a:blip>
          <a:srcRect/>
          <a:stretch>
            <a:fillRect/>
          </a:stretch>
        </p:blipFill>
        <p:spPr bwMode="auto">
          <a:xfrm>
            <a:off x="7215206" y="5857892"/>
            <a:ext cx="1285884" cy="78581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74320"/>
            <a:ext cx="8501122" cy="558357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FFFF00"/>
                </a:solidFill>
                <a:latin typeface="Arial Narrow" pitchFamily="34" charset="0"/>
                <a:cs typeface="Aharoni" pitchFamily="2" charset="-79"/>
              </a:rPr>
              <a:t>Основные психологические правила аттестации (оценки):</a:t>
            </a:r>
            <a:r>
              <a:rPr lang="ru-RU" sz="3100" dirty="0" smtClean="0">
                <a:latin typeface="Arial Narrow" pitchFamily="34" charset="0"/>
                <a:cs typeface="Aharoni" pitchFamily="2" charset="-79"/>
              </a:rPr>
              <a:t/>
            </a:r>
            <a:br>
              <a:rPr lang="ru-RU" sz="3100" dirty="0" smtClean="0">
                <a:latin typeface="Arial Narrow" pitchFamily="34" charset="0"/>
                <a:cs typeface="Aharoni" pitchFamily="2" charset="-79"/>
              </a:rPr>
            </a:br>
            <a:r>
              <a:rPr lang="ru-RU" sz="3100" dirty="0" smtClean="0">
                <a:latin typeface="Arial Narrow" pitchFamily="34" charset="0"/>
                <a:cs typeface="Aharoni" pitchFamily="2" charset="-79"/>
              </a:rPr>
              <a:t>1) Обязательное сообщение результатов работнику. </a:t>
            </a:r>
            <a:br>
              <a:rPr lang="ru-RU" sz="3100" dirty="0" smtClean="0">
                <a:latin typeface="Arial Narrow" pitchFamily="34" charset="0"/>
                <a:cs typeface="Aharoni" pitchFamily="2" charset="-79"/>
              </a:rPr>
            </a:br>
            <a:r>
              <a:rPr lang="ru-RU" sz="3100" dirty="0" smtClean="0">
                <a:latin typeface="Arial Narrow" pitchFamily="34" charset="0"/>
                <a:cs typeface="Aharoni" pitchFamily="2" charset="-79"/>
              </a:rPr>
              <a:t>2) Оценку нельзя соединять с критикой. </a:t>
            </a:r>
            <a:br>
              <a:rPr lang="ru-RU" sz="3100" dirty="0" smtClean="0">
                <a:latin typeface="Arial Narrow" pitchFamily="34" charset="0"/>
                <a:cs typeface="Aharoni" pitchFamily="2" charset="-79"/>
              </a:rPr>
            </a:br>
            <a:r>
              <a:rPr lang="ru-RU" sz="3100" dirty="0" smtClean="0">
                <a:latin typeface="Arial Narrow" pitchFamily="34" charset="0"/>
                <a:cs typeface="Aharoni" pitchFamily="2" charset="-79"/>
              </a:rPr>
              <a:t>3) Нельзя говорить сотруднику одновременно о результатах аттестации и об оплате труда.</a:t>
            </a:r>
            <a:br>
              <a:rPr lang="ru-RU" sz="3100" dirty="0" smtClean="0">
                <a:latin typeface="Arial Narrow" pitchFamily="34" charset="0"/>
                <a:cs typeface="Aharoni" pitchFamily="2" charset="-79"/>
              </a:rPr>
            </a:br>
            <a:r>
              <a:rPr lang="ru-RU" sz="3100" dirty="0" smtClean="0">
                <a:latin typeface="Arial Narrow" pitchFamily="34" charset="0"/>
                <a:cs typeface="Aharoni" pitchFamily="2" charset="-79"/>
              </a:rPr>
              <a:t>4) В обязательном порядке нужно объяснить сотрудникам, что аттестация кадров — это не карательный инструмент для увольнения неугодных или «неправильных» специалистов; она призвана помочь не только работодателям, но и самим сотрудникам найти слабые места в своей профессиональной подготовке и устранить их.</a:t>
            </a:r>
            <a:r>
              <a:rPr lang="ru-RU" sz="2700" dirty="0" smtClean="0">
                <a:latin typeface="Arial Narrow" pitchFamily="34" charset="0"/>
                <a:cs typeface="Aharoni" pitchFamily="2" charset="-79"/>
              </a:rPr>
              <a:t/>
            </a:r>
            <a:br>
              <a:rPr lang="ru-RU" sz="2700" dirty="0" smtClean="0">
                <a:latin typeface="Arial Narrow" pitchFamily="34" charset="0"/>
                <a:cs typeface="Aharoni" pitchFamily="2" charset="-79"/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1026" name="Picture 2" descr="Источники подбора персонала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17000" contrast="55000"/>
          </a:blip>
          <a:srcRect/>
          <a:stretch>
            <a:fillRect/>
          </a:stretch>
        </p:blipFill>
        <p:spPr bwMode="auto">
          <a:xfrm>
            <a:off x="5786446" y="5214950"/>
            <a:ext cx="2786082" cy="1441866"/>
          </a:xfrm>
          <a:prstGeom prst="rect">
            <a:avLst/>
          </a:prstGeom>
          <a:noFill/>
        </p:spPr>
      </p:pic>
      <p:sp>
        <p:nvSpPr>
          <p:cNvPr id="6146" name="AutoShape 2" descr="Процедура аттестации профессорско-преподавательского состава | PhD в России"/>
          <p:cNvSpPr>
            <a:spLocks noChangeAspect="1" noChangeArrowheads="1"/>
          </p:cNvSpPr>
          <p:nvPr/>
        </p:nvSpPr>
        <p:spPr bwMode="auto">
          <a:xfrm>
            <a:off x="63500" y="-136525"/>
            <a:ext cx="257175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Процедура аттестации профессорско-преподавательского состава | PhD в России"/>
          <p:cNvSpPr>
            <a:spLocks noChangeAspect="1" noChangeArrowheads="1"/>
          </p:cNvSpPr>
          <p:nvPr/>
        </p:nvSpPr>
        <p:spPr bwMode="auto">
          <a:xfrm>
            <a:off x="63500" y="-136525"/>
            <a:ext cx="257175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В Институте белка РАН прошла аттестация научных сотрудников | Институт  белка РАН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57686" y="5429264"/>
            <a:ext cx="1071570" cy="119231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329642" cy="4654878"/>
          </a:xfrm>
        </p:spPr>
        <p:txBody>
          <a:bodyPr>
            <a:normAutofit/>
          </a:bodyPr>
          <a:lstStyle/>
          <a:p>
            <a:r>
              <a:rPr lang="ru-RU" sz="4000" dirty="0" smtClean="0">
                <a:latin typeface="Arial Narrow" pitchFamily="34" charset="0"/>
                <a:cs typeface="Aharoni" pitchFamily="2" charset="-79"/>
              </a:rPr>
              <a:t>По результатам аттестации строится </a:t>
            </a:r>
            <a:r>
              <a:rPr lang="ru-RU" sz="4000" dirty="0" smtClean="0">
                <a:solidFill>
                  <a:srgbClr val="66FF33"/>
                </a:solidFill>
                <a:latin typeface="Arial Narrow" pitchFamily="34" charset="0"/>
                <a:cs typeface="Aharoni" pitchFamily="2" charset="-79"/>
              </a:rPr>
              <a:t>индивидуальный план развития  </a:t>
            </a:r>
            <a:r>
              <a:rPr lang="ru-RU" sz="4000" dirty="0" smtClean="0">
                <a:latin typeface="Arial Narrow" pitchFamily="34" charset="0"/>
                <a:cs typeface="Aharoni" pitchFamily="2" charset="-79"/>
              </a:rPr>
              <a:t>каждого специалиста, предусматривающий повышение его квалификации (семинары, тренинги, стажировки, консультации) и его карьерный рост.</a:t>
            </a:r>
            <a:endParaRPr lang="ru-RU" sz="4000" dirty="0">
              <a:latin typeface="Arial Narrow" pitchFamily="34" charset="0"/>
            </a:endParaRPr>
          </a:p>
        </p:txBody>
      </p:sp>
      <p:pic>
        <p:nvPicPr>
          <p:cNvPr id="1026" name="Picture 2" descr="Изменения в программе VIP-статусов NETELLER | Weenax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lum bright="8000" contrast="34000"/>
          </a:blip>
          <a:srcRect/>
          <a:stretch>
            <a:fillRect/>
          </a:stretch>
        </p:blipFill>
        <p:spPr bwMode="auto">
          <a:xfrm>
            <a:off x="4857752" y="4214818"/>
            <a:ext cx="3786214" cy="212974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14356"/>
            <a:ext cx="8572560" cy="33575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solidFill>
                  <a:srgbClr val="FFFF00"/>
                </a:solidFill>
                <a:latin typeface="Arial Narrow" pitchFamily="34" charset="0"/>
              </a:rPr>
              <a:t>Цитата для обсуждения</a:t>
            </a:r>
            <a:br>
              <a:rPr lang="ru-RU" sz="4400" dirty="0" smtClean="0">
                <a:solidFill>
                  <a:srgbClr val="FFFF00"/>
                </a:solidFill>
                <a:latin typeface="Arial Narrow" pitchFamily="34" charset="0"/>
              </a:rPr>
            </a:br>
            <a:r>
              <a:rPr lang="ru-RU" sz="3600" dirty="0" smtClean="0">
                <a:latin typeface="Arial Narrow" pitchFamily="34" charset="0"/>
              </a:rPr>
              <a:t/>
            </a:r>
            <a:br>
              <a:rPr lang="ru-RU" sz="3600" dirty="0" smtClean="0">
                <a:latin typeface="Arial Narrow" pitchFamily="34" charset="0"/>
              </a:rPr>
            </a:br>
            <a:r>
              <a:rPr lang="ru-RU" sz="4100" dirty="0" smtClean="0">
                <a:latin typeface="Arial Narrow" pitchFamily="34" charset="0"/>
              </a:rPr>
              <a:t>«</a:t>
            </a:r>
            <a:r>
              <a:rPr lang="en-US" sz="4100" dirty="0" err="1" smtClean="0">
                <a:latin typeface="Arial Narrow" pitchFamily="34" charset="0"/>
              </a:rPr>
              <a:t>После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того</a:t>
            </a:r>
            <a:r>
              <a:rPr lang="en-US" sz="4100" dirty="0" smtClean="0">
                <a:latin typeface="Arial Narrow" pitchFamily="34" charset="0"/>
              </a:rPr>
              <a:t>, </a:t>
            </a:r>
            <a:r>
              <a:rPr lang="en-US" sz="4100" dirty="0" err="1" smtClean="0">
                <a:latin typeface="Arial Narrow" pitchFamily="34" charset="0"/>
              </a:rPr>
              <a:t>как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наймем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сотрудника</a:t>
            </a:r>
            <a:r>
              <a:rPr lang="en-US" sz="4100" dirty="0" smtClean="0">
                <a:latin typeface="Arial Narrow" pitchFamily="34" charset="0"/>
              </a:rPr>
              <a:t>, </a:t>
            </a:r>
            <a:r>
              <a:rPr lang="en-US" sz="4100" dirty="0" err="1" smtClean="0">
                <a:latin typeface="Arial Narrow" pitchFamily="34" charset="0"/>
              </a:rPr>
              <a:t>его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образование</a:t>
            </a:r>
            <a:r>
              <a:rPr lang="en-US" sz="4100" dirty="0" smtClean="0">
                <a:latin typeface="Arial Narrow" pitchFamily="34" charset="0"/>
              </a:rPr>
              <a:t> – </a:t>
            </a:r>
            <a:r>
              <a:rPr lang="en-US" sz="4100" dirty="0" err="1" smtClean="0">
                <a:latin typeface="Arial Narrow" pitchFamily="34" charset="0"/>
              </a:rPr>
              <a:t>вопрос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прошлого</a:t>
            </a:r>
            <a:r>
              <a:rPr lang="en-US" sz="4100" dirty="0" smtClean="0">
                <a:latin typeface="Arial Narrow" pitchFamily="34" charset="0"/>
              </a:rPr>
              <a:t>, </a:t>
            </a:r>
            <a:r>
              <a:rPr lang="en-US" sz="4100" dirty="0" err="1" smtClean="0">
                <a:latin typeface="Arial Narrow" pitchFamily="34" charset="0"/>
              </a:rPr>
              <a:t>оно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больше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не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учитывается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при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оценке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его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работы</a:t>
            </a:r>
            <a:r>
              <a:rPr lang="en-US" sz="4100" dirty="0" smtClean="0">
                <a:latin typeface="Arial Narrow" pitchFamily="34" charset="0"/>
              </a:rPr>
              <a:t> и </a:t>
            </a:r>
            <a:r>
              <a:rPr lang="en-US" sz="4100" dirty="0" err="1" smtClean="0">
                <a:latin typeface="Arial Narrow" pitchFamily="34" charset="0"/>
              </a:rPr>
              <a:t>не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является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причиной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для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его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en-US" sz="4100" dirty="0" err="1" smtClean="0">
                <a:latin typeface="Arial Narrow" pitchFamily="34" charset="0"/>
              </a:rPr>
              <a:t>повышения</a:t>
            </a:r>
            <a:r>
              <a:rPr lang="ru-RU" sz="4100" dirty="0" smtClean="0">
                <a:latin typeface="Arial Narrow" pitchFamily="34" charset="0"/>
              </a:rPr>
              <a:t>».</a:t>
            </a:r>
            <a:r>
              <a:rPr lang="en-US" sz="4100" dirty="0" smtClean="0">
                <a:latin typeface="Arial Narrow" pitchFamily="34" charset="0"/>
              </a:rPr>
              <a:t> </a:t>
            </a:r>
            <a:r>
              <a:rPr lang="ru-RU" sz="4100" dirty="0" smtClean="0">
                <a:latin typeface="Arial Narrow" pitchFamily="34" charset="0"/>
              </a:rPr>
              <a:t/>
            </a:r>
            <a:br>
              <a:rPr lang="ru-RU" sz="4100" dirty="0" smtClean="0">
                <a:latin typeface="Arial Narrow" pitchFamily="34" charset="0"/>
              </a:rPr>
            </a:br>
            <a:r>
              <a:rPr lang="en-US" sz="4100" dirty="0" smtClean="0">
                <a:latin typeface="Arial Narrow" pitchFamily="34" charset="0"/>
              </a:rPr>
              <a:t>(А. </a:t>
            </a:r>
            <a:r>
              <a:rPr lang="en-US" sz="4100" dirty="0" err="1" smtClean="0">
                <a:latin typeface="Arial Narrow" pitchFamily="34" charset="0"/>
              </a:rPr>
              <a:t>Морита</a:t>
            </a:r>
            <a:r>
              <a:rPr lang="en-US" sz="4100" dirty="0" smtClean="0">
                <a:latin typeface="Arial Narrow" pitchFamily="34" charset="0"/>
              </a:rPr>
              <a:t>) </a:t>
            </a:r>
            <a:endParaRPr lang="ru-RU" sz="4100" dirty="0">
              <a:latin typeface="Arial Narrow" pitchFamily="34" charset="0"/>
            </a:endParaRPr>
          </a:p>
        </p:txBody>
      </p:sp>
      <p:pic>
        <p:nvPicPr>
          <p:cNvPr id="1026" name="Picture 2" descr="Услуги частного сыщика в Кекове от детективного агентства ЧДТ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27000"/>
          </a:blip>
          <a:srcRect/>
          <a:stretch>
            <a:fillRect/>
          </a:stretch>
        </p:blipFill>
        <p:spPr bwMode="auto">
          <a:xfrm>
            <a:off x="3428992" y="4572008"/>
            <a:ext cx="2307701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58204" cy="1511606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26" name="Picture 2" descr="Аттестация персонала в РК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bright="-28000" contrast="35000"/>
          </a:blip>
          <a:srcRect/>
          <a:stretch>
            <a:fillRect/>
          </a:stretch>
        </p:blipFill>
        <p:spPr bwMode="auto">
          <a:xfrm>
            <a:off x="3571868" y="2928934"/>
            <a:ext cx="4952191" cy="3357586"/>
          </a:xfrm>
          <a:prstGeom prst="rect">
            <a:avLst/>
          </a:prstGeom>
          <a:noFill/>
        </p:spPr>
      </p:pic>
      <p:pic>
        <p:nvPicPr>
          <p:cNvPr id="1028" name="Picture 4" descr="Аттестация персонала | Читайте статьи журнала Директор по персоналу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lum bright="-26000" contrast="34000"/>
          </a:blip>
          <a:srcRect/>
          <a:stretch>
            <a:fillRect/>
          </a:stretch>
        </p:blipFill>
        <p:spPr bwMode="auto">
          <a:xfrm>
            <a:off x="571472" y="1785926"/>
            <a:ext cx="3500462" cy="237253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</p:sld>
</file>

<file path=ppt/theme/theme1.xml><?xml version="1.0" encoding="utf-8"?>
<a:theme xmlns:a="http://schemas.openxmlformats.org/drawingml/2006/main" name="Техническ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52</TotalTime>
  <Words>101</Words>
  <PresentationFormat>Экран (4:3)</PresentationFormat>
  <Paragraphs>18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Техническая</vt:lpstr>
      <vt:lpstr>Оценка и аттестация персонала </vt:lpstr>
      <vt:lpstr>Оценка персонала — система периодической проверки труда сотрудника за отчетный период,  оценка соответствия его квалификации, навыков, отношения к своим обязанностям.</vt:lpstr>
      <vt:lpstr>Задачи оценки персонала: 1.  оценить потенциал для продвижения и снижения риска выдвижения некомпетентных сотрудников; 2.  определить затраты на обучение; 3.  поддерживать у сотрудников чувство справедливости и повышать трудовую мотивацию; 4.  организовать обратную связь с сотрудниками о качестве их работы; 5.  разрабатывать программы обучения и развития персонала.</vt:lpstr>
      <vt:lpstr>Методы оценки персонала: - оценка потенциала работника; - деловая оценка. </vt:lpstr>
      <vt:lpstr>Методы оценки потенциала работников 1. Центры оценки персонала. Используют комплексную технологию, построенную на принципах критериальной оценки.  2. Тесты на профпригодность.  3. Общие тесты способностей.  4. Биографические тесты и изучение биографии.  5. Личностные тесты.  6. Интервью 7. Рекомендации.  8. Нетрадиционные методы. 11% используют полиграф (детектор лжи), психологический стрессовый показатель, тесты на честность или отношение к чему-либо, установленному компанией. 18% применяют для кандидатов алкогольный и наркотический тесты.  </vt:lpstr>
      <vt:lpstr>Методы деловой оценки персонала Методы индивидуальной оценки: 1. Анкеты и сравнительные оценки 2. Метод заданного выбора —По шкале важности оценивают в баллах набор характеристик того, как выполняет свою работу оцениваемый работник. 3. Шкала рейтингов поведенческих установок  4. Описательный метод оценки - заключается в том, что производящему оценку предлагают описать преимущества и недостатки поведения работника.  5. Метод оценки по решающей ситуации.  6. Шкала наблюдения за поведением  </vt:lpstr>
      <vt:lpstr>Методы групповой оценки 1. Метод классификации: лицо, проводящее оценку, должно распределить всех работников поочередно, от лучшего до худшего, по какому-нибудь одному общему критерию.  2. Сравнение по парам  3. КТУ (коэффициент трудового участия)</vt:lpstr>
      <vt:lpstr>   Аттестация персонала - периодическое освидетельствование профессиональной пригодности и соответствия занимаемой должности каждого работника определенной категории.   </vt:lpstr>
      <vt:lpstr>Типы аттестации 1) на основе объективных критериев (оценка конечных результатов работы)  2) на основе субъективных оценок непосредственных руководителей.  3) методика «360 градусов» — круговая субъективная оценка персонала, когда сотрудник оценивается своим руководителем, коллегами, подчиненными и клиентами.   </vt:lpstr>
      <vt:lpstr>Цели аттестации персонала: Основные 1. Оценка результатов труда сотрудника. 2. Определение соответствия их занимаемой должности. 3. Выявление недостатков в уровне подготовки. 4. Составление плана развития работника  </vt:lpstr>
      <vt:lpstr>Дополнительные 1. Проверка совместимости с коллективом  2. Проверка мотивации к труду, к работе в данной должности. 3. Определение перспектив развития карьеры работника. </vt:lpstr>
      <vt:lpstr> Общие 1. Улучшение управления персоналом и повышение эффективности кадровой работы. 2. Повышение ответственности и исполнительной дисциплины.  Специфические 1. Определение круга работников и перечня должностей, подлежащих увольнению или сокращению.  2. Улучшение морального и психологического климата в организации.</vt:lpstr>
      <vt:lpstr>Основные психологические правила аттестации (оценки): 1) Обязательное сообщение результатов работнику.  2) Оценку нельзя соединять с критикой.  3) Нельзя говорить сотруднику одновременно о результатах аттестации и об оплате труда. 4) В обязательном порядке нужно объяснить сотрудникам, что аттестация кадров — это не карательный инструмент для увольнения неугодных или «неправильных» специалистов; она призвана помочь не только работодателям, но и самим сотрудникам найти слабые места в своей профессиональной подготовке и устранить их.   </vt:lpstr>
      <vt:lpstr>По результатам аттестации строится индивидуальный план развития  каждого специалиста, предусматривающий повышение его квалификации (семинары, тренинги, стажировки, консультации) и его карьерный рост.</vt:lpstr>
      <vt:lpstr>Цитата для обсуждения  «После того, как наймем сотрудника, его образование – вопрос прошлого, оно больше не учитывается при оценке его работы и не является причиной для его повышения».  (А. Морита)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Оценка и аттестация персонала </dc:title>
  <dc:creator>Samsung</dc:creator>
  <cp:lastModifiedBy>Samsung</cp:lastModifiedBy>
  <cp:revision>13</cp:revision>
  <dcterms:created xsi:type="dcterms:W3CDTF">2020-11-22T11:21:11Z</dcterms:created>
  <dcterms:modified xsi:type="dcterms:W3CDTF">2021-11-18T13:43:14Z</dcterms:modified>
</cp:coreProperties>
</file>