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CFF33"/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circl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ru/url?sa=i&amp;url=https://www.istockphoto.com/ru/%D0%B2%D0%B5%D0%BA%D1%82%D0%BE%D1%80%D0%BD%D0%B0%D1%8F/%D0%B2%D0%B5%D0%BA%D1%82%D0%BE%D1%80-%D0%BA%D0%BE%D0%BC%D0%BC%D1%83%D0%BD%D0%B8%D0%BA%D0%B0%D1%86%D0%B8%D0%B8-%D0%B8%D0%BA%D0%BE%D0%BD%D0%B0-set-%D0%B2-%D0%BE%D0%B1%D0%BB%D0%B0%D0%BA%D0%B0-gm515789854-88664449&amp;psig=AOvVaw3bQEDOa1Ukrsy556YcJCoC&amp;ust=1607071629994000&amp;source=images&amp;cd=vfe&amp;ved=0CAIQjRxqFwoTCPj8t722se0CFQAAAAAdAAAAABAV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hyperlink" Target="https://www.google.ru/url?sa=i&amp;url=https://infourok.ru/prezentaciya_kommunikacii_v_menedzhmete._etapy_kommunikacii-157408.htm&amp;psig=AOvVaw3bQEDOa1Ukrsy556YcJCoC&amp;ust=1607071629994000&amp;source=images&amp;cd=vfe&amp;ved=0CAIQjRxqGAoTCPj8t722se0CFQAAAAAdAAAAABCxAQ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oogle.ru/url?sa=i&amp;url=https://www.istockphoto.com/pt/vetorial/flat-design-vector-de-conceito-de-comunica%C3%A7%C3%A3o-de-rede-gm491684623-40016060&amp;psig=AOvVaw3bQEDOa1Ukrsy556YcJCoC&amp;ust=1607071629994000&amp;source=images&amp;cd=vfe&amp;ved=0CAIQjRxqFwoTCPj8t722se0CFQAAAAAdAAAAABA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hyperlink" Target="https://www.google.ru/url?sa=i&amp;url=http://k-a-t.ru/management/management_8/index.shtml&amp;psig=AOvVaw3bQEDOa1Ukrsy556YcJCoC&amp;ust=1607071629994000&amp;source=images&amp;cd=vfe&amp;ved=0CAIQjRxqGAoTCPj8t722se0CFQAAAAAdAAAAABCrAQ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ru/url?sa=i&amp;url=https://timenews.in.ua/340264/v-mininforme-rasskazali-o-novoj-otrasli-znanij-dlya-spetsialistov-po-kommunikatsii/kommunikatsiya-v-menedzhmente&amp;psig=AOvVaw3bQEDOa1Ukrsy556YcJCoC&amp;ust=1607071629994000&amp;source=images&amp;cd=vfe&amp;ved=0CAIQjRxqGAoTCPj8t722se0CFQAAAAAdAAAAABC3AQ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ru/url?sa=i&amp;url=https://training-partner.ru/treningi/upravlenie-kommunikaciej-v-organizacii.html&amp;psig=AOvVaw3bQEDOa1Ukrsy556YcJCoC&amp;ust=1607071629994000&amp;source=images&amp;cd=vfe&amp;ved=0CAIQjRxqFwoTCPj8t722se0CFQAAAAAdAAAAABB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hyperlink" Target="https://www.google.ru/url?sa=i&amp;url=http://cpp67.ru/seminary/seminar-primenenie-priemov-effektivnoj-kommunikacii-v-upravlenii-provedenii-peregovorov-prodazhah-obschenii/&amp;psig=AOvVaw3bQEDOa1Ukrsy556YcJCoC&amp;ust=1607071629994000&amp;source=images&amp;cd=vfe&amp;ved=0CAIQjRxqGAoTCPj8t722se0CFQAAAAAdAAAAABC8AQ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ogle.ru/url?sa=i&amp;url=https://www.freepng.ru/png-kv9y7j/&amp;psig=AOvVaw3bQEDOa1Ukrsy556YcJCoC&amp;ust=1607071629994000&amp;source=images&amp;cd=vfe&amp;ved=0CAIQjRxqFwoTCPj8t722se0CFQAAAAAdAAAAABB3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ru/url?sa=i&amp;url=https://www.freepng.ru/png-kvj7ez/&amp;psig=AOvVaw3bQEDOa1Ukrsy556YcJCoC&amp;ust=1607071629994000&amp;source=images&amp;cd=vfe&amp;ved=0CAIQjRxqGAoTCPj8t722se0CFQAAAAAdAAAAABCLAQ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google.ru/url?sa=i&amp;url=https://kolkras.ru/?p=27&amp;psig=AOvVaw3bQEDOa1Ukrsy556YcJCoC&amp;ust=1607071629994000&amp;source=images&amp;cd=vfe&amp;ved=0CAIQjRxqGAoTCPj8t722se0CFQAAAAAdAAAAABCQAQ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google.ru/url?sa=i&amp;url=https://discovered.com.ua/management/kommunikacii-v-sisteme-menedzhmenta/&amp;psig=AOvVaw3bQEDOa1Ukrsy556YcJCoC&amp;ust=1607071629994000&amp;source=images&amp;cd=vfe&amp;ved=0CAIQjRxqGAoTCPj8t722se0CFQAAAAAdAAAAABDEAQ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google.ru/url?sa=i&amp;url=http://edumarket.ru/library/career/20500/&amp;psig=AOvVaw2Wn9BVksgHUvbowoPNyWy-&amp;ust=1607072131541000&amp;source=images&amp;cd=vfe&amp;ved=0CAIQjRxqFwoTCPDBr664se0CFQAAAAAdAAAAABAD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ru/url?sa=i&amp;rct=j&amp;q=&amp;esrc=s&amp;source=images&amp;cd=&amp;cad=rja&amp;uact=8&amp;ved=2ahUKEwjx6oPY6Z7gAhWIlIsKHaWVDoEQjRx6BAgBEAU&amp;url=http://present5.com/gruppovaya-kommunikaciya-lektor-marina-gennadevna-fedotova-gruppovaya/&amp;psig=AOvVaw2KnsKL5c-ossdYETWTxn74&amp;ust=1549257773387620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hyperlink" Target="https://www.google.ru/url?sa=i&amp;url=https://busedu.hse.ru/catalog/223966768.html&amp;psig=AOvVaw3bQEDOa1Ukrsy556YcJCoC&amp;ust=1607071629994000&amp;source=images&amp;cd=vfe&amp;ved=0CAIQjRxqGAoTCPj8t722se0CFQAAAAAdAAAAABDAAQ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google.ru/url?sa=i&amp;url=https://business-trener.ru/effektivnye-kommunikatsii-rukovoditelej/&amp;psig=AOvVaw2OtZJvhz1ejFzJoKltkQCW&amp;ust=1607072469081000&amp;source=images&amp;cd=vfe&amp;ved=0CAIQjRxqFwoTCJjCgdC5se0CFQAAAAAdAAAAABAh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hyperlink" Target="https://www.google.ru/url?sa=i&amp;url=https://salesacademy.com.ua/content/%D1%8D%D1%84%D1%84%D0%B5%D0%BA%D1%82%D0%B8%D0%B2%D0%BD%D1%8B%D0%B5-%D0%BA%D0%BE%D0%BC%D0%BC%D1%83%D0%BD%D0%B8%D0%BA%D0%B0%D1%86%D0%B8%D0%B8-%D0%B2-%D0%BA%D0%BE%D0%BC%D0%B0%D0%BD%D0%B4%D0%B5&amp;psig=AOvVaw2OtZJvhz1ejFzJoKltkQCW&amp;ust=1607072469081000&amp;source=images&amp;cd=vfe&amp;ved=0CAIQjRxqFwoTCJjCgdC5se0CFQAAAAAdAAAAABA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rgbClr val="FFFF00"/>
                </a:solidFill>
                <a:latin typeface="Arial Narrow" pitchFamily="34" charset="0"/>
              </a:rPr>
              <a:t>Коммуникации в управлении</a:t>
            </a:r>
            <a:endParaRPr lang="ru-RU" sz="5400" dirty="0">
              <a:solidFill>
                <a:srgbClr val="FFFF00"/>
              </a:solidFill>
              <a:latin typeface="Arial Narrow" pitchFamily="34" charset="0"/>
            </a:endParaRPr>
          </a:p>
        </p:txBody>
      </p:sp>
      <p:pic>
        <p:nvPicPr>
          <p:cNvPr id="10242" name="Picture 2" descr="Вектор Коммуникации Икона Set В Облака — стоковая векторная графика и  другие изображения на тему Архивировать документы - iStock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23000" contrast="60000"/>
          </a:blip>
          <a:srcRect/>
          <a:stretch>
            <a:fillRect/>
          </a:stretch>
        </p:blipFill>
        <p:spPr bwMode="auto">
          <a:xfrm>
            <a:off x="428596" y="2786058"/>
            <a:ext cx="4357718" cy="3604478"/>
          </a:xfrm>
          <a:prstGeom prst="rect">
            <a:avLst/>
          </a:prstGeom>
          <a:noFill/>
        </p:spPr>
      </p:pic>
      <p:pic>
        <p:nvPicPr>
          <p:cNvPr id="10244" name="Picture 4" descr="Презентация &quot;Коммуникации в менеджмете. Этапы коммуникации&quot;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1785926"/>
            <a:ext cx="4286280" cy="32147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628" y="564357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Arial Narrow" pitchFamily="34" charset="0"/>
              </a:rPr>
              <a:t>Разработал Черкашина О.В.</a:t>
            </a:r>
          </a:p>
          <a:p>
            <a:r>
              <a:rPr lang="ru-RU" dirty="0" smtClean="0">
                <a:latin typeface="Arial Narrow" pitchFamily="34" charset="0"/>
              </a:rPr>
              <a:t>Преподаватель экономических дисциплин</a:t>
            </a:r>
            <a:endParaRPr lang="ru-RU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401080" cy="2510598"/>
          </a:xfrm>
        </p:spPr>
        <p:txBody>
          <a:bodyPr>
            <a:noAutofit/>
          </a:bodyPr>
          <a:lstStyle/>
          <a:p>
            <a:pPr algn="ctr"/>
            <a:r>
              <a:rPr lang="ru-RU" sz="4400" i="1" dirty="0" smtClean="0">
                <a:solidFill>
                  <a:srgbClr val="FFFF00"/>
                </a:solidFill>
                <a:latin typeface="Arial Narrow" pitchFamily="34" charset="0"/>
              </a:rPr>
              <a:t>Коммуникации – это процесс обмена информацией и передача сведений между людьми или небольшой группе людей.</a:t>
            </a:r>
            <a:r>
              <a:rPr lang="ru-RU" sz="4400" dirty="0" smtClean="0">
                <a:solidFill>
                  <a:srgbClr val="FFFF00"/>
                </a:solidFill>
                <a:latin typeface="Arial Narrow" pitchFamily="34" charset="0"/>
              </a:rPr>
              <a:t> </a:t>
            </a:r>
            <a:endParaRPr lang="ru-RU" sz="4400" dirty="0">
              <a:solidFill>
                <a:srgbClr val="FFFF00"/>
              </a:solidFill>
              <a:latin typeface="Arial Narrow" pitchFamily="34" charset="0"/>
            </a:endParaRPr>
          </a:p>
        </p:txBody>
      </p:sp>
      <p:pic>
        <p:nvPicPr>
          <p:cNvPr id="9218" name="Picture 2" descr="Flat Design Vector De Conceito De Comunicação De Rede - Arte vetorial de  stock e mais imagens de Abstrato - iStock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286123"/>
            <a:ext cx="3071834" cy="3294543"/>
          </a:xfrm>
          <a:prstGeom prst="rect">
            <a:avLst/>
          </a:prstGeom>
          <a:noFill/>
        </p:spPr>
      </p:pic>
      <p:pic>
        <p:nvPicPr>
          <p:cNvPr id="9220" name="Picture 4" descr="Коммуникации в управлении.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28" y="3714752"/>
            <a:ext cx="3000396" cy="225029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04088"/>
            <a:ext cx="8572560" cy="436798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smtClean="0">
                <a:solidFill>
                  <a:srgbClr val="FFFF00"/>
                </a:solidFill>
                <a:latin typeface="Arial Narrow" pitchFamily="34" charset="0"/>
              </a:rPr>
              <a:t>Важность коммуникаций для руководителей :</a:t>
            </a:r>
            <a:r>
              <a:rPr lang="ru-RU" sz="2800" dirty="0" smtClean="0">
                <a:latin typeface="Arial Narrow" pitchFamily="34" charset="0"/>
              </a:rPr>
              <a:t/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>1.  Руководители значительную часть своего времени тратят на коммуникации. Согласно данным многих экспертов, на это уходит 75 – 95% времени руководителя. Поэтому они должны быть заинтересованы в улучшении данного вида деятельности;</a:t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>2.  Коммуникации необходимы для эффективного управления;</a:t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>3.  Хорошо налаженные коммуникации содействуют обеспечению организационной эффективности. Если организация эффективна в области коммуникации, то она эффективна и во всех других видах деятельности. </a:t>
            </a:r>
            <a:endParaRPr lang="ru-RU" sz="2800" dirty="0">
              <a:latin typeface="Arial Narrow" pitchFamily="34" charset="0"/>
            </a:endParaRPr>
          </a:p>
        </p:txBody>
      </p:sp>
      <p:pic>
        <p:nvPicPr>
          <p:cNvPr id="8196" name="Picture 4" descr="kommunikatsiya-v-menedzhmente » Время новостей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5214950"/>
            <a:ext cx="2071702" cy="138113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572560" cy="364333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FFFF00"/>
                </a:solidFill>
                <a:latin typeface="Arial Narrow" pitchFamily="34" charset="0"/>
              </a:rPr>
              <a:t> Цель коммуникации</a:t>
            </a:r>
            <a:r>
              <a:rPr lang="ru-RU" sz="3200" dirty="0" smtClean="0">
                <a:solidFill>
                  <a:srgbClr val="FFFF00"/>
                </a:solidFill>
                <a:latin typeface="Arial Narrow" pitchFamily="34" charset="0"/>
              </a:rPr>
              <a:t>   </a:t>
            </a:r>
            <a:r>
              <a:rPr lang="ru-RU" sz="3200" dirty="0" smtClean="0">
                <a:latin typeface="Arial Narrow" pitchFamily="34" charset="0"/>
              </a:rPr>
              <a:t>-  </a:t>
            </a:r>
            <a:r>
              <a:rPr lang="ru-RU" sz="3200" dirty="0" smtClean="0">
                <a:solidFill>
                  <a:srgbClr val="00B0F0"/>
                </a:solidFill>
                <a:latin typeface="Arial Narrow" pitchFamily="34" charset="0"/>
              </a:rPr>
              <a:t>достижение  от принимающей стороны точного понимания отправленного сообщения. </a:t>
            </a:r>
            <a:r>
              <a:rPr lang="ru-RU" sz="3200" dirty="0" smtClean="0">
                <a:latin typeface="Arial Narrow" pitchFamily="34" charset="0"/>
              </a:rPr>
              <a:t/>
            </a:r>
            <a:br>
              <a:rPr lang="ru-RU" sz="3200" dirty="0" smtClean="0">
                <a:latin typeface="Arial Narrow" pitchFamily="34" charset="0"/>
              </a:rPr>
            </a:br>
            <a:r>
              <a:rPr lang="ru-RU" sz="3200" dirty="0" smtClean="0">
                <a:latin typeface="Arial Narrow" pitchFamily="34" charset="0"/>
              </a:rPr>
              <a:t>При отсутствии коммуникаций работники не имеют информации о том, что делают коллеги, невозможными оказываются координация различных видов деятельности и сотрудничество работников.</a:t>
            </a:r>
            <a:endParaRPr lang="ru-RU" sz="3200" dirty="0">
              <a:latin typeface="Arial Narrow" pitchFamily="34" charset="0"/>
            </a:endParaRPr>
          </a:p>
        </p:txBody>
      </p:sp>
      <p:pic>
        <p:nvPicPr>
          <p:cNvPr id="6146" name="Picture 2" descr="Управление коммуникацией в организации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33000" contrast="35000"/>
          </a:blip>
          <a:srcRect/>
          <a:stretch>
            <a:fillRect/>
          </a:stretch>
        </p:blipFill>
        <p:spPr bwMode="auto">
          <a:xfrm>
            <a:off x="5429256" y="4500570"/>
            <a:ext cx="2000264" cy="2000264"/>
          </a:xfrm>
          <a:prstGeom prst="rect">
            <a:avLst/>
          </a:prstGeom>
          <a:noFill/>
        </p:spPr>
      </p:pic>
      <p:pic>
        <p:nvPicPr>
          <p:cNvPr id="6148" name="Picture 4" descr="Семинар &quot;Применение приемов эффективной коммуникации в управлении,  проведении переговоров, продажах, общении&quot;. Семинары.Мой бизнес -  Смоленская область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lum bright="-14000" contrast="23000"/>
          </a:blip>
          <a:srcRect/>
          <a:stretch>
            <a:fillRect/>
          </a:stretch>
        </p:blipFill>
        <p:spPr bwMode="auto">
          <a:xfrm>
            <a:off x="2357422" y="4714884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04088"/>
            <a:ext cx="8429684" cy="5725308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smtClean="0">
                <a:solidFill>
                  <a:srgbClr val="FFFF00"/>
                </a:solidFill>
                <a:latin typeface="Arial Narrow" pitchFamily="34" charset="0"/>
              </a:rPr>
              <a:t>Коммуникации в организациях могут рассматриваться как:</a:t>
            </a:r>
            <a:r>
              <a:rPr lang="ru-RU" sz="2800" dirty="0" smtClean="0">
                <a:latin typeface="Arial Narrow" pitchFamily="34" charset="0"/>
              </a:rPr>
              <a:t/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solidFill>
                  <a:srgbClr val="00FF00"/>
                </a:solidFill>
                <a:latin typeface="Arial Narrow" pitchFamily="34" charset="0"/>
              </a:rPr>
              <a:t> 1.  </a:t>
            </a:r>
            <a:r>
              <a:rPr lang="ru-RU" sz="2800" b="1" i="1" dirty="0" smtClean="0">
                <a:solidFill>
                  <a:srgbClr val="00FF00"/>
                </a:solidFill>
                <a:latin typeface="Arial Narrow" pitchFamily="34" charset="0"/>
              </a:rPr>
              <a:t>Коммуникации как действие</a:t>
            </a:r>
            <a:r>
              <a:rPr lang="ru-RU" sz="2800" dirty="0" smtClean="0">
                <a:solidFill>
                  <a:srgbClr val="00FF00"/>
                </a:solidFill>
                <a:latin typeface="Arial Narrow" pitchFamily="34" charset="0"/>
              </a:rPr>
              <a:t>. </a:t>
            </a:r>
            <a:r>
              <a:rPr lang="ru-RU" sz="2800" dirty="0" smtClean="0">
                <a:latin typeface="Arial Narrow" pitchFamily="34" charset="0"/>
              </a:rPr>
              <a:t>Источник разрабатывает послание, состоящее из символов. Символы затем превращаются в сигналы, или кодируются. Сигналы посылаются через каналы для получателя, который их декодирует или интерпретирует. Модель также включает звук, влияющий на процесс. Односторонний процесс. В этой модели отсутствует обратная связь.</a:t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b="1" i="1" dirty="0" smtClean="0">
                <a:solidFill>
                  <a:srgbClr val="00FF00"/>
                </a:solidFill>
                <a:latin typeface="Arial Narrow" pitchFamily="34" charset="0"/>
              </a:rPr>
              <a:t> 2.   Коммуникации как взаимодействие. </a:t>
            </a:r>
            <a:r>
              <a:rPr lang="ru-RU" sz="2800" dirty="0" smtClean="0">
                <a:latin typeface="Arial Narrow" pitchFamily="34" charset="0"/>
              </a:rPr>
              <a:t>Введение </a:t>
            </a:r>
            <a:r>
              <a:rPr lang="ru-RU" sz="2800" dirty="0" smtClean="0">
                <a:solidFill>
                  <a:schemeClr val="tx1"/>
                </a:solidFill>
                <a:latin typeface="Arial Narrow" pitchFamily="34" charset="0"/>
              </a:rPr>
              <a:t>элемента обратной связи.</a:t>
            </a:r>
            <a:r>
              <a:rPr lang="ru-RU" sz="2800" dirty="0" smtClean="0">
                <a:solidFill>
                  <a:srgbClr val="00FF00"/>
                </a:solidFill>
                <a:latin typeface="Arial Narrow" pitchFamily="34" charset="0"/>
              </a:rPr>
              <a:t/>
            </a:r>
            <a:br>
              <a:rPr lang="ru-RU" sz="2800" dirty="0" smtClean="0">
                <a:solidFill>
                  <a:srgbClr val="00FF00"/>
                </a:solidFill>
                <a:latin typeface="Arial Narrow" pitchFamily="34" charset="0"/>
              </a:rPr>
            </a:br>
            <a:r>
              <a:rPr lang="ru-RU" sz="2800" b="1" dirty="0" smtClean="0">
                <a:solidFill>
                  <a:srgbClr val="00FF00"/>
                </a:solidFill>
                <a:latin typeface="Arial Narrow" pitchFamily="34" charset="0"/>
              </a:rPr>
              <a:t> 3.   </a:t>
            </a:r>
            <a:r>
              <a:rPr lang="ru-RU" sz="2800" b="1" i="1" dirty="0" smtClean="0">
                <a:solidFill>
                  <a:srgbClr val="00FF00"/>
                </a:solidFill>
                <a:latin typeface="Arial Narrow" pitchFamily="34" charset="0"/>
              </a:rPr>
              <a:t>Коммуникации как процесс  </a:t>
            </a:r>
            <a:r>
              <a:rPr lang="ru-RU" sz="2800" b="1" dirty="0" smtClean="0">
                <a:latin typeface="Arial Narrow" pitchFamily="34" charset="0"/>
              </a:rPr>
              <a:t>-  </a:t>
            </a:r>
            <a:r>
              <a:rPr lang="ru-RU" sz="2800" dirty="0" smtClean="0">
                <a:latin typeface="Arial Narrow" pitchFamily="34" charset="0"/>
              </a:rPr>
              <a:t>человек одновременно и постоянно выступает   в роли и источника, и получателя сообщения.</a:t>
            </a:r>
            <a:endParaRPr lang="ru-RU" sz="2800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общение, корпоративные коммуникации, управление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-14000" contrast="27000"/>
          </a:blip>
          <a:srcRect/>
          <a:stretch>
            <a:fillRect/>
          </a:stretch>
        </p:blipFill>
        <p:spPr bwMode="auto">
          <a:xfrm>
            <a:off x="3857620" y="5429265"/>
            <a:ext cx="1948275" cy="1428735"/>
          </a:xfrm>
          <a:prstGeom prst="rect">
            <a:avLst/>
          </a:prstGeom>
          <a:noFill/>
        </p:spPr>
      </p:pic>
      <p:pic>
        <p:nvPicPr>
          <p:cNvPr id="1028" name="Picture 4" descr="C:\Users\Samsung\Desktop\карантин 20-21\КО.png"/>
          <p:cNvPicPr>
            <a:picLocks noChangeAspect="1" noChangeArrowheads="1"/>
          </p:cNvPicPr>
          <p:nvPr/>
        </p:nvPicPr>
        <p:blipFill>
          <a:blip r:embed="rId4">
            <a:lum bright="-10000" contrast="32000"/>
          </a:blip>
          <a:srcRect/>
          <a:stretch>
            <a:fillRect/>
          </a:stretch>
        </p:blipFill>
        <p:spPr bwMode="auto">
          <a:xfrm>
            <a:off x="285720" y="357166"/>
            <a:ext cx="8589541" cy="492922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643998" cy="4786346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FF00"/>
                </a:solidFill>
                <a:latin typeface="Arial Narrow" pitchFamily="34" charset="0"/>
              </a:rPr>
              <a:t>Типы коммуникаций</a:t>
            </a:r>
            <a:r>
              <a:rPr lang="ru-RU" sz="3100" dirty="0" smtClean="0">
                <a:latin typeface="Arial Narrow" pitchFamily="34" charset="0"/>
              </a:rPr>
              <a:t/>
            </a:r>
            <a:br>
              <a:rPr lang="ru-RU" sz="3100" dirty="0" smtClean="0">
                <a:latin typeface="Arial Narrow" pitchFamily="34" charset="0"/>
              </a:rPr>
            </a:br>
            <a:r>
              <a:rPr lang="ru-RU" sz="3100" dirty="0" smtClean="0">
                <a:solidFill>
                  <a:srgbClr val="00FF00"/>
                </a:solidFill>
                <a:latin typeface="Arial Narrow" pitchFamily="34" charset="0"/>
              </a:rPr>
              <a:t>1.  </a:t>
            </a:r>
            <a:r>
              <a:rPr lang="ru-RU" sz="3100" b="1" i="1" dirty="0" err="1" smtClean="0">
                <a:solidFill>
                  <a:srgbClr val="00FF00"/>
                </a:solidFill>
                <a:latin typeface="Arial Narrow" pitchFamily="34" charset="0"/>
              </a:rPr>
              <a:t>Внутриличностная</a:t>
            </a:r>
            <a:r>
              <a:rPr lang="ru-RU" sz="3100" b="1" i="1" dirty="0" smtClean="0">
                <a:solidFill>
                  <a:srgbClr val="00FF00"/>
                </a:solidFill>
                <a:latin typeface="Arial Narrow" pitchFamily="34" charset="0"/>
              </a:rPr>
              <a:t> коммуникация</a:t>
            </a:r>
            <a:r>
              <a:rPr lang="ru-RU" sz="3100" i="1" dirty="0" smtClean="0">
                <a:solidFill>
                  <a:srgbClr val="00FF00"/>
                </a:solidFill>
                <a:latin typeface="Arial Narrow" pitchFamily="34" charset="0"/>
              </a:rPr>
              <a:t> </a:t>
            </a:r>
            <a:r>
              <a:rPr lang="ru-RU" sz="3100" i="1" dirty="0" smtClean="0">
                <a:latin typeface="Arial Narrow" pitchFamily="34" charset="0"/>
              </a:rPr>
              <a:t>–</a:t>
            </a:r>
            <a:r>
              <a:rPr lang="ru-RU" sz="3100" dirty="0" smtClean="0">
                <a:latin typeface="Arial Narrow" pitchFamily="34" charset="0"/>
              </a:rPr>
              <a:t>возникающая внутри самого индивида. Это то, когда индивид говорит сам с собой. </a:t>
            </a:r>
            <a:br>
              <a:rPr lang="ru-RU" sz="3100" dirty="0" smtClean="0">
                <a:latin typeface="Arial Narrow" pitchFamily="34" charset="0"/>
              </a:rPr>
            </a:br>
            <a:r>
              <a:rPr lang="ru-RU" sz="3100" dirty="0" smtClean="0">
                <a:solidFill>
                  <a:srgbClr val="00FF00"/>
                </a:solidFill>
                <a:latin typeface="Arial Narrow" pitchFamily="34" charset="0"/>
              </a:rPr>
              <a:t>2.   </a:t>
            </a:r>
            <a:r>
              <a:rPr lang="ru-RU" sz="3100" b="1" i="1" dirty="0" smtClean="0">
                <a:solidFill>
                  <a:srgbClr val="00FF00"/>
                </a:solidFill>
                <a:latin typeface="Arial Narrow" pitchFamily="34" charset="0"/>
              </a:rPr>
              <a:t>Межличностная коммуникация</a:t>
            </a:r>
            <a:r>
              <a:rPr lang="ru-RU" sz="3100" i="1" dirty="0" smtClean="0">
                <a:solidFill>
                  <a:srgbClr val="00FF00"/>
                </a:solidFill>
                <a:latin typeface="Arial Narrow" pitchFamily="34" charset="0"/>
              </a:rPr>
              <a:t> </a:t>
            </a:r>
            <a:r>
              <a:rPr lang="ru-RU" sz="3100" i="1" dirty="0" smtClean="0">
                <a:latin typeface="Arial Narrow" pitchFamily="34" charset="0"/>
              </a:rPr>
              <a:t>–</a:t>
            </a:r>
            <a:r>
              <a:rPr lang="ru-RU" sz="3100" dirty="0" smtClean="0">
                <a:latin typeface="Arial Narrow" pitchFamily="34" charset="0"/>
              </a:rPr>
              <a:t> это коммуникация с другим человеком.</a:t>
            </a:r>
            <a:br>
              <a:rPr lang="ru-RU" sz="3100" dirty="0" smtClean="0">
                <a:latin typeface="Arial Narrow" pitchFamily="34" charset="0"/>
              </a:rPr>
            </a:br>
            <a:r>
              <a:rPr lang="ru-RU" sz="3100" dirty="0" smtClean="0">
                <a:solidFill>
                  <a:srgbClr val="00FF00"/>
                </a:solidFill>
                <a:latin typeface="Arial Narrow" pitchFamily="34" charset="0"/>
              </a:rPr>
              <a:t>3.  </a:t>
            </a:r>
            <a:r>
              <a:rPr lang="ru-RU" sz="3100" b="1" i="1" dirty="0" smtClean="0">
                <a:solidFill>
                  <a:srgbClr val="00FF00"/>
                </a:solidFill>
                <a:latin typeface="Arial Narrow" pitchFamily="34" charset="0"/>
              </a:rPr>
              <a:t>Коммуникация в малой группе.</a:t>
            </a:r>
            <a:r>
              <a:rPr lang="ru-RU" sz="3100" dirty="0" smtClean="0">
                <a:solidFill>
                  <a:srgbClr val="00FF00"/>
                </a:solidFill>
                <a:latin typeface="Arial Narrow" pitchFamily="34" charset="0"/>
              </a:rPr>
              <a:t> </a:t>
            </a:r>
            <a:r>
              <a:rPr lang="ru-RU" sz="3100" dirty="0" smtClean="0">
                <a:latin typeface="Arial Narrow" pitchFamily="34" charset="0"/>
              </a:rPr>
              <a:t>-  небольшое количество людей (малая группа до 30 человек) собирается вместе с какой-то целью.</a:t>
            </a:r>
            <a:br>
              <a:rPr lang="ru-RU" sz="3100" dirty="0" smtClean="0">
                <a:latin typeface="Arial Narrow" pitchFamily="34" charset="0"/>
              </a:rPr>
            </a:br>
            <a:r>
              <a:rPr lang="ru-RU" sz="3100" dirty="0" smtClean="0">
                <a:solidFill>
                  <a:srgbClr val="00FF00"/>
                </a:solidFill>
                <a:latin typeface="Arial Narrow" pitchFamily="34" charset="0"/>
              </a:rPr>
              <a:t>4.  </a:t>
            </a:r>
            <a:r>
              <a:rPr lang="ru-RU" sz="3100" b="1" i="1" dirty="0" smtClean="0">
                <a:solidFill>
                  <a:srgbClr val="00FF00"/>
                </a:solidFill>
                <a:latin typeface="Arial Narrow" pitchFamily="34" charset="0"/>
              </a:rPr>
              <a:t>Общественная коммуникация</a:t>
            </a:r>
            <a:r>
              <a:rPr lang="ru-RU" sz="3100" i="1" dirty="0" smtClean="0">
                <a:solidFill>
                  <a:srgbClr val="00FF00"/>
                </a:solidFill>
                <a:latin typeface="Arial Narrow" pitchFamily="34" charset="0"/>
              </a:rPr>
              <a:t>.</a:t>
            </a:r>
            <a:r>
              <a:rPr lang="ru-RU" sz="3100" dirty="0" smtClean="0">
                <a:solidFill>
                  <a:srgbClr val="00FF00"/>
                </a:solidFill>
                <a:latin typeface="Arial Narrow" pitchFamily="34" charset="0"/>
              </a:rPr>
              <a:t> -  </a:t>
            </a:r>
            <a:r>
              <a:rPr lang="ru-RU" sz="3100" dirty="0" smtClean="0">
                <a:latin typeface="Arial Narrow" pitchFamily="34" charset="0"/>
              </a:rPr>
              <a:t>посылающий передает послание аудитории (большой группе более 30 человек).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Arial Narrow" pitchFamily="34" charset="0"/>
            </a:endParaRPr>
          </a:p>
        </p:txBody>
      </p:sp>
      <p:pic>
        <p:nvPicPr>
          <p:cNvPr id="4098" name="Picture 2" descr="цифровой маркетинг, маркетинг, утилизация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-16000" contrast="21000"/>
          </a:blip>
          <a:srcRect/>
          <a:stretch>
            <a:fillRect/>
          </a:stretch>
        </p:blipFill>
        <p:spPr bwMode="auto">
          <a:xfrm>
            <a:off x="6572264" y="5286388"/>
            <a:ext cx="2214578" cy="132874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04088"/>
            <a:ext cx="8643998" cy="5296680"/>
          </a:xfrm>
        </p:spPr>
        <p:txBody>
          <a:bodyPr>
            <a:normAutofit/>
          </a:bodyPr>
          <a:lstStyle/>
          <a:p>
            <a:r>
              <a:rPr lang="ru-RU" sz="3300" dirty="0" smtClean="0">
                <a:solidFill>
                  <a:srgbClr val="00FF00"/>
                </a:solidFill>
                <a:latin typeface="Arial Narrow" pitchFamily="34" charset="0"/>
              </a:rPr>
              <a:t>Виды коммуникаций</a:t>
            </a:r>
            <a:r>
              <a:rPr lang="ru-RU" sz="3300" dirty="0" smtClean="0">
                <a:latin typeface="Arial Narrow" pitchFamily="34" charset="0"/>
              </a:rPr>
              <a:t/>
            </a:r>
            <a:br>
              <a:rPr lang="ru-RU" sz="3300" dirty="0" smtClean="0">
                <a:latin typeface="Arial Narrow" pitchFamily="34" charset="0"/>
              </a:rPr>
            </a:br>
            <a:r>
              <a:rPr lang="ru-RU" sz="3300" dirty="0" smtClean="0">
                <a:latin typeface="Arial Narrow" pitchFamily="34" charset="0"/>
              </a:rPr>
              <a:t>• внешние и внутренние;</a:t>
            </a:r>
            <a:br>
              <a:rPr lang="ru-RU" sz="3300" dirty="0" smtClean="0">
                <a:latin typeface="Arial Narrow" pitchFamily="34" charset="0"/>
              </a:rPr>
            </a:br>
            <a:r>
              <a:rPr lang="ru-RU" sz="3300" dirty="0" smtClean="0">
                <a:latin typeface="Arial Narrow" pitchFamily="34" charset="0"/>
              </a:rPr>
              <a:t>• одноканальные и многоканальные;</a:t>
            </a:r>
            <a:br>
              <a:rPr lang="ru-RU" sz="3300" dirty="0" smtClean="0">
                <a:latin typeface="Arial Narrow" pitchFamily="34" charset="0"/>
              </a:rPr>
            </a:br>
            <a:r>
              <a:rPr lang="ru-RU" sz="3300" dirty="0" smtClean="0">
                <a:latin typeface="Arial Narrow" pitchFamily="34" charset="0"/>
              </a:rPr>
              <a:t>• устойчивые и неустойчивые;</a:t>
            </a:r>
            <a:br>
              <a:rPr lang="ru-RU" sz="3300" dirty="0" smtClean="0">
                <a:latin typeface="Arial Narrow" pitchFamily="34" charset="0"/>
              </a:rPr>
            </a:br>
            <a:r>
              <a:rPr lang="ru-RU" sz="3300" dirty="0" smtClean="0">
                <a:latin typeface="Arial Narrow" pitchFamily="34" charset="0"/>
              </a:rPr>
              <a:t>• формальные и неформальные;</a:t>
            </a:r>
            <a:br>
              <a:rPr lang="ru-RU" sz="3300" dirty="0" smtClean="0">
                <a:latin typeface="Arial Narrow" pitchFamily="34" charset="0"/>
              </a:rPr>
            </a:br>
            <a:r>
              <a:rPr lang="ru-RU" sz="3300" dirty="0" smtClean="0">
                <a:latin typeface="Arial Narrow" pitchFamily="34" charset="0"/>
              </a:rPr>
              <a:t>• ситуационные и постоянные;</a:t>
            </a:r>
            <a:br>
              <a:rPr lang="ru-RU" sz="3300" dirty="0" smtClean="0">
                <a:latin typeface="Arial Narrow" pitchFamily="34" charset="0"/>
              </a:rPr>
            </a:br>
            <a:r>
              <a:rPr lang="ru-RU" sz="3300" dirty="0" smtClean="0">
                <a:latin typeface="Arial Narrow" pitchFamily="34" charset="0"/>
              </a:rPr>
              <a:t>• мнимые и реальные;</a:t>
            </a:r>
            <a:br>
              <a:rPr lang="ru-RU" sz="3300" dirty="0" smtClean="0">
                <a:latin typeface="Arial Narrow" pitchFamily="34" charset="0"/>
              </a:rPr>
            </a:br>
            <a:r>
              <a:rPr lang="ru-RU" sz="3300" dirty="0" smtClean="0">
                <a:latin typeface="Arial Narrow" pitchFamily="34" charset="0"/>
              </a:rPr>
              <a:t>• организационные и социально-психологические;</a:t>
            </a:r>
            <a:br>
              <a:rPr lang="ru-RU" sz="3300" dirty="0" smtClean="0">
                <a:latin typeface="Arial Narrow" pitchFamily="34" charset="0"/>
              </a:rPr>
            </a:br>
            <a:r>
              <a:rPr lang="ru-RU" sz="3300" dirty="0" smtClean="0">
                <a:latin typeface="Arial Narrow" pitchFamily="34" charset="0"/>
              </a:rPr>
              <a:t>• экономические.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Arial Narrow" pitchFamily="34" charset="0"/>
            </a:endParaRPr>
          </a:p>
        </p:txBody>
      </p:sp>
      <p:pic>
        <p:nvPicPr>
          <p:cNvPr id="3074" name="Picture 2" descr="Коммерция (по отраслям) — СПБ ГБПОУ «КОЛЛЕДЖ «КРАСНОСЕЛЬСКИЙ»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26000" contrast="29000"/>
          </a:blip>
          <a:srcRect/>
          <a:stretch>
            <a:fillRect/>
          </a:stretch>
        </p:blipFill>
        <p:spPr bwMode="auto">
          <a:xfrm>
            <a:off x="5929322" y="1285860"/>
            <a:ext cx="2978542" cy="307906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04088"/>
            <a:ext cx="8572560" cy="4582300"/>
          </a:xfrm>
        </p:spPr>
        <p:txBody>
          <a:bodyPr>
            <a:normAutofit fontScale="90000"/>
          </a:bodyPr>
          <a:lstStyle/>
          <a:p>
            <a:r>
              <a:rPr lang="ru-RU" sz="3100" b="1" i="1" dirty="0" smtClean="0">
                <a:solidFill>
                  <a:srgbClr val="00FF00"/>
                </a:solidFill>
                <a:latin typeface="Arial Narrow" pitchFamily="34" charset="0"/>
              </a:rPr>
              <a:t>Организационные   коммуникации </a:t>
            </a:r>
            <a:r>
              <a:rPr lang="ru-RU" sz="3100" b="1" i="1" dirty="0" smtClean="0">
                <a:latin typeface="Arial Narrow" pitchFamily="34" charset="0"/>
              </a:rPr>
              <a:t>– это процесс, с помощью которого руководители развивают систему предоставления информации и передачи сведений большому количеству людей внутри организации и отдельным индивидуумам и институтам за ее пределами.</a:t>
            </a:r>
            <a:r>
              <a:rPr lang="ru-RU" sz="3100" dirty="0" smtClean="0">
                <a:latin typeface="Arial Narrow" pitchFamily="34" charset="0"/>
              </a:rPr>
              <a:t> </a:t>
            </a:r>
            <a:br>
              <a:rPr lang="ru-RU" sz="3100" dirty="0" smtClean="0">
                <a:latin typeface="Arial Narrow" pitchFamily="34" charset="0"/>
              </a:rPr>
            </a:br>
            <a:r>
              <a:rPr lang="ru-RU" sz="3100" dirty="0" smtClean="0">
                <a:solidFill>
                  <a:srgbClr val="CCFF33"/>
                </a:solidFill>
                <a:latin typeface="Arial Narrow" pitchFamily="34" charset="0"/>
              </a:rPr>
              <a:t>Наиболее распространенные формы  организацион­ных коммуникаций </a:t>
            </a:r>
            <a:r>
              <a:rPr lang="ru-RU" sz="3100" dirty="0" smtClean="0">
                <a:latin typeface="Arial Narrow" pitchFamily="34" charset="0"/>
              </a:rPr>
              <a:t/>
            </a:r>
            <a:br>
              <a:rPr lang="ru-RU" sz="3100" dirty="0" smtClean="0">
                <a:latin typeface="Arial Narrow" pitchFamily="34" charset="0"/>
              </a:rPr>
            </a:br>
            <a:r>
              <a:rPr lang="ru-RU" sz="31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• </a:t>
            </a:r>
            <a:r>
              <a:rPr lang="ru-RU" sz="31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устная форма передачи информации;</a:t>
            </a:r>
            <a:r>
              <a:rPr lang="ru-RU" sz="31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/>
            </a:r>
            <a:br>
              <a:rPr lang="ru-RU" sz="31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</a:br>
            <a:r>
              <a:rPr lang="ru-RU" sz="31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• </a:t>
            </a:r>
            <a:r>
              <a:rPr lang="ru-RU" sz="31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письменная форма передачи информации;</a:t>
            </a:r>
            <a:r>
              <a:rPr lang="ru-RU" sz="31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/>
            </a:r>
            <a:br>
              <a:rPr lang="ru-RU" sz="31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</a:br>
            <a:r>
              <a:rPr lang="ru-RU" sz="31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• </a:t>
            </a:r>
            <a:r>
              <a:rPr lang="ru-RU" sz="31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электронная форма передачи информации.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Arial Narrow" pitchFamily="34" charset="0"/>
            </a:endParaRPr>
          </a:p>
        </p:txBody>
      </p:sp>
      <p:pic>
        <p:nvPicPr>
          <p:cNvPr id="2052" name="Picture 4" descr="Коммуникации в системе менеджмента - Discovered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5072074"/>
            <a:ext cx="3429024" cy="153284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04088"/>
            <a:ext cx="8572560" cy="501092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FF00"/>
                </a:solidFill>
                <a:latin typeface="Arial Narrow" pitchFamily="34" charset="0"/>
              </a:rPr>
              <a:t>Характеристики коммуникаций</a:t>
            </a:r>
            <a:r>
              <a:rPr lang="ru-RU" sz="3100" dirty="0" smtClean="0">
                <a:latin typeface="Arial Narrow" pitchFamily="34" charset="0"/>
              </a:rPr>
              <a:t/>
            </a:r>
            <a:br>
              <a:rPr lang="ru-RU" sz="3100" dirty="0" smtClean="0">
                <a:latin typeface="Arial Narrow" pitchFamily="34" charset="0"/>
              </a:rPr>
            </a:br>
            <a:r>
              <a:rPr lang="ru-RU" sz="3100" b="1" i="1" dirty="0" smtClean="0">
                <a:solidFill>
                  <a:srgbClr val="00FF00"/>
                </a:solidFill>
                <a:latin typeface="Arial Narrow" pitchFamily="34" charset="0"/>
              </a:rPr>
              <a:t>Коммуникационный стиль</a:t>
            </a:r>
            <a:r>
              <a:rPr lang="ru-RU" sz="3100" dirty="0" smtClean="0">
                <a:solidFill>
                  <a:srgbClr val="00FF00"/>
                </a:solidFill>
                <a:latin typeface="Arial Narrow" pitchFamily="34" charset="0"/>
              </a:rPr>
              <a:t>  </a:t>
            </a:r>
            <a:r>
              <a:rPr lang="ru-RU" sz="3100" dirty="0" smtClean="0">
                <a:latin typeface="Arial Narrow" pitchFamily="34" charset="0"/>
              </a:rPr>
              <a:t>- способ построения коммуникаций, поведения, отношений с другими людьми. </a:t>
            </a:r>
            <a:br>
              <a:rPr lang="ru-RU" sz="3100" dirty="0" smtClean="0">
                <a:latin typeface="Arial Narrow" pitchFamily="34" charset="0"/>
              </a:rPr>
            </a:br>
            <a:r>
              <a:rPr lang="ru-RU" sz="3100" b="1" i="1" dirty="0" smtClean="0">
                <a:solidFill>
                  <a:srgbClr val="00FF00"/>
                </a:solidFill>
                <a:latin typeface="Arial Narrow" pitchFamily="34" charset="0"/>
              </a:rPr>
              <a:t>Коммуникационная структура</a:t>
            </a:r>
            <a:r>
              <a:rPr lang="ru-RU" sz="3100" dirty="0" smtClean="0">
                <a:solidFill>
                  <a:srgbClr val="00FF00"/>
                </a:solidFill>
                <a:latin typeface="Arial Narrow" pitchFamily="34" charset="0"/>
              </a:rPr>
              <a:t> - </a:t>
            </a:r>
            <a:r>
              <a:rPr lang="ru-RU" sz="3100" dirty="0" smtClean="0">
                <a:latin typeface="Arial Narrow" pitchFamily="34" charset="0"/>
              </a:rPr>
              <a:t>это совокупность каналов, с помощью которых взаимодействуют субъекты управления.   может быть глобальной, когда охватывает организацию в целом, и локальной, если относится только к одной ее части, например, подразделению.</a:t>
            </a:r>
            <a:br>
              <a:rPr lang="ru-RU" sz="3100" dirty="0" smtClean="0">
                <a:latin typeface="Arial Narrow" pitchFamily="34" charset="0"/>
              </a:rPr>
            </a:br>
            <a:r>
              <a:rPr lang="ru-RU" sz="3100" dirty="0" smtClean="0">
                <a:latin typeface="Arial Narrow" pitchFamily="34" charset="0"/>
              </a:rPr>
              <a:t>К </a:t>
            </a:r>
            <a:r>
              <a:rPr lang="ru-RU" sz="3100" b="1" i="1" dirty="0" smtClean="0">
                <a:solidFill>
                  <a:srgbClr val="00FF00"/>
                </a:solidFill>
                <a:latin typeface="Arial Narrow" pitchFamily="34" charset="0"/>
              </a:rPr>
              <a:t>коммуникационным потребностям</a:t>
            </a:r>
            <a:r>
              <a:rPr lang="ru-RU" sz="3100" dirty="0" smtClean="0">
                <a:solidFill>
                  <a:srgbClr val="00FF00"/>
                </a:solidFill>
                <a:latin typeface="Arial Narrow" pitchFamily="34" charset="0"/>
              </a:rPr>
              <a:t> </a:t>
            </a:r>
            <a:r>
              <a:rPr lang="ru-RU" sz="3100" dirty="0" smtClean="0">
                <a:latin typeface="Arial Narrow" pitchFamily="34" charset="0"/>
              </a:rPr>
              <a:t>организации могут быть отнесены как потребности в информации , так и собственно коммуникационные потребности, т.е. потребности в общении 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Arial Narrow" pitchFamily="34" charset="0"/>
            </a:endParaRPr>
          </a:p>
        </p:txBody>
      </p:sp>
      <p:pic>
        <p:nvPicPr>
          <p:cNvPr id="1028" name="Picture 4" descr="10 простых правил эффективной коммуникации - новости и статьи для  самообразования на EDUMARKET.RU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5143512"/>
            <a:ext cx="2214578" cy="144186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43956" cy="4939490"/>
          </a:xfrm>
        </p:spPr>
        <p:txBody>
          <a:bodyPr>
            <a:norm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Arial Narrow" pitchFamily="34" charset="0"/>
            </a:endParaRPr>
          </a:p>
        </p:txBody>
      </p:sp>
      <p:pic>
        <p:nvPicPr>
          <p:cNvPr id="5" name="irc_mi" descr="Похожее изображение">
            <a:hlinkClick r:id="rId2"/>
          </p:cNvPr>
          <p:cNvPicPr/>
          <p:nvPr/>
        </p:nvPicPr>
        <p:blipFill>
          <a:blip r:embed="rId3">
            <a:lum bright="-25000" contrast="41000"/>
          </a:blip>
          <a:srcRect/>
          <a:stretch>
            <a:fillRect/>
          </a:stretch>
        </p:blipFill>
        <p:spPr bwMode="auto">
          <a:xfrm>
            <a:off x="214282" y="214290"/>
            <a:ext cx="7929618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Профессиональная коммуникация с родителями обучающихся в образовательной  организации – Каталог программ ДПО – Национальный исследовательский  университет «Высшая школа экономики»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7" y="5072074"/>
            <a:ext cx="2690023" cy="15716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0104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23556" name="Picture 4" descr="Эффективные коммуникации руководителей - Ассоциация Практикующих  Бизнес-Тренеров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928802"/>
            <a:ext cx="7715305" cy="2571768"/>
          </a:xfrm>
          <a:prstGeom prst="rect">
            <a:avLst/>
          </a:prstGeom>
          <a:noFill/>
        </p:spPr>
      </p:pic>
      <p:pic>
        <p:nvPicPr>
          <p:cNvPr id="23558" name="Picture 6" descr="Эффективные коммуникации в команде | salesacademy.com.ua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4286256"/>
            <a:ext cx="3143272" cy="209551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</TotalTime>
  <Words>94</Words>
  <PresentationFormat>Экран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Коммуникации в управлении</vt:lpstr>
      <vt:lpstr>Коммуникации – это процесс обмена информацией и передача сведений между людьми или небольшой группе людей. </vt:lpstr>
      <vt:lpstr> Важность коммуникаций для руководителей : 1.  Руководители значительную часть своего времени тратят на коммуникации. Согласно данным многих экспертов, на это уходит 75 – 95% времени руководителя. Поэтому они должны быть заинтересованы в улучшении данного вида деятельности; 2.  Коммуникации необходимы для эффективного управления; 3.  Хорошо налаженные коммуникации содействуют обеспечению организационной эффективности. Если организация эффективна в области коммуникации, то она эффективна и во всех других видах деятельности. </vt:lpstr>
      <vt:lpstr> Цель коммуникации   -  достижение  от принимающей стороны точного понимания отправленного сообщения.  При отсутствии коммуникаций работники не имеют информации о том, что делают коллеги, невозможными оказываются координация различных видов деятельности и сотрудничество работников.</vt:lpstr>
      <vt:lpstr> Коммуникации в организациях могут рассматриваться как:  1.  Коммуникации как действие. Источник разрабатывает послание, состоящее из символов. Символы затем превращаются в сигналы, или кодируются. Сигналы посылаются через каналы для получателя, который их декодирует или интерпретирует. Модель также включает звук, влияющий на процесс. Односторонний процесс. В этой модели отсутствует обратная связь.  2.   Коммуникации как взаимодействие. Введение элемента обратной связи.  3.   Коммуникации как процесс  -  человек одновременно и постоянно выступает   в роли и источника, и получателя сообщения.</vt:lpstr>
      <vt:lpstr>Слайд 6</vt:lpstr>
      <vt:lpstr>Типы коммуникаций 1.  Внутриличностная коммуникация –возникающая внутри самого индивида. Это то, когда индивид говорит сам с собой.  2.   Межличностная коммуникация – это коммуникация с другим человеком. 3.  Коммуникация в малой группе. -  небольшое количество людей (малая группа до 30 человек) собирается вместе с какой-то целью. 4.  Общественная коммуникация. -  посылающий передает послание аудитории (большой группе более 30 человек).  </vt:lpstr>
      <vt:lpstr>Виды коммуникаций • внешние и внутренние; • одноканальные и многоканальные; • устойчивые и неустойчивые; • формальные и неформальные; • ситуационные и постоянные; • мнимые и реальные; • организационные и социально-психологические; • экономические. </vt:lpstr>
      <vt:lpstr>Организационные   коммуникации – это процесс, с помощью которого руководители развивают систему предоставления информации и передачи сведений большому количеству людей внутри организации и отдельным индивидуумам и институтам за ее пределами.  Наиболее распространенные формы  организацион­ных коммуникаций  • устная форма передачи информации; • письменная форма передачи информации; • электронная форма передачи информации. </vt:lpstr>
      <vt:lpstr>Характеристики коммуникаций Коммуникационный стиль  - способ построения коммуникаций, поведения, отношений с другими людьми.  Коммуникационная структура - это совокупность каналов, с помощью которых взаимодействуют субъекты управления.   может быть глобальной, когда охватывает организацию в целом, и локальной, если относится только к одной ее части, например, подразделению. К коммуникационным потребностям организации могут быть отнесены как потребности в информации , так и собственно коммуникационные потребности, т.е. потребности в общении . </vt:lpstr>
      <vt:lpstr>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Samsung</dc:creator>
  <cp:lastModifiedBy>Samsung</cp:lastModifiedBy>
  <cp:revision>7</cp:revision>
  <dcterms:created xsi:type="dcterms:W3CDTF">2020-12-03T02:34:08Z</dcterms:created>
  <dcterms:modified xsi:type="dcterms:W3CDTF">2021-11-18T02:16:38Z</dcterms:modified>
</cp:coreProperties>
</file>