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6" r:id="rId3"/>
    <p:sldId id="261" r:id="rId4"/>
    <p:sldId id="268" r:id="rId5"/>
    <p:sldId id="259" r:id="rId6"/>
    <p:sldId id="269" r:id="rId7"/>
    <p:sldId id="257" r:id="rId8"/>
    <p:sldId id="264" r:id="rId9"/>
    <p:sldId id="267" r:id="rId10"/>
    <p:sldId id="265" r:id="rId11"/>
    <p:sldId id="266" r:id="rId12"/>
    <p:sldId id="271" r:id="rId13"/>
    <p:sldId id="272" r:id="rId14"/>
    <p:sldId id="270"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4B94"/>
    <a:srgbClr val="4EE051"/>
    <a:srgbClr val="6ED7E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spd="slow">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heel spokes="8"/>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spd="slow">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heel spokes="8"/>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8" name="Номер слайда 7"/>
          <p:cNvSpPr>
            <a:spLocks noGrp="1"/>
          </p:cNvSpPr>
          <p:nvPr>
            <p:ph type="sldNum" sz="quarter" idx="11"/>
          </p:nvPr>
        </p:nvSpPr>
        <p:spPr/>
        <p:txBody>
          <a:bodyPr/>
          <a:lstStyle/>
          <a:p>
            <a:fld id="{725C68B6-61C2-468F-89AB-4B9F7531AA68}" type="slidenum">
              <a:rPr lang="ru-RU" smtClean="0"/>
              <a:pPr/>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transition spd="slow">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heel spokes="8"/>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725C68B6-61C2-468F-89AB-4B9F7531AA68}" type="slidenum">
              <a:rPr lang="ru-RU" smtClean="0"/>
              <a:pPr/>
              <a:t>‹#›</a:t>
            </a:fld>
            <a:endParaRPr lang="ru-RU"/>
          </a:p>
        </p:txBody>
      </p:sp>
    </p:spTree>
  </p:cSld>
  <p:clrMapOvr>
    <a:masterClrMapping/>
  </p:clrMapOvr>
  <p:transition spd="slow">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5B106E36-FD25-4E2D-B0AA-010F637433A0}" type="datetimeFigureOut">
              <a:rPr lang="ru-RU" smtClean="0"/>
              <a:pPr/>
              <a:t>18.11.2021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wheel spokes="8"/>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5B106E36-FD25-4E2D-B0AA-010F637433A0}" type="datetimeFigureOut">
              <a:rPr lang="ru-RU" smtClean="0"/>
              <a:pPr/>
              <a:t>18.11.2021</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wheel spokes="8"/>
  </p:transition>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jpeg"/><Relationship Id="rId2" Type="http://schemas.openxmlformats.org/officeDocument/2006/relationships/hyperlink" Target="https://www.google.ru/url?sa=i&amp;url=https://www.e-xecutive.ru/management/practices/1990334-v-chem-osobennost-rossiiskogo-menedzhmenta&amp;psig=AOvVaw28DRTj8mM_wK5aKQGarOwh&amp;ust=1605838311939000&amp;source=images&amp;cd=vfe&amp;ved=0CAIQjRxqFwoTCNDx5ILEje0CFQAAAAAdAAAAABAz" TargetMode="External"/><Relationship Id="rId1" Type="http://schemas.openxmlformats.org/officeDocument/2006/relationships/slideLayout" Target="../slideLayouts/slideLayout6.xml"/><Relationship Id="rId6" Type="http://schemas.openxmlformats.org/officeDocument/2006/relationships/hyperlink" Target="https://www.google.ru/url?sa=i&amp;url=http://www.advschool.ru/?name=Book&amp;bid=29074218&amp;psig=AOvVaw1dUCvewoormV-zHXUltMos&amp;ust=1605838404193000&amp;source=images&amp;cd=vfe&amp;ved=0CAIQjRxqFwoTCMj9z63Eje0CFQAAAAAdAAAAABAr" TargetMode="External"/><Relationship Id="rId5" Type="http://schemas.openxmlformats.org/officeDocument/2006/relationships/image" Target="../media/image3.jpeg"/><Relationship Id="rId4" Type="http://schemas.openxmlformats.org/officeDocument/2006/relationships/hyperlink" Target="https://www.google.ru/url?sa=i&amp;url=https://vsetreningi.ru/news/11228/&amp;psig=AOvVaw1dUCvewoormV-zHXUltMos&amp;ust=1605838404193000&amp;source=images&amp;cd=vfe&amp;ved=0CAIQjRxqFwoTCMj9z63Eje0CFQAAAAAdAAAAABA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ru/url?sa=i&amp;url=https://novotrans.com/%D0%BA%D0%BE%D0%BD%D1%81%D1%82%D0%B0%D0%BD%D1%82%D0%B8%D0%BD-%D0%B3%D0%BE%D0%BD%D1%87%D0%B0%D1%80%D0%BE%D0%B2-%D0%B8-%D0%B2%D1%8F%D1%87%D0%B5%D1%81%D0%BB%D0%B0%D0%B2-%D0%BF%D0%B5%D1%82%D1%80%D0%B5/&amp;psig=AOvVaw3ilulKr14sG4dkHjH5x7Fk&amp;ust=1605841329879000&amp;source=images&amp;cd=vfe&amp;ved=0CAIQjRxqFwoTCOiui6HPje0CFQAAAAAdAAAAABAy"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livelib.ru/book/1000232690-ordernaya-model-organizatsionnoj-kultury-l-n-aksenovskaya" TargetMode="External"/><Relationship Id="rId2" Type="http://schemas.openxmlformats.org/officeDocument/2006/relationships/hyperlink" Target="https://www.livelib.ru/author/185998"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ru/url?sa=i&amp;url=https://niejournal.ru/%D1%81%D0%BE%D0%B1%D1%8B%D1%82%D0%B8%D0%B5/awards-amr/&amp;psig=AOvVaw3ilulKr14sG4dkHjH5x7Fk&amp;ust=1605841329879000&amp;source=images&amp;cd=vfe&amp;ved=0CAIQjRxqFwoTCOiui6HPje0CFQAAAAAdAAAAABA9"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8258204" cy="1797358"/>
          </a:xfrm>
        </p:spPr>
        <p:txBody>
          <a:bodyPr>
            <a:normAutofit fontScale="90000"/>
          </a:bodyPr>
          <a:lstStyle/>
          <a:p>
            <a:pPr algn="ctr"/>
            <a:r>
              <a:rPr lang="ru-RU" sz="5400" dirty="0" smtClean="0">
                <a:solidFill>
                  <a:srgbClr val="FFFF00"/>
                </a:solidFill>
                <a:latin typeface="Arial Narrow" pitchFamily="34" charset="0"/>
              </a:rPr>
              <a:t>Использование мирового опыта менеджмента в условиях России </a:t>
            </a:r>
            <a:endParaRPr lang="ru-RU" sz="5400" dirty="0">
              <a:solidFill>
                <a:srgbClr val="FFFF00"/>
              </a:solidFill>
              <a:latin typeface="Arial Narrow" pitchFamily="34" charset="0"/>
            </a:endParaRPr>
          </a:p>
        </p:txBody>
      </p:sp>
      <p:pic>
        <p:nvPicPr>
          <p:cNvPr id="4098" name="Picture 2" descr="В чем особенность российского менеджмента? | Executive.ru">
            <a:hlinkClick r:id="rId2"/>
          </p:cNvPr>
          <p:cNvPicPr>
            <a:picLocks noChangeAspect="1" noChangeArrowheads="1"/>
          </p:cNvPicPr>
          <p:nvPr/>
        </p:nvPicPr>
        <p:blipFill>
          <a:blip r:embed="rId3"/>
          <a:srcRect/>
          <a:stretch>
            <a:fillRect/>
          </a:stretch>
        </p:blipFill>
        <p:spPr bwMode="auto">
          <a:xfrm>
            <a:off x="2714612" y="2071678"/>
            <a:ext cx="5214974" cy="3549547"/>
          </a:xfrm>
          <a:prstGeom prst="rect">
            <a:avLst/>
          </a:prstGeom>
          <a:noFill/>
          <a:ln w="57150">
            <a:solidFill>
              <a:schemeClr val="accent5">
                <a:lumMod val="40000"/>
                <a:lumOff val="60000"/>
              </a:schemeClr>
            </a:solidFill>
          </a:ln>
        </p:spPr>
      </p:pic>
      <p:pic>
        <p:nvPicPr>
          <p:cNvPr id="4100" name="Picture 4" descr="Российский менталитет и менеджмент. Часть 1. Новости. Все Тренинги .ру">
            <a:hlinkClick r:id="rId4"/>
          </p:cNvPr>
          <p:cNvPicPr>
            <a:picLocks noChangeAspect="1" noChangeArrowheads="1"/>
          </p:cNvPicPr>
          <p:nvPr/>
        </p:nvPicPr>
        <p:blipFill>
          <a:blip r:embed="rId5"/>
          <a:srcRect/>
          <a:stretch>
            <a:fillRect/>
          </a:stretch>
        </p:blipFill>
        <p:spPr bwMode="auto">
          <a:xfrm>
            <a:off x="500034" y="3857628"/>
            <a:ext cx="2500330" cy="2500330"/>
          </a:xfrm>
          <a:prstGeom prst="rect">
            <a:avLst/>
          </a:prstGeom>
          <a:noFill/>
          <a:ln w="57150">
            <a:solidFill>
              <a:schemeClr val="accent5">
                <a:lumMod val="40000"/>
                <a:lumOff val="60000"/>
              </a:schemeClr>
            </a:solidFill>
          </a:ln>
        </p:spPr>
      </p:pic>
      <p:pic>
        <p:nvPicPr>
          <p:cNvPr id="4102" name="Picture 6" descr="Российский менеджмент. Учебные конкретные ситуации. Книга 2 (+ CD-ROM) |  Школа рекламиста">
            <a:hlinkClick r:id="rId6"/>
          </p:cNvPr>
          <p:cNvPicPr>
            <a:picLocks noChangeAspect="1" noChangeArrowheads="1"/>
          </p:cNvPicPr>
          <p:nvPr/>
        </p:nvPicPr>
        <p:blipFill>
          <a:blip r:embed="rId7">
            <a:duotone>
              <a:prstClr val="black"/>
              <a:srgbClr val="D9C3A5">
                <a:tint val="50000"/>
                <a:satMod val="180000"/>
              </a:srgbClr>
            </a:duotone>
            <a:lum contrast="29000"/>
          </a:blip>
          <a:srcRect/>
          <a:stretch>
            <a:fillRect/>
          </a:stretch>
        </p:blipFill>
        <p:spPr bwMode="auto">
          <a:xfrm>
            <a:off x="6500826" y="2143116"/>
            <a:ext cx="2357454" cy="3010017"/>
          </a:xfrm>
          <a:prstGeom prst="rect">
            <a:avLst/>
          </a:prstGeom>
          <a:noFill/>
          <a:ln w="57150">
            <a:solidFill>
              <a:schemeClr val="accent5">
                <a:lumMod val="40000"/>
                <a:lumOff val="60000"/>
              </a:schemeClr>
            </a:solidFill>
          </a:ln>
        </p:spPr>
      </p:pic>
      <p:sp>
        <p:nvSpPr>
          <p:cNvPr id="6" name="Прямоугольник 5"/>
          <p:cNvSpPr/>
          <p:nvPr/>
        </p:nvSpPr>
        <p:spPr>
          <a:xfrm>
            <a:off x="4500562" y="5786454"/>
            <a:ext cx="4214810" cy="646331"/>
          </a:xfrm>
          <a:prstGeom prst="rect">
            <a:avLst/>
          </a:prstGeom>
        </p:spPr>
        <p:txBody>
          <a:bodyPr wrap="square">
            <a:spAutoFit/>
          </a:bodyPr>
          <a:lstStyle/>
          <a:p>
            <a:r>
              <a:rPr lang="ru-RU" dirty="0" smtClean="0">
                <a:latin typeface="Arial Narrow" pitchFamily="34" charset="0"/>
              </a:rPr>
              <a:t>Разработал Черкашина О.В.</a:t>
            </a:r>
          </a:p>
          <a:p>
            <a:r>
              <a:rPr lang="ru-RU" dirty="0" smtClean="0">
                <a:latin typeface="Arial Narrow" pitchFamily="34" charset="0"/>
              </a:rPr>
              <a:t>Преподаватель экономических дисциплин</a:t>
            </a:r>
            <a:endParaRPr lang="ru-RU" dirty="0">
              <a:latin typeface="Arial Narrow" pitchFamily="34" charset="0"/>
            </a:endParaRPr>
          </a:p>
        </p:txBody>
      </p:sp>
    </p:spTree>
  </p:cSld>
  <p:clrMapOvr>
    <a:masterClrMapping/>
  </p:clrMapOvr>
  <p:transition spd="slow">
    <p:wheel spokes="8"/>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Виды менеджмента </a:t>
            </a:r>
            <a:endParaRPr lang="ru-RU" dirty="0"/>
          </a:p>
        </p:txBody>
      </p:sp>
      <p:pic>
        <p:nvPicPr>
          <p:cNvPr id="3" name="Рисунок 2" descr="мент.png"/>
          <p:cNvPicPr>
            <a:picLocks noChangeAspect="1"/>
          </p:cNvPicPr>
          <p:nvPr/>
        </p:nvPicPr>
        <p:blipFill>
          <a:blip r:embed="rId2">
            <a:lum bright="-15000" contrast="24000"/>
          </a:blip>
          <a:stretch>
            <a:fillRect/>
          </a:stretch>
        </p:blipFill>
        <p:spPr>
          <a:xfrm>
            <a:off x="214283" y="1500174"/>
            <a:ext cx="8715436" cy="4786346"/>
          </a:xfrm>
          <a:prstGeom prst="rect">
            <a:avLst/>
          </a:prstGeom>
          <a:ln w="57150">
            <a:solidFill>
              <a:schemeClr val="accent5">
                <a:lumMod val="60000"/>
                <a:lumOff val="40000"/>
              </a:schemeClr>
            </a:solidFill>
          </a:ln>
        </p:spPr>
      </p:pic>
    </p:spTree>
  </p:cSld>
  <p:clrMapOvr>
    <a:masterClrMapping/>
  </p:clrMapOvr>
  <p:transition spd="slow">
    <p:wheel spokes="8"/>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74320"/>
            <a:ext cx="8358246" cy="5154944"/>
          </a:xfrm>
        </p:spPr>
        <p:txBody>
          <a:bodyPr>
            <a:noAutofit/>
          </a:bodyPr>
          <a:lstStyle/>
          <a:p>
            <a:r>
              <a:rPr lang="ru-RU" sz="4000" dirty="0" smtClean="0">
                <a:latin typeface="Arial Narrow" pitchFamily="34" charset="0"/>
              </a:rPr>
              <a:t>Кризис в конце 90-х сыграл в развитии российского управленческого класса положительную роль. Основным конкурентным преимуществом стал уровень профессиональной подготовленности управленческой команды фирмы. </a:t>
            </a:r>
            <a:r>
              <a:rPr lang="ru-RU" sz="3200" dirty="0" smtClean="0">
                <a:latin typeface="Arial Narrow" pitchFamily="34" charset="0"/>
              </a:rPr>
              <a:t/>
            </a:r>
            <a:br>
              <a:rPr lang="ru-RU" sz="3200" dirty="0" smtClean="0">
                <a:latin typeface="Arial Narrow" pitchFamily="34" charset="0"/>
              </a:rPr>
            </a:br>
            <a:endParaRPr lang="ru-RU" sz="3200" dirty="0">
              <a:latin typeface="Arial Narrow" pitchFamily="34" charset="0"/>
            </a:endParaRPr>
          </a:p>
        </p:txBody>
      </p:sp>
      <p:pic>
        <p:nvPicPr>
          <p:cNvPr id="1026" name="Picture 2" descr="Константин Гончаров и Вячеслав Петренко стали лауреатами рейтинга «ТОП-1000 российских  менеджеров» — НОВОТРАНС">
            <a:hlinkClick r:id="rId2"/>
          </p:cNvPr>
          <p:cNvPicPr>
            <a:picLocks noChangeAspect="1" noChangeArrowheads="1"/>
          </p:cNvPicPr>
          <p:nvPr/>
        </p:nvPicPr>
        <p:blipFill>
          <a:blip r:embed="rId3"/>
          <a:srcRect/>
          <a:stretch>
            <a:fillRect/>
          </a:stretch>
        </p:blipFill>
        <p:spPr bwMode="auto">
          <a:xfrm>
            <a:off x="5214942" y="4357694"/>
            <a:ext cx="3435268" cy="2286016"/>
          </a:xfrm>
          <a:prstGeom prst="rect">
            <a:avLst/>
          </a:prstGeom>
          <a:noFill/>
          <a:ln w="57150">
            <a:solidFill>
              <a:schemeClr val="accent5">
                <a:lumMod val="40000"/>
                <a:lumOff val="60000"/>
              </a:schemeClr>
            </a:solidFill>
          </a:ln>
        </p:spPr>
      </p:pic>
    </p:spTree>
  </p:cSld>
  <p:clrMapOvr>
    <a:masterClrMapping/>
  </p:clrMapOvr>
  <p:transition spd="slow">
    <p:wheel spokes="8"/>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74320"/>
            <a:ext cx="8501122" cy="5797886"/>
          </a:xfrm>
        </p:spPr>
        <p:txBody>
          <a:bodyPr>
            <a:normAutofit/>
          </a:bodyPr>
          <a:lstStyle/>
          <a:p>
            <a:r>
              <a:rPr lang="ru-RU" sz="4000" dirty="0" smtClean="0">
                <a:solidFill>
                  <a:srgbClr val="FFFF00"/>
                </a:solidFill>
                <a:latin typeface="Arial Narrow" pitchFamily="34" charset="0"/>
              </a:rPr>
              <a:t>Преимущества современного российского менеджера : </a:t>
            </a:r>
            <a:br>
              <a:rPr lang="ru-RU" sz="4000" dirty="0" smtClean="0">
                <a:solidFill>
                  <a:srgbClr val="FFFF00"/>
                </a:solidFill>
                <a:latin typeface="Arial Narrow" pitchFamily="34" charset="0"/>
              </a:rPr>
            </a:br>
            <a:r>
              <a:rPr lang="ru-RU" sz="4000" dirty="0" smtClean="0">
                <a:latin typeface="Arial Narrow" pitchFamily="34" charset="0"/>
              </a:rPr>
              <a:t/>
            </a:r>
            <a:br>
              <a:rPr lang="ru-RU" sz="4000" dirty="0" smtClean="0">
                <a:latin typeface="Arial Narrow" pitchFamily="34" charset="0"/>
              </a:rPr>
            </a:br>
            <a:r>
              <a:rPr lang="ru-RU" sz="4000" dirty="0" smtClean="0">
                <a:latin typeface="Arial Narrow" pitchFamily="34" charset="0"/>
              </a:rPr>
              <a:t>1. наличие склонности к инновациям, </a:t>
            </a:r>
            <a:br>
              <a:rPr lang="ru-RU" sz="4000" dirty="0" smtClean="0">
                <a:latin typeface="Arial Narrow" pitchFamily="34" charset="0"/>
              </a:rPr>
            </a:br>
            <a:r>
              <a:rPr lang="ru-RU" sz="4000" dirty="0" smtClean="0">
                <a:latin typeface="Arial Narrow" pitchFamily="34" charset="0"/>
              </a:rPr>
              <a:t>2. вкус к рискованной деятельности и игре, 3. самокритичность, </a:t>
            </a:r>
            <a:br>
              <a:rPr lang="ru-RU" sz="4000" dirty="0" smtClean="0">
                <a:latin typeface="Arial Narrow" pitchFamily="34" charset="0"/>
              </a:rPr>
            </a:br>
            <a:r>
              <a:rPr lang="ru-RU" sz="4000" dirty="0" smtClean="0">
                <a:latin typeface="Arial Narrow" pitchFamily="34" charset="0"/>
              </a:rPr>
              <a:t>4. </a:t>
            </a:r>
            <a:r>
              <a:rPr lang="ru-RU" sz="4000" dirty="0" err="1" smtClean="0">
                <a:latin typeface="Arial Narrow" pitchFamily="34" charset="0"/>
              </a:rPr>
              <a:t>амбициозность</a:t>
            </a:r>
            <a:r>
              <a:rPr lang="ru-RU" sz="4000" dirty="0" smtClean="0">
                <a:latin typeface="Arial Narrow" pitchFamily="34" charset="0"/>
              </a:rPr>
              <a:t>, </a:t>
            </a:r>
            <a:br>
              <a:rPr lang="ru-RU" sz="4000" dirty="0" smtClean="0">
                <a:latin typeface="Arial Narrow" pitchFamily="34" charset="0"/>
              </a:rPr>
            </a:br>
            <a:r>
              <a:rPr lang="ru-RU" sz="4000" dirty="0" smtClean="0">
                <a:latin typeface="Arial Narrow" pitchFamily="34" charset="0"/>
              </a:rPr>
              <a:t>5. склонности к бескорыстности в помощи, </a:t>
            </a:r>
            <a:br>
              <a:rPr lang="ru-RU" sz="4000" dirty="0" smtClean="0">
                <a:latin typeface="Arial Narrow" pitchFamily="34" charset="0"/>
              </a:rPr>
            </a:br>
            <a:r>
              <a:rPr lang="ru-RU" sz="4000" dirty="0" smtClean="0">
                <a:latin typeface="Arial Narrow" pitchFamily="34" charset="0"/>
              </a:rPr>
              <a:t>6. желание обучаться.</a:t>
            </a:r>
            <a:endParaRPr lang="ru-RU" sz="4000" dirty="0"/>
          </a:p>
        </p:txBody>
      </p:sp>
    </p:spTree>
  </p:cSld>
  <p:clrMapOvr>
    <a:masterClrMapping/>
  </p:clrMapOvr>
  <p:transition spd="slow">
    <p:wheel spokes="8"/>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8472518" cy="6286520"/>
          </a:xfrm>
        </p:spPr>
        <p:txBody>
          <a:bodyPr>
            <a:noAutofit/>
          </a:bodyPr>
          <a:lstStyle/>
          <a:p>
            <a:r>
              <a:rPr lang="ru-RU" sz="3600" dirty="0" smtClean="0">
                <a:solidFill>
                  <a:srgbClr val="FFFF00"/>
                </a:solidFill>
                <a:latin typeface="Arial Narrow" pitchFamily="34" charset="0"/>
              </a:rPr>
              <a:t>Российские исследователи выделяют основные черты российского менеджмента:</a:t>
            </a:r>
            <a:r>
              <a:rPr lang="ru-RU" sz="3600" dirty="0" smtClean="0">
                <a:latin typeface="Arial Narrow" pitchFamily="34" charset="0"/>
              </a:rPr>
              <a:t/>
            </a:r>
            <a:br>
              <a:rPr lang="ru-RU" sz="3600" dirty="0" smtClean="0">
                <a:latin typeface="Arial Narrow" pitchFamily="34" charset="0"/>
              </a:rPr>
            </a:br>
            <a:r>
              <a:rPr lang="ru-RU" sz="3600" dirty="0" smtClean="0">
                <a:latin typeface="Arial Narrow" pitchFamily="34" charset="0"/>
              </a:rPr>
              <a:t>— участие администраций регионов в формировании управленческих команд предприятий;</a:t>
            </a:r>
            <a:br>
              <a:rPr lang="ru-RU" sz="3600" dirty="0" smtClean="0">
                <a:latin typeface="Arial Narrow" pitchFamily="34" charset="0"/>
              </a:rPr>
            </a:br>
            <a:r>
              <a:rPr lang="ru-RU" sz="3600" dirty="0" smtClean="0">
                <a:latin typeface="Arial Narrow" pitchFamily="34" charset="0"/>
              </a:rPr>
              <a:t>— </a:t>
            </a:r>
            <a:r>
              <a:rPr lang="ru-RU" sz="3600" dirty="0" err="1" smtClean="0">
                <a:latin typeface="Arial Narrow" pitchFamily="34" charset="0"/>
              </a:rPr>
              <a:t>полуправовое</a:t>
            </a:r>
            <a:r>
              <a:rPr lang="ru-RU" sz="3600" dirty="0" smtClean="0">
                <a:latin typeface="Arial Narrow" pitchFamily="34" charset="0"/>
              </a:rPr>
              <a:t> регулирование деятельности; использование силовых методов; сила неформальных отношений;</a:t>
            </a:r>
            <a:br>
              <a:rPr lang="ru-RU" sz="3600" dirty="0" smtClean="0">
                <a:latin typeface="Arial Narrow" pitchFamily="34" charset="0"/>
              </a:rPr>
            </a:br>
            <a:r>
              <a:rPr lang="ru-RU" sz="3600" dirty="0" smtClean="0">
                <a:latin typeface="Arial Narrow" pitchFamily="34" charset="0"/>
              </a:rPr>
              <a:t>— излишняя диверсификация деятельности и повышенная склонность к риску;</a:t>
            </a:r>
            <a:br>
              <a:rPr lang="ru-RU" sz="3600" dirty="0" smtClean="0">
                <a:latin typeface="Arial Narrow" pitchFamily="34" charset="0"/>
              </a:rPr>
            </a:br>
            <a:r>
              <a:rPr lang="ru-RU" sz="3400" dirty="0" smtClean="0">
                <a:latin typeface="Arial Narrow" pitchFamily="34" charset="0"/>
              </a:rPr>
              <a:t/>
            </a:r>
            <a:br>
              <a:rPr lang="ru-RU" sz="3400" dirty="0" smtClean="0">
                <a:latin typeface="Arial Narrow" pitchFamily="34" charset="0"/>
              </a:rPr>
            </a:br>
            <a:endParaRPr lang="ru-RU" sz="3400" dirty="0">
              <a:latin typeface="Arial Narrow" pitchFamily="34" charset="0"/>
            </a:endParaRPr>
          </a:p>
        </p:txBody>
      </p:sp>
    </p:spTree>
  </p:cSld>
  <p:clrMapOvr>
    <a:masterClrMapping/>
  </p:clrMapOvr>
  <p:transition spd="slow">
    <p:wheel spokes="8"/>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500042"/>
            <a:ext cx="8501122" cy="4714908"/>
          </a:xfrm>
        </p:spPr>
        <p:txBody>
          <a:bodyPr>
            <a:noAutofit/>
          </a:bodyPr>
          <a:lstStyle/>
          <a:p>
            <a:r>
              <a:rPr lang="ru-RU" sz="3400" dirty="0" smtClean="0">
                <a:latin typeface="Arial Narrow" pitchFamily="34" charset="0"/>
              </a:rPr>
              <a:t>— отсутствие склонности к регулярной и кропотливой работе; склонность к масштабным, уникальным проектам с привлечением огромного числа материальных и человеческих ресурсов;</a:t>
            </a:r>
            <a:br>
              <a:rPr lang="ru-RU" sz="3400" dirty="0" smtClean="0">
                <a:latin typeface="Arial Narrow" pitchFamily="34" charset="0"/>
              </a:rPr>
            </a:br>
            <a:r>
              <a:rPr lang="ru-RU" sz="3400" dirty="0" smtClean="0">
                <a:latin typeface="Arial Narrow" pitchFamily="34" charset="0"/>
              </a:rPr>
              <a:t>— стремление избежать практики делегирования полномочий с высшего уровня на низший;</a:t>
            </a:r>
            <a:br>
              <a:rPr lang="ru-RU" sz="3400" dirty="0" smtClean="0">
                <a:latin typeface="Arial Narrow" pitchFamily="34" charset="0"/>
              </a:rPr>
            </a:br>
            <a:r>
              <a:rPr lang="ru-RU" sz="3400" dirty="0" smtClean="0">
                <a:latin typeface="Arial Narrow" pitchFamily="34" charset="0"/>
              </a:rPr>
              <a:t>— безразличие к ценностям индивидуальной карьеры; централизация управленческих функций --- клановый подход к ведению бизнеса и т.д.</a:t>
            </a:r>
            <a:endParaRPr lang="ru-RU" sz="3400" dirty="0"/>
          </a:p>
        </p:txBody>
      </p:sp>
    </p:spTree>
  </p:cSld>
  <p:clrMapOvr>
    <a:masterClrMapping/>
  </p:clrMapOvr>
  <p:transition spd="slow">
    <p:wheel spokes="8"/>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мен.png"/>
          <p:cNvPicPr>
            <a:picLocks noChangeAspect="1"/>
          </p:cNvPicPr>
          <p:nvPr/>
        </p:nvPicPr>
        <p:blipFill>
          <a:blip r:embed="rId2">
            <a:lum bright="-17000" contrast="43000"/>
          </a:blip>
          <a:stretch>
            <a:fillRect/>
          </a:stretch>
        </p:blipFill>
        <p:spPr>
          <a:xfrm>
            <a:off x="357158" y="571480"/>
            <a:ext cx="8449340" cy="5572164"/>
          </a:xfrm>
          <a:prstGeom prst="rect">
            <a:avLst/>
          </a:prstGeom>
          <a:ln w="57150">
            <a:solidFill>
              <a:schemeClr val="accent2">
                <a:lumMod val="40000"/>
                <a:lumOff val="60000"/>
              </a:schemeClr>
            </a:solidFill>
          </a:ln>
        </p:spPr>
      </p:pic>
    </p:spTree>
  </p:cSld>
  <p:clrMapOvr>
    <a:masterClrMapping/>
  </p:clrMapOvr>
  <p:transition spd="slow">
    <p:wheel spokes="8"/>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74320"/>
            <a:ext cx="8358246" cy="5940762"/>
          </a:xfrm>
        </p:spPr>
        <p:txBody>
          <a:bodyPr>
            <a:normAutofit fontScale="90000"/>
          </a:bodyPr>
          <a:lstStyle/>
          <a:p>
            <a:r>
              <a:rPr lang="ru-RU" sz="4400" dirty="0" smtClean="0">
                <a:latin typeface="Arial Narrow" pitchFamily="34" charset="0"/>
              </a:rPr>
              <a:t>Один боится лишиться работы. Другой боится, что заденут его чувство собственного достоинства (т.е. унизят), третий боится, что не оценят по достоинству его достижения. Четвертый боится лишиться дружеского расположения шефа ...</a:t>
            </a:r>
            <a:br>
              <a:rPr lang="ru-RU" sz="4400" dirty="0" smtClean="0">
                <a:latin typeface="Arial Narrow" pitchFamily="34" charset="0"/>
              </a:rPr>
            </a:br>
            <a:r>
              <a:rPr lang="ru-RU" sz="4400" dirty="0" smtClean="0">
                <a:latin typeface="Arial Narrow" pitchFamily="34" charset="0"/>
                <a:hlinkClick r:id="rId2" tooltip="Л. Н. Аксеновская"/>
              </a:rPr>
              <a:t>Л. Н. </a:t>
            </a:r>
            <a:r>
              <a:rPr lang="ru-RU" sz="4400" dirty="0" err="1" smtClean="0">
                <a:latin typeface="Arial Narrow" pitchFamily="34" charset="0"/>
                <a:hlinkClick r:id="rId2" tooltip="Л. Н. Аксеновская"/>
              </a:rPr>
              <a:t>Аксеновская</a:t>
            </a:r>
            <a:r>
              <a:rPr lang="ru-RU" sz="4400" dirty="0" smtClean="0">
                <a:latin typeface="Arial Narrow" pitchFamily="34" charset="0"/>
              </a:rPr>
              <a:t>   </a:t>
            </a:r>
            <a:r>
              <a:rPr lang="ru-RU" sz="4400" dirty="0" smtClean="0">
                <a:latin typeface="Arial Narrow" pitchFamily="34" charset="0"/>
                <a:hlinkClick r:id="rId3"/>
              </a:rPr>
              <a:t>Ордерная модель организационной культуры</a:t>
            </a:r>
            <a:r>
              <a:rPr lang="ru-RU" sz="2400" dirty="0" smtClean="0"/>
              <a:t/>
            </a:r>
            <a:br>
              <a:rPr lang="ru-RU" sz="2400" dirty="0" smtClean="0"/>
            </a:br>
            <a:endParaRPr lang="ru-RU" sz="2400" dirty="0"/>
          </a:p>
        </p:txBody>
      </p:sp>
    </p:spTree>
  </p:cSld>
  <p:clrMapOvr>
    <a:masterClrMapping/>
  </p:clrMapOvr>
  <p:transition spd="slow">
    <p:wheel spokes="8"/>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74320"/>
            <a:ext cx="8429684" cy="4512002"/>
          </a:xfrm>
        </p:spPr>
        <p:txBody>
          <a:bodyPr>
            <a:normAutofit/>
          </a:bodyPr>
          <a:lstStyle/>
          <a:p>
            <a:pPr algn="ctr"/>
            <a:r>
              <a:rPr lang="ru-RU" sz="5400" dirty="0" smtClean="0">
                <a:solidFill>
                  <a:srgbClr val="FFFF00"/>
                </a:solidFill>
                <a:latin typeface="Arial Narrow" pitchFamily="34" charset="0"/>
              </a:rPr>
              <a:t>Русские генетически предрасположены к некомпетентной и авторитарной власти. </a:t>
            </a:r>
            <a:br>
              <a:rPr lang="ru-RU" sz="5400" dirty="0" smtClean="0">
                <a:solidFill>
                  <a:srgbClr val="FFFF00"/>
                </a:solidFill>
                <a:latin typeface="Arial Narrow" pitchFamily="34" charset="0"/>
              </a:rPr>
            </a:br>
            <a:r>
              <a:rPr lang="ru-RU" sz="5400" dirty="0" smtClean="0">
                <a:latin typeface="Arial Narrow" pitchFamily="34" charset="0"/>
              </a:rPr>
              <a:t>(Род </a:t>
            </a:r>
            <a:r>
              <a:rPr lang="ru-RU" sz="5400" dirty="0" err="1" smtClean="0">
                <a:latin typeface="Arial Narrow" pitchFamily="34" charset="0"/>
              </a:rPr>
              <a:t>Лиддл</a:t>
            </a:r>
            <a:r>
              <a:rPr lang="ru-RU" sz="5400" dirty="0" smtClean="0">
                <a:latin typeface="Arial Narrow" pitchFamily="34" charset="0"/>
              </a:rPr>
              <a:t>)</a:t>
            </a:r>
            <a:endParaRPr lang="ru-RU" sz="5400" dirty="0">
              <a:latin typeface="Arial Narrow" pitchFamily="34" charset="0"/>
            </a:endParaRPr>
          </a:p>
        </p:txBody>
      </p:sp>
    </p:spTree>
  </p:cSld>
  <p:clrMapOvr>
    <a:masterClrMapping/>
  </p:clrMapOvr>
  <p:transition spd="slow">
    <p:wheel spokes="8"/>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000108"/>
            <a:ext cx="8643998" cy="5857892"/>
          </a:xfrm>
        </p:spPr>
        <p:txBody>
          <a:bodyPr>
            <a:noAutofit/>
          </a:bodyPr>
          <a:lstStyle/>
          <a:p>
            <a:r>
              <a:rPr lang="ru-RU" sz="3600" dirty="0" smtClean="0">
                <a:solidFill>
                  <a:srgbClr val="FFFF00"/>
                </a:solidFill>
                <a:latin typeface="Arial Narrow" pitchFamily="34" charset="0"/>
              </a:rPr>
              <a:t>Во всем мире есть только две страны для сравнения — это Япония, в которой ничего нет и все есть, и Россия, в которой все есть и ничего нет. </a:t>
            </a:r>
            <a:r>
              <a:rPr lang="ru-RU" sz="3600" dirty="0" smtClean="0">
                <a:latin typeface="Arial Narrow" pitchFamily="34" charset="0"/>
              </a:rPr>
              <a:t>(П. Бородин)</a:t>
            </a:r>
            <a:br>
              <a:rPr lang="ru-RU" sz="3600" dirty="0" smtClean="0">
                <a:latin typeface="Arial Narrow" pitchFamily="34" charset="0"/>
              </a:rPr>
            </a:br>
            <a:r>
              <a:rPr lang="ru-RU" sz="3600" dirty="0" smtClean="0">
                <a:latin typeface="Arial Narrow" pitchFamily="34" charset="0"/>
              </a:rPr>
              <a:t/>
            </a:r>
            <a:br>
              <a:rPr lang="ru-RU" sz="3600" dirty="0" smtClean="0">
                <a:latin typeface="Arial Narrow" pitchFamily="34" charset="0"/>
              </a:rPr>
            </a:br>
            <a:r>
              <a:rPr lang="ru-RU" sz="3600" dirty="0" smtClean="0">
                <a:latin typeface="Arial Narrow" pitchFamily="34" charset="0"/>
              </a:rPr>
              <a:t>Россией управлять несложно, но совершенно бесполезно. (Император Александр II)</a:t>
            </a:r>
            <a:br>
              <a:rPr lang="ru-RU" sz="3600" dirty="0" smtClean="0">
                <a:latin typeface="Arial Narrow" pitchFamily="34" charset="0"/>
              </a:rPr>
            </a:br>
            <a:r>
              <a:rPr lang="ru-RU" sz="3600" dirty="0" smtClean="0">
                <a:latin typeface="Arial Narrow" pitchFamily="34" charset="0"/>
              </a:rPr>
              <a:t/>
            </a:r>
            <a:br>
              <a:rPr lang="ru-RU" sz="3600" dirty="0" smtClean="0">
                <a:latin typeface="Arial Narrow" pitchFamily="34" charset="0"/>
              </a:rPr>
            </a:br>
            <a:r>
              <a:rPr lang="ru-RU" sz="3600" dirty="0" smtClean="0">
                <a:solidFill>
                  <a:srgbClr val="6ED7EC"/>
                </a:solidFill>
                <a:latin typeface="Arial Narrow" pitchFamily="34" charset="0"/>
              </a:rPr>
              <a:t>В России надо жить долго, тогда что-нибудь получится. </a:t>
            </a:r>
            <a:r>
              <a:rPr lang="ru-RU" sz="3600" dirty="0" smtClean="0">
                <a:latin typeface="Arial Narrow" pitchFamily="34" charset="0"/>
              </a:rPr>
              <a:t>(Корней Чуковский)</a:t>
            </a:r>
            <a:br>
              <a:rPr lang="ru-RU" sz="3600" dirty="0" smtClean="0">
                <a:latin typeface="Arial Narrow" pitchFamily="34" charset="0"/>
              </a:rPr>
            </a:br>
            <a:r>
              <a:rPr lang="ru-RU" sz="3600" dirty="0" smtClean="0">
                <a:latin typeface="Arial Narrow" pitchFamily="34" charset="0"/>
              </a:rPr>
              <a:t/>
            </a:r>
            <a:br>
              <a:rPr lang="ru-RU" sz="3600" dirty="0" smtClean="0">
                <a:latin typeface="Arial Narrow" pitchFamily="34" charset="0"/>
              </a:rPr>
            </a:br>
            <a:r>
              <a:rPr lang="ru-RU" sz="3600" dirty="0" smtClean="0">
                <a:latin typeface="Arial Narrow" pitchFamily="34" charset="0"/>
              </a:rPr>
              <a:t/>
            </a:r>
            <a:br>
              <a:rPr lang="ru-RU" sz="3600" dirty="0" smtClean="0">
                <a:latin typeface="Arial Narrow" pitchFamily="34" charset="0"/>
              </a:rPr>
            </a:br>
            <a:endParaRPr lang="ru-RU" sz="3600" dirty="0">
              <a:latin typeface="Arial Narrow" pitchFamily="34" charset="0"/>
            </a:endParaRPr>
          </a:p>
        </p:txBody>
      </p:sp>
    </p:spTree>
  </p:cSld>
  <p:clrMapOvr>
    <a:masterClrMapping/>
  </p:clrMapOvr>
  <p:transition spd="slow">
    <p:wheel spokes="8"/>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74320"/>
            <a:ext cx="8858280" cy="3869060"/>
          </a:xfrm>
        </p:spPr>
        <p:txBody>
          <a:bodyPr>
            <a:normAutofit/>
          </a:bodyPr>
          <a:lstStyle/>
          <a:p>
            <a:r>
              <a:rPr lang="ru-RU" sz="4400" dirty="0" smtClean="0">
                <a:solidFill>
                  <a:srgbClr val="4EE051"/>
                </a:solidFill>
                <a:latin typeface="Arial Narrow" pitchFamily="34" charset="0"/>
              </a:rPr>
              <a:t>Ожидание чуда есть одна из слабостей русского народа. </a:t>
            </a:r>
            <a:r>
              <a:rPr lang="ru-RU" sz="4400" dirty="0" smtClean="0">
                <a:latin typeface="Arial Narrow" pitchFamily="34" charset="0"/>
              </a:rPr>
              <a:t>(Н. А. Бердяев)</a:t>
            </a:r>
            <a:br>
              <a:rPr lang="ru-RU" sz="4400" dirty="0" smtClean="0">
                <a:latin typeface="Arial Narrow" pitchFamily="34" charset="0"/>
              </a:rPr>
            </a:br>
            <a:r>
              <a:rPr lang="ru-RU" sz="4400" dirty="0" smtClean="0">
                <a:latin typeface="Arial Narrow" pitchFamily="34" charset="0"/>
              </a:rPr>
              <a:t/>
            </a:r>
            <a:br>
              <a:rPr lang="ru-RU" sz="4400" dirty="0" smtClean="0">
                <a:latin typeface="Arial Narrow" pitchFamily="34" charset="0"/>
              </a:rPr>
            </a:br>
            <a:r>
              <a:rPr lang="ru-RU" sz="4400" dirty="0" smtClean="0">
                <a:solidFill>
                  <a:srgbClr val="FFFF00"/>
                </a:solidFill>
                <a:latin typeface="Arial Narrow" pitchFamily="34" charset="0"/>
              </a:rPr>
              <a:t> В России нет дорог — только направления.</a:t>
            </a:r>
            <a:r>
              <a:rPr lang="ru-RU" sz="4400" dirty="0" smtClean="0">
                <a:latin typeface="Arial Narrow" pitchFamily="34" charset="0"/>
              </a:rPr>
              <a:t> (Наполеон)</a:t>
            </a:r>
            <a:endParaRPr lang="ru-RU" sz="4400" dirty="0">
              <a:latin typeface="Arial Narrow" pitchFamily="34" charset="0"/>
            </a:endParaRPr>
          </a:p>
        </p:txBody>
      </p:sp>
    </p:spTree>
  </p:cSld>
  <p:clrMapOvr>
    <a:masterClrMapping/>
  </p:clrMapOvr>
  <p:transition spd="slow">
    <p:wheel spokes="8"/>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642918"/>
            <a:ext cx="8715436" cy="6215082"/>
          </a:xfrm>
        </p:spPr>
        <p:txBody>
          <a:bodyPr>
            <a:normAutofit fontScale="90000"/>
          </a:bodyPr>
          <a:lstStyle/>
          <a:p>
            <a:r>
              <a:rPr lang="ru-RU" sz="3100" dirty="0" smtClean="0">
                <a:solidFill>
                  <a:srgbClr val="66FF33"/>
                </a:solidFill>
                <a:latin typeface="Arial Narrow" pitchFamily="34" charset="0"/>
              </a:rPr>
              <a:t>1000 лучших менеджеров России-2019      </a:t>
            </a:r>
            <a:r>
              <a:rPr lang="ru-RU" sz="3100" dirty="0" err="1" smtClean="0">
                <a:solidFill>
                  <a:srgbClr val="66FF33"/>
                </a:solidFill>
                <a:latin typeface="Arial Narrow" pitchFamily="34" charset="0"/>
              </a:rPr>
              <a:t>Бизнес-лидеры</a:t>
            </a:r>
            <a:r>
              <a:rPr lang="ru-RU" sz="3100" dirty="0" smtClean="0">
                <a:solidFill>
                  <a:srgbClr val="66FF33"/>
                </a:solidFill>
                <a:latin typeface="Arial Narrow" pitchFamily="34" charset="0"/>
              </a:rPr>
              <a:t> </a:t>
            </a:r>
            <a:br>
              <a:rPr lang="ru-RU" sz="3100" dirty="0" smtClean="0">
                <a:solidFill>
                  <a:srgbClr val="66FF33"/>
                </a:solidFill>
                <a:latin typeface="Arial Narrow" pitchFamily="34" charset="0"/>
              </a:rPr>
            </a:br>
            <a:r>
              <a:rPr lang="ru-RU" sz="3100" dirty="0" smtClean="0">
                <a:solidFill>
                  <a:srgbClr val="66FF33"/>
                </a:solidFill>
                <a:latin typeface="Arial Narrow" pitchFamily="34" charset="0"/>
              </a:rPr>
              <a:t>(в алфавитном порядке)</a:t>
            </a:r>
            <a:r>
              <a:rPr lang="ru-RU" sz="2400" dirty="0" smtClean="0">
                <a:latin typeface="Arial Narrow" pitchFamily="34" charset="0"/>
              </a:rPr>
              <a:t/>
            </a:r>
            <a:br>
              <a:rPr lang="ru-RU" sz="2400" dirty="0" smtClean="0">
                <a:latin typeface="Arial Narrow" pitchFamily="34" charset="0"/>
              </a:rPr>
            </a:br>
            <a:r>
              <a:rPr lang="ru-RU" sz="2400" dirty="0" smtClean="0">
                <a:latin typeface="Arial Narrow" pitchFamily="34" charset="0"/>
              </a:rPr>
              <a:t>Абрамович Роман Аркадьевич Предприниматель</a:t>
            </a:r>
            <a:br>
              <a:rPr lang="ru-RU" sz="2400" dirty="0" smtClean="0">
                <a:latin typeface="Arial Narrow" pitchFamily="34" charset="0"/>
              </a:rPr>
            </a:br>
            <a:r>
              <a:rPr lang="ru-RU" sz="2400" dirty="0" err="1" smtClean="0">
                <a:latin typeface="Arial Narrow" pitchFamily="34" charset="0"/>
              </a:rPr>
              <a:t>Авен</a:t>
            </a:r>
            <a:r>
              <a:rPr lang="ru-RU" sz="2400" dirty="0" smtClean="0">
                <a:latin typeface="Arial Narrow" pitchFamily="34" charset="0"/>
              </a:rPr>
              <a:t> Петр Олегович Альфа-банк Председатель совета директоров банка, председатель совета директоров ABH </a:t>
            </a:r>
            <a:r>
              <a:rPr lang="ru-RU" sz="2400" dirty="0" err="1" smtClean="0">
                <a:latin typeface="Arial Narrow" pitchFamily="34" charset="0"/>
              </a:rPr>
              <a:t>Holdings</a:t>
            </a:r>
            <a:r>
              <a:rPr lang="ru-RU" sz="2400" dirty="0" smtClean="0">
                <a:latin typeface="Arial Narrow" pitchFamily="34" charset="0"/>
              </a:rPr>
              <a:t> S.A.</a:t>
            </a:r>
            <a:br>
              <a:rPr lang="ru-RU" sz="2400" dirty="0" smtClean="0">
                <a:latin typeface="Arial Narrow" pitchFamily="34" charset="0"/>
              </a:rPr>
            </a:br>
            <a:r>
              <a:rPr lang="ru-RU" sz="2400" dirty="0" smtClean="0">
                <a:latin typeface="Arial Narrow" pitchFamily="34" charset="0"/>
              </a:rPr>
              <a:t>Алекперов </a:t>
            </a:r>
            <a:r>
              <a:rPr lang="ru-RU" sz="2400" dirty="0" err="1" smtClean="0">
                <a:latin typeface="Arial Narrow" pitchFamily="34" charset="0"/>
              </a:rPr>
              <a:t>Вагит</a:t>
            </a:r>
            <a:r>
              <a:rPr lang="ru-RU" sz="2400" dirty="0" smtClean="0">
                <a:latin typeface="Arial Narrow" pitchFamily="34" charset="0"/>
              </a:rPr>
              <a:t> </a:t>
            </a:r>
            <a:r>
              <a:rPr lang="ru-RU" sz="2400" dirty="0" err="1" smtClean="0">
                <a:latin typeface="Arial Narrow" pitchFamily="34" charset="0"/>
              </a:rPr>
              <a:t>Юсуфович</a:t>
            </a:r>
            <a:r>
              <a:rPr lang="ru-RU" sz="2400" dirty="0" smtClean="0">
                <a:latin typeface="Arial Narrow" pitchFamily="34" charset="0"/>
              </a:rPr>
              <a:t> ЛУКОЙЛ Президент, исполнительный член совета директоров, председатель правления</a:t>
            </a:r>
            <a:br>
              <a:rPr lang="ru-RU" sz="2400" dirty="0" smtClean="0">
                <a:latin typeface="Arial Narrow" pitchFamily="34" charset="0"/>
              </a:rPr>
            </a:br>
            <a:r>
              <a:rPr lang="ru-RU" sz="2400" dirty="0" smtClean="0">
                <a:solidFill>
                  <a:srgbClr val="FFFF00"/>
                </a:solidFill>
                <a:latin typeface="Arial Narrow" pitchFamily="34" charset="0"/>
              </a:rPr>
              <a:t>Белозёров Олег Валентинович «Российские железные дороги» Генеральный директор—председатель правления</a:t>
            </a:r>
            <a:r>
              <a:rPr lang="ru-RU" sz="2400" dirty="0" smtClean="0">
                <a:latin typeface="Arial Narrow" pitchFamily="34" charset="0"/>
              </a:rPr>
              <a:t/>
            </a:r>
            <a:br>
              <a:rPr lang="ru-RU" sz="2400" dirty="0" smtClean="0">
                <a:latin typeface="Arial Narrow" pitchFamily="34" charset="0"/>
              </a:rPr>
            </a:br>
            <a:r>
              <a:rPr lang="ru-RU" sz="2400" dirty="0" smtClean="0">
                <a:latin typeface="Arial Narrow" pitchFamily="34" charset="0"/>
              </a:rPr>
              <a:t>Богданов Владимир Леонидович «</a:t>
            </a:r>
            <a:r>
              <a:rPr lang="ru-RU" sz="2400" dirty="0" err="1" smtClean="0">
                <a:latin typeface="Arial Narrow" pitchFamily="34" charset="0"/>
              </a:rPr>
              <a:t>Сургутнефтегаз</a:t>
            </a:r>
            <a:r>
              <a:rPr lang="ru-RU" sz="2400" dirty="0" smtClean="0">
                <a:latin typeface="Arial Narrow" pitchFamily="34" charset="0"/>
              </a:rPr>
              <a:t>» Генеральный директор</a:t>
            </a:r>
            <a:br>
              <a:rPr lang="ru-RU" sz="2400" dirty="0" smtClean="0">
                <a:latin typeface="Arial Narrow" pitchFamily="34" charset="0"/>
              </a:rPr>
            </a:br>
            <a:r>
              <a:rPr lang="ru-RU" sz="2400" dirty="0" smtClean="0">
                <a:latin typeface="Arial Narrow" pitchFamily="34" charset="0"/>
              </a:rPr>
              <a:t>Венедиктов Алексей Алексеевич Радиостанция «Эхо Москвы» Главный редактор</a:t>
            </a:r>
            <a:br>
              <a:rPr lang="ru-RU" sz="2400" dirty="0" smtClean="0">
                <a:latin typeface="Arial Narrow" pitchFamily="34" charset="0"/>
              </a:rPr>
            </a:br>
            <a:r>
              <a:rPr lang="ru-RU" sz="2400" dirty="0" err="1" smtClean="0">
                <a:latin typeface="Arial Narrow" pitchFamily="34" charset="0"/>
              </a:rPr>
              <a:t>Волож</a:t>
            </a:r>
            <a:r>
              <a:rPr lang="ru-RU" sz="2400" dirty="0" smtClean="0">
                <a:latin typeface="Arial Narrow" pitchFamily="34" charset="0"/>
              </a:rPr>
              <a:t> Аркадий Юрьевич Группа компаний «</a:t>
            </a:r>
            <a:r>
              <a:rPr lang="ru-RU" sz="2400" dirty="0" err="1" smtClean="0">
                <a:latin typeface="Arial Narrow" pitchFamily="34" charset="0"/>
              </a:rPr>
              <a:t>Яндекс</a:t>
            </a:r>
            <a:r>
              <a:rPr lang="ru-RU" sz="2400" dirty="0" smtClean="0">
                <a:latin typeface="Arial Narrow" pitchFamily="34" charset="0"/>
              </a:rPr>
              <a:t>» Генеральный директор</a:t>
            </a:r>
            <a:br>
              <a:rPr lang="ru-RU" sz="2400" dirty="0" smtClean="0">
                <a:latin typeface="Arial Narrow" pitchFamily="34" charset="0"/>
              </a:rPr>
            </a:br>
            <a:r>
              <a:rPr lang="ru-RU" sz="2400" dirty="0" err="1" smtClean="0">
                <a:latin typeface="Arial Narrow" pitchFamily="34" charset="0"/>
              </a:rPr>
              <a:t>Греф</a:t>
            </a:r>
            <a:r>
              <a:rPr lang="ru-RU" sz="2400" dirty="0" smtClean="0">
                <a:latin typeface="Arial Narrow" pitchFamily="34" charset="0"/>
              </a:rPr>
              <a:t> Герман </a:t>
            </a:r>
            <a:r>
              <a:rPr lang="ru-RU" sz="2400" dirty="0" err="1" smtClean="0">
                <a:latin typeface="Arial Narrow" pitchFamily="34" charset="0"/>
              </a:rPr>
              <a:t>Оскарович</a:t>
            </a:r>
            <a:r>
              <a:rPr lang="ru-RU" sz="2400" dirty="0" smtClean="0">
                <a:latin typeface="Arial Narrow" pitchFamily="34" charset="0"/>
              </a:rPr>
              <a:t> Сбербанк России Президент, председатель правления</a:t>
            </a:r>
            <a:br>
              <a:rPr lang="ru-RU" sz="2400" dirty="0" smtClean="0">
                <a:latin typeface="Arial Narrow" pitchFamily="34" charset="0"/>
              </a:rPr>
            </a:br>
            <a:r>
              <a:rPr lang="ru-RU" sz="2400" dirty="0" smtClean="0">
                <a:latin typeface="Arial Narrow" pitchFamily="34" charset="0"/>
              </a:rPr>
              <a:t>Дерипаска Олег Владимирович «Базовый элемент» Владелец, председатель наблюдательного совета</a:t>
            </a:r>
            <a:br>
              <a:rPr lang="ru-RU" sz="2400" dirty="0" smtClean="0">
                <a:latin typeface="Arial Narrow" pitchFamily="34" charset="0"/>
              </a:rPr>
            </a:br>
            <a:r>
              <a:rPr lang="ru-RU" sz="2400" dirty="0" smtClean="0">
                <a:latin typeface="Arial Narrow" pitchFamily="34" charset="0"/>
              </a:rPr>
              <a:t>Дуров Павел Валерьевич </a:t>
            </a:r>
            <a:r>
              <a:rPr lang="ru-RU" sz="2400" dirty="0" err="1" smtClean="0">
                <a:latin typeface="Arial Narrow" pitchFamily="34" charset="0"/>
              </a:rPr>
              <a:t>Telegram</a:t>
            </a:r>
            <a:r>
              <a:rPr lang="ru-RU" sz="2400" dirty="0" smtClean="0">
                <a:latin typeface="Arial Narrow" pitchFamily="34" charset="0"/>
              </a:rPr>
              <a:t> Основатель</a:t>
            </a:r>
            <a:r>
              <a:rPr lang="ru-RU" sz="2200" dirty="0" smtClean="0">
                <a:latin typeface="Arial Narrow" pitchFamily="34" charset="0"/>
              </a:rPr>
              <a:t/>
            </a:r>
            <a:br>
              <a:rPr lang="ru-RU" sz="2200" dirty="0" smtClean="0">
                <a:latin typeface="Arial Narrow" pitchFamily="34" charset="0"/>
              </a:rPr>
            </a:br>
            <a:r>
              <a:rPr lang="ru-RU" sz="2000" dirty="0" smtClean="0"/>
              <a:t/>
            </a:r>
            <a:br>
              <a:rPr lang="ru-RU" sz="2000" dirty="0" smtClean="0"/>
            </a:br>
            <a:endParaRPr lang="ru-RU" sz="2000" dirty="0"/>
          </a:p>
        </p:txBody>
      </p:sp>
    </p:spTree>
  </p:cSld>
  <p:clrMapOvr>
    <a:masterClrMapping/>
  </p:clrMapOvr>
  <p:transition spd="slow">
    <p:wheel spokes="8"/>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8401080" cy="5226382"/>
          </a:xfrm>
        </p:spPr>
        <p:txBody>
          <a:bodyPr>
            <a:normAutofit fontScale="90000"/>
          </a:bodyPr>
          <a:lstStyle/>
          <a:p>
            <a:r>
              <a:rPr lang="ru-RU" sz="2000" dirty="0" smtClean="0"/>
              <a:t/>
            </a:r>
            <a:br>
              <a:rPr lang="ru-RU" sz="2000" dirty="0" smtClean="0"/>
            </a:br>
            <a:r>
              <a:rPr lang="ru-RU" sz="2700" dirty="0" smtClean="0">
                <a:solidFill>
                  <a:srgbClr val="FFFF00"/>
                </a:solidFill>
              </a:rPr>
              <a:t>Пономаренко Александр Анатольевич  Международный аэропорт Шереметьево Председатель</a:t>
            </a:r>
            <a:r>
              <a:rPr lang="ru-RU" sz="2700" dirty="0" smtClean="0"/>
              <a:t/>
            </a:r>
            <a:br>
              <a:rPr lang="ru-RU" sz="2700" dirty="0" smtClean="0"/>
            </a:br>
            <a:r>
              <a:rPr lang="ru-RU" sz="2700" dirty="0" smtClean="0"/>
              <a:t>Потанин Владимир Олегович ХК «</a:t>
            </a:r>
            <a:r>
              <a:rPr lang="ru-RU" sz="2700" dirty="0" err="1" smtClean="0"/>
              <a:t>Интеррос</a:t>
            </a:r>
            <a:r>
              <a:rPr lang="ru-RU" sz="2700" dirty="0" smtClean="0"/>
              <a:t>», ГМК «Норильский никель» </a:t>
            </a:r>
            <a:br>
              <a:rPr lang="ru-RU" sz="2700" dirty="0" smtClean="0"/>
            </a:br>
            <a:r>
              <a:rPr lang="ru-RU" sz="2700" dirty="0" err="1" smtClean="0"/>
              <a:t>Ротенберг</a:t>
            </a:r>
            <a:r>
              <a:rPr lang="ru-RU" sz="2700" dirty="0" smtClean="0"/>
              <a:t> Аркадий Романович Частный инвестор</a:t>
            </a:r>
            <a:br>
              <a:rPr lang="ru-RU" sz="2700" dirty="0" smtClean="0"/>
            </a:br>
            <a:r>
              <a:rPr lang="ru-RU" sz="2700" dirty="0" smtClean="0">
                <a:solidFill>
                  <a:srgbClr val="FFFF00"/>
                </a:solidFill>
              </a:rPr>
              <a:t>Савельев Виталий Геннадьевич  «Аэрофлот» Генеральный директор</a:t>
            </a:r>
            <a:r>
              <a:rPr lang="ru-RU" sz="2700" dirty="0" smtClean="0"/>
              <a:t/>
            </a:r>
            <a:br>
              <a:rPr lang="ru-RU" sz="2700" dirty="0" smtClean="0"/>
            </a:br>
            <a:r>
              <a:rPr lang="ru-RU" sz="2700" dirty="0" smtClean="0"/>
              <a:t>Тимченко Геннадий Николаевич </a:t>
            </a:r>
            <a:r>
              <a:rPr lang="ru-RU" sz="2700" dirty="0" err="1" smtClean="0"/>
              <a:t>Volga</a:t>
            </a:r>
            <a:r>
              <a:rPr lang="ru-RU" sz="2700" dirty="0" smtClean="0"/>
              <a:t> </a:t>
            </a:r>
            <a:r>
              <a:rPr lang="ru-RU" sz="2700" dirty="0" err="1" smtClean="0"/>
              <a:t>Group</a:t>
            </a:r>
            <a:r>
              <a:rPr lang="ru-RU" sz="2700" dirty="0" smtClean="0"/>
              <a:t> Основатель и акционер</a:t>
            </a:r>
            <a:br>
              <a:rPr lang="ru-RU" sz="2700" dirty="0" smtClean="0"/>
            </a:br>
            <a:r>
              <a:rPr lang="ru-RU" sz="2700" dirty="0" err="1" smtClean="0"/>
              <a:t>Тиньков</a:t>
            </a:r>
            <a:r>
              <a:rPr lang="ru-RU" sz="2700" dirty="0" smtClean="0"/>
              <a:t> Олег Юрьевич </a:t>
            </a:r>
            <a:r>
              <a:rPr lang="ru-RU" sz="2700" dirty="0" err="1" smtClean="0"/>
              <a:t>Тинькофф-банк</a:t>
            </a:r>
            <a:r>
              <a:rPr lang="ru-RU" sz="2700" dirty="0" smtClean="0"/>
              <a:t> Председатель совета директоров</a:t>
            </a:r>
            <a:br>
              <a:rPr lang="ru-RU" sz="2700" dirty="0" smtClean="0"/>
            </a:br>
            <a:r>
              <a:rPr lang="ru-RU" sz="2700" dirty="0" err="1" smtClean="0"/>
              <a:t>Тынкован</a:t>
            </a:r>
            <a:r>
              <a:rPr lang="ru-RU" sz="2700" dirty="0" smtClean="0"/>
              <a:t> Александр Анатольевич Группа «М.Видео-Эльдорадо» Президент</a:t>
            </a:r>
            <a:br>
              <a:rPr lang="ru-RU" sz="2700" dirty="0" smtClean="0"/>
            </a:br>
            <a:r>
              <a:rPr lang="ru-RU" sz="2700" dirty="0" smtClean="0"/>
              <a:t/>
            </a:r>
            <a:br>
              <a:rPr lang="ru-RU" sz="2700" dirty="0" smtClean="0"/>
            </a:br>
            <a:r>
              <a:rPr lang="ru-RU" sz="2700" dirty="0" smtClean="0"/>
              <a:t>  и   другие.</a:t>
            </a:r>
            <a:endParaRPr lang="ru-RU" sz="2700" dirty="0"/>
          </a:p>
        </p:txBody>
      </p:sp>
    </p:spTree>
  </p:cSld>
  <p:clrMapOvr>
    <a:masterClrMapping/>
  </p:clrMapOvr>
  <p:transition spd="slow">
    <p:wheel spokes="8"/>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8043890" cy="1654482"/>
          </a:xfrm>
        </p:spPr>
        <p:txBody>
          <a:bodyPr>
            <a:normAutofit/>
          </a:bodyPr>
          <a:lstStyle/>
          <a:p>
            <a:pPr algn="ctr"/>
            <a:r>
              <a:rPr lang="ru-RU" sz="4400" dirty="0" smtClean="0"/>
              <a:t>Спасибо за внимание!</a:t>
            </a:r>
            <a:endParaRPr lang="ru-RU" sz="4400" dirty="0"/>
          </a:p>
        </p:txBody>
      </p:sp>
      <p:pic>
        <p:nvPicPr>
          <p:cNvPr id="20482" name="Picture 2" descr="Топ 1000 российских менеджеров 2020 | NIEJournal">
            <a:hlinkClick r:id="rId2"/>
          </p:cNvPr>
          <p:cNvPicPr>
            <a:picLocks noChangeAspect="1" noChangeArrowheads="1"/>
          </p:cNvPicPr>
          <p:nvPr/>
        </p:nvPicPr>
        <p:blipFill>
          <a:blip r:embed="rId3"/>
          <a:srcRect/>
          <a:stretch>
            <a:fillRect/>
          </a:stretch>
        </p:blipFill>
        <p:spPr bwMode="auto">
          <a:xfrm>
            <a:off x="1142976" y="1857364"/>
            <a:ext cx="6638813" cy="4429156"/>
          </a:xfrm>
          <a:prstGeom prst="rect">
            <a:avLst/>
          </a:prstGeom>
          <a:noFill/>
        </p:spPr>
      </p:pic>
    </p:spTree>
  </p:cSld>
  <p:clrMapOvr>
    <a:masterClrMapping/>
  </p:clrMapOvr>
  <p:transition spd="slow">
    <p:wheel spokes="8"/>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хниче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76</TotalTime>
  <Words>185</Words>
  <PresentationFormat>Экран (4:3)</PresentationFormat>
  <Paragraphs>15</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Техническая</vt:lpstr>
      <vt:lpstr>Использование мирового опыта менеджмента в условиях России </vt:lpstr>
      <vt:lpstr>Виды менеджмента </vt:lpstr>
      <vt:lpstr>Кризис в конце 90-х сыграл в развитии российского управленческого класса положительную роль. Основным конкурентным преимуществом стал уровень профессиональной подготовленности управленческой команды фирмы.  </vt:lpstr>
      <vt:lpstr>Преимущества современного российского менеджера :   1. наличие склонности к инновациям,  2. вкус к рискованной деятельности и игре, 3. самокритичность,  4. амбициозность,  5. склонности к бескорыстности в помощи,  6. желание обучаться.</vt:lpstr>
      <vt:lpstr>Российские исследователи выделяют основные черты российского менеджмента: — участие администраций регионов в формировании управленческих команд предприятий; — полуправовое регулирование деятельности; использование силовых методов; сила неформальных отношений; — излишняя диверсификация деятельности и повышенная склонность к риску;  </vt:lpstr>
      <vt:lpstr>— отсутствие склонности к регулярной и кропотливой работе; склонность к масштабным, уникальным проектам с привлечением огромного числа материальных и человеческих ресурсов; — стремление избежать практики делегирования полномочий с высшего уровня на низший; — безразличие к ценностям индивидуальной карьеры; централизация управленческих функций --- клановый подход к ведению бизнеса и т.д.</vt:lpstr>
      <vt:lpstr>Слайд 7</vt:lpstr>
      <vt:lpstr>Один боится лишиться работы. Другой боится, что заденут его чувство собственного достоинства (т.е. унизят), третий боится, что не оценят по достоинству его достижения. Четвертый боится лишиться дружеского расположения шефа ... Л. Н. Аксеновская   Ордерная модель организационной культуры </vt:lpstr>
      <vt:lpstr>Русские генетически предрасположены к некомпетентной и авторитарной власти.  (Род Лиддл)</vt:lpstr>
      <vt:lpstr>Во всем мире есть только две страны для сравнения — это Япония, в которой ничего нет и все есть, и Россия, в которой все есть и ничего нет. (П. Бородин)  Россией управлять несложно, но совершенно бесполезно. (Император Александр II)  В России надо жить долго, тогда что-нибудь получится. (Корней Чуковский)   </vt:lpstr>
      <vt:lpstr>Ожидание чуда есть одна из слабостей русского народа. (Н. А. Бердяев)   В России нет дорог — только направления. (Наполеон)</vt:lpstr>
      <vt:lpstr>1000 лучших менеджеров России-2019      Бизнес-лидеры  (в алфавитном порядке) Абрамович Роман Аркадьевич Предприниматель Авен Петр Олегович Альфа-банк Председатель совета директоров банка, председатель совета директоров ABH Holdings S.A. Алекперов Вагит Юсуфович ЛУКОЙЛ Президент, исполнительный член совета директоров, председатель правления Белозёров Олег Валентинович «Российские железные дороги» Генеральный директор—председатель правления Богданов Владимир Леонидович «Сургутнефтегаз» Генеральный директор Венедиктов Алексей Алексеевич Радиостанция «Эхо Москвы» Главный редактор Волож Аркадий Юрьевич Группа компаний «Яндекс» Генеральный директор Греф Герман Оскарович Сбербанк России Президент, председатель правления Дерипаска Олег Владимирович «Базовый элемент» Владелец, председатель наблюдательного совета Дуров Павел Валерьевич Telegram Основатель  </vt:lpstr>
      <vt:lpstr> Пономаренко Александр Анатольевич  Международный аэропорт Шереметьево Председатель Потанин Владимир Олегович ХК «Интеррос», ГМК «Норильский никель»  Ротенберг Аркадий Романович Частный инвестор Савельев Виталий Геннадьевич  «Аэрофлот» Генеральный директор Тимченко Геннадий Николаевич Volga Group Основатель и акционер Тиньков Олег Юрьевич Тинькофф-банк Председатель совета директоров Тынкован Александр Анатольевич Группа «М.Видео-Эльдорадо» Президент    и   другие.</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Samsung</dc:creator>
  <cp:lastModifiedBy>Samsung</cp:lastModifiedBy>
  <cp:revision>11</cp:revision>
  <dcterms:created xsi:type="dcterms:W3CDTF">2020-11-18T16:16:45Z</dcterms:created>
  <dcterms:modified xsi:type="dcterms:W3CDTF">2021-11-18T13:36:04Z</dcterms:modified>
</cp:coreProperties>
</file>