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  <p:sldMasterId id="2147483799" r:id="rId2"/>
    <p:sldMasterId id="2147483812" r:id="rId3"/>
    <p:sldMasterId id="2147483826" r:id="rId4"/>
    <p:sldMasterId id="2147483838" r:id="rId5"/>
    <p:sldMasterId id="2147483918" r:id="rId6"/>
    <p:sldMasterId id="2147483930" r:id="rId7"/>
  </p:sldMasterIdLst>
  <p:notesMasterIdLst>
    <p:notesMasterId r:id="rId48"/>
  </p:notesMasterIdLst>
  <p:sldIdLst>
    <p:sldId id="401" r:id="rId8"/>
    <p:sldId id="282" r:id="rId9"/>
    <p:sldId id="386" r:id="rId10"/>
    <p:sldId id="388" r:id="rId11"/>
    <p:sldId id="389" r:id="rId12"/>
    <p:sldId id="390" r:id="rId13"/>
    <p:sldId id="391" r:id="rId14"/>
    <p:sldId id="387" r:id="rId15"/>
    <p:sldId id="369" r:id="rId16"/>
    <p:sldId id="283" r:id="rId17"/>
    <p:sldId id="284" r:id="rId18"/>
    <p:sldId id="357" r:id="rId19"/>
    <p:sldId id="366" r:id="rId20"/>
    <p:sldId id="367" r:id="rId21"/>
    <p:sldId id="368" r:id="rId22"/>
    <p:sldId id="377" r:id="rId23"/>
    <p:sldId id="382" r:id="rId24"/>
    <p:sldId id="298" r:id="rId25"/>
    <p:sldId id="299" r:id="rId26"/>
    <p:sldId id="383" r:id="rId27"/>
    <p:sldId id="378" r:id="rId28"/>
    <p:sldId id="379" r:id="rId29"/>
    <p:sldId id="306" r:id="rId30"/>
    <p:sldId id="307" r:id="rId31"/>
    <p:sldId id="305" r:id="rId32"/>
    <p:sldId id="311" r:id="rId33"/>
    <p:sldId id="321" r:id="rId34"/>
    <p:sldId id="322" r:id="rId35"/>
    <p:sldId id="396" r:id="rId36"/>
    <p:sldId id="392" r:id="rId37"/>
    <p:sldId id="324" r:id="rId38"/>
    <p:sldId id="394" r:id="rId39"/>
    <p:sldId id="326" r:id="rId40"/>
    <p:sldId id="402" r:id="rId41"/>
    <p:sldId id="398" r:id="rId42"/>
    <p:sldId id="400" r:id="rId43"/>
    <p:sldId id="399" r:id="rId44"/>
    <p:sldId id="381" r:id="rId45"/>
    <p:sldId id="395" r:id="rId46"/>
    <p:sldId id="397" r:id="rId4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82" autoAdjust="0"/>
    <p:restoredTop sz="94660"/>
  </p:normalViewPr>
  <p:slideViewPr>
    <p:cSldViewPr>
      <p:cViewPr varScale="1">
        <p:scale>
          <a:sx n="86" d="100"/>
          <a:sy n="86" d="100"/>
        </p:scale>
        <p:origin x="48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8990B59-0F35-4BBB-A4D8-E9E85D666929}" type="datetimeFigureOut">
              <a:rPr lang="ru-RU"/>
              <a:pPr>
                <a:defRPr/>
              </a:pPr>
              <a:t>15.03.2019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155CBFA-E6BE-4C51-9F51-5D1B2128FD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88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F278C-F117-4D32-AEB3-8D4D953723D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08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AFA448-9893-49F4-BA9C-58C8882979A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D792A7-5836-4118-9B71-3768E5AB0179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FE47AC-0059-4A1D-B687-596A383208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AAFE5-FE42-495C-8C2F-C90E8C273CA7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A2B95-FEEF-4A8D-8DB5-33973DEEB3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823261-499B-4857-929E-B81DFA4806F9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57EEC-27A1-4FC9-AE10-72679A3D3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55F0E-FB00-4756-BDA3-F5A6264A7289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89C1A-02A5-4CC3-A3DA-E97E8C9D7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DE6F7F-3623-4882-B892-9641CD34E8DE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65CB75-20EE-4C92-9514-FC4D6F13E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125AC-729A-4B6C-97D3-32345E01A267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6C983-B591-475B-A493-372F063CC8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B04CBE-9D28-4FD5-B927-7231FEF21D50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E4CF-F6E9-4F69-A08B-C915DE8C3C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1FA8B2-A93C-4294-BFF4-5D6EAB65C249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50014-CCD8-421B-BBA1-4214A25946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AA310B-51CC-48A2-9B3C-5A971C27FA6F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8F1BB-2B73-4469-892E-B215BB2E0B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983482-C2DE-44B6-8301-8C5A7D2B83AB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E146C-7D6B-4573-B0C9-318B16780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4917CB-B2B5-4BF6-B613-785759F2DB4F}" type="datetimeFigureOut">
              <a:rPr lang="ru-RU" smtClean="0"/>
              <a:pPr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27A53-80AB-492E-ADB8-C873A34B3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52E93-00E4-424E-8ABA-AD2B2B701889}" type="datetimeFigureOut">
              <a:rPr lang="ru-RU" smtClean="0"/>
              <a:pPr>
                <a:defRPr/>
              </a:pPr>
              <a:t>15.03.2019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8FEEF-9F89-462C-8D4E-3B08BBB266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16990E1-DA15-4A68-8C2C-544FF1A58831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38921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2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3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38925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26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27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28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29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38931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2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33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38935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36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37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38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39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8940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8941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38916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9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89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A5A6D-5837-4672-9B9F-14048CE783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6FE0E-2253-40E6-9087-66ACDAAD93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0B259-F5D9-43F5-A584-5FB27B54E1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9FFAF3-8B23-4912-9363-3F89D41918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A0FD1-77B7-4748-9D76-85D0E1A865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2C84B-CAD0-4C22-A082-6B7F87478B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2769F-8E89-430B-8F75-145420F061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E75E7-3372-424F-AF0A-8D2E19DBC1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4E16D-112D-4B5A-86EC-5C5FB662F2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C6ED62-C5A5-43DC-9B65-587BE3F278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9EDE91B-5670-4293-B3C8-B01B96333E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2E565-02D6-4606-BE14-1380F519B3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960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63" y="0"/>
            <a:ext cx="1728787" cy="6865938"/>
            <a:chOff x="3" y="0"/>
            <a:chExt cx="1089" cy="4325"/>
          </a:xfrm>
        </p:grpSpPr>
        <p:sp>
          <p:nvSpPr>
            <p:cNvPr id="115715" name="Arc 3"/>
            <p:cNvSpPr>
              <a:spLocks/>
            </p:cNvSpPr>
            <p:nvPr/>
          </p:nvSpPr>
          <p:spPr bwMode="auto">
            <a:xfrm>
              <a:off x="3" y="293"/>
              <a:ext cx="252" cy="40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21600"/>
                <a:gd name="T1" fmla="*/ 43200 h 43200"/>
                <a:gd name="T2" fmla="*/ 21600 w 21600"/>
                <a:gd name="T3" fmla="*/ 0 h 43200"/>
                <a:gd name="T4" fmla="*/ 2160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43200" stroke="0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5716" name="Arc 4"/>
            <p:cNvSpPr>
              <a:spLocks/>
            </p:cNvSpPr>
            <p:nvPr/>
          </p:nvSpPr>
          <p:spPr bwMode="auto">
            <a:xfrm>
              <a:off x="840" y="293"/>
              <a:ext cx="252" cy="40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200"/>
                <a:gd name="T2" fmla="*/ 0 w 21600"/>
                <a:gd name="T3" fmla="*/ 43200 h 43200"/>
                <a:gd name="T4" fmla="*/ 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</a:path>
                <a:path w="21600" h="432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5717" name="Rectangle 5"/>
            <p:cNvSpPr>
              <a:spLocks noChangeArrowheads="1"/>
            </p:cNvSpPr>
            <p:nvPr/>
          </p:nvSpPr>
          <p:spPr bwMode="auto">
            <a:xfrm>
              <a:off x="204" y="0"/>
              <a:ext cx="672" cy="4319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5718" name="AutoShape 6"/>
            <p:cNvSpPr>
              <a:spLocks noChangeArrowheads="1"/>
            </p:cNvSpPr>
            <p:nvPr/>
          </p:nvSpPr>
          <p:spPr bwMode="auto">
            <a:xfrm rot="6000000">
              <a:off x="348" y="1644"/>
              <a:ext cx="456" cy="360"/>
            </a:xfrm>
            <a:prstGeom prst="triangle">
              <a:avLst>
                <a:gd name="adj" fmla="val 49995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571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370013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572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1572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5722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992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572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962EAB1-D5F4-4DE1-ADD6-6F378144A7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5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utoUpdateAnimBg="0"/>
      <p:bldP spid="115720" grpId="0" build="p" autoUpdateAnimBg="0" advAuto="0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7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157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7FD0B-C461-4E6D-B90F-77E5F09B86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EC462-1099-4F42-ADE7-D303807EFF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324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286DE-ECCB-4BEB-BFDC-96B83460E2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41E70-4D29-4D8C-870D-D30A74D025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4A860-BFC8-4EB4-8E1B-9F62B3F52C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151CB-579D-49BE-ADB0-6CB2C8D72E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DF4DC-FFCD-4E45-A30F-8B59C1D64A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0FFE22-FE26-4CC5-846C-F9FFD6055B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C13D5-61F9-4691-8E93-858330F601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9313" y="247650"/>
            <a:ext cx="1943100" cy="5543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247650"/>
            <a:ext cx="5676900" cy="5543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20658-661C-45FD-95BB-8EDA84DA67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2476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6764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32413" y="16764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332413" y="3810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267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237413" y="63992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D6BA965-EAF1-4761-AE46-FAED12C256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2476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676400"/>
            <a:ext cx="7772400" cy="41148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267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237413" y="63992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F2C7C4-75D5-43F8-86CD-1A3F765FAB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2E565-02D6-4606-BE14-1380F519B3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9607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7203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3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172038" name="AutoShape 6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39" name="AutoShape 7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40" name="AutoShape 8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41" name="AutoShape 9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42" name="AutoShape 10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43" name="AutoShape 11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44" name="AutoShape 12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2045" name="Rectangle 13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2046" name="AutoShape 14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2047" name="Oval 15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2048" name="Rectangle 16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2049" name="Oval 17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2050" name="Rectangle 18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172052" name="AutoShape 20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53" name="AutoShape 21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54" name="AutoShape 22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55" name="AutoShape 23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56" name="AutoShape 24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57" name="AutoShape 25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58" name="Freeform 26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59" name="Freeform 27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2060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1154113" y="1211263"/>
            <a:ext cx="7772400" cy="14319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2061" name="Rectangle 2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1575" y="3124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2062" name="Rectangle 30"/>
          <p:cNvSpPr>
            <a:spLocks noGrp="1" noChangeArrowheads="1"/>
          </p:cNvSpPr>
          <p:nvPr>
            <p:ph type="dt" sz="quarter" idx="2"/>
          </p:nvPr>
        </p:nvSpPr>
        <p:spPr>
          <a:xfrm>
            <a:off x="1119188" y="63182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2063" name="Rectangle 31"/>
          <p:cNvSpPr>
            <a:spLocks noGrp="1" noChangeArrowheads="1"/>
          </p:cNvSpPr>
          <p:nvPr>
            <p:ph type="ftr" sz="quarter" idx="3"/>
          </p:nvPr>
        </p:nvSpPr>
        <p:spPr>
          <a:xfrm>
            <a:off x="3557588" y="631825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2064" name="Rectangle 3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86588" y="63182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A9F362C-D028-4762-A114-38BE6DA623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47" grpId="0" animBg="1" autoUpdateAnimBg="0"/>
      <p:bldP spid="172049" grpId="0" animBg="1" autoUpdateAnimBg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2B6E4-FC09-4C44-B169-D78C8C4FCA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274FBD-438D-4A03-8FED-7AD862E1CF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D803B-A3A7-47F6-97F9-4B2E3FFE39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B6BC5-C88E-4880-8346-8AE3AF927C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D4D583-0CE2-4A23-BB7E-A28E90354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60D917-BCD4-4A2B-94A7-CBF76ED2AB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3D4BE-4EA1-452F-B7C1-24B9EB41DD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43CCF-DDA9-4BD0-B405-0D74CB7728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88D12-7E8C-4D33-A879-CDF6C5CBF7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53250" y="144463"/>
            <a:ext cx="1962150" cy="59515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144463"/>
            <a:ext cx="5734050" cy="59515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C5C31-10D5-426D-8ED0-7EE65B5DAC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093200" cy="6856413"/>
            <a:chOff x="0" y="0"/>
            <a:chExt cx="5728" cy="4319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962" y="1947"/>
              <a:ext cx="4766" cy="119"/>
              <a:chOff x="993" y="1028"/>
              <a:chExt cx="4766" cy="119"/>
            </a:xfrm>
          </p:grpSpPr>
          <p:sp>
            <p:nvSpPr>
              <p:cNvPr id="201732" name="Rectangle 4"/>
              <p:cNvSpPr>
                <a:spLocks noChangeArrowheads="1"/>
              </p:cNvSpPr>
              <p:nvPr userDrawn="1"/>
            </p:nvSpPr>
            <p:spPr bwMode="ltGray">
              <a:xfrm>
                <a:off x="996" y="1035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1733" name="Line 5"/>
              <p:cNvSpPr>
                <a:spLocks noChangeShapeType="1"/>
              </p:cNvSpPr>
              <p:nvPr userDrawn="1"/>
            </p:nvSpPr>
            <p:spPr bwMode="ltGray">
              <a:xfrm>
                <a:off x="999" y="1145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1734" name="Line 6"/>
              <p:cNvSpPr>
                <a:spLocks noChangeShapeType="1"/>
              </p:cNvSpPr>
              <p:nvPr userDrawn="1"/>
            </p:nvSpPr>
            <p:spPr bwMode="ltGray">
              <a:xfrm>
                <a:off x="999" y="112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1735" name="Line 7"/>
              <p:cNvSpPr>
                <a:spLocks noChangeShapeType="1"/>
              </p:cNvSpPr>
              <p:nvPr userDrawn="1"/>
            </p:nvSpPr>
            <p:spPr bwMode="ltGray">
              <a:xfrm>
                <a:off x="999" y="109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1736" name="Line 8"/>
              <p:cNvSpPr>
                <a:spLocks noChangeShapeType="1"/>
              </p:cNvSpPr>
              <p:nvPr userDrawn="1"/>
            </p:nvSpPr>
            <p:spPr bwMode="ltGray">
              <a:xfrm>
                <a:off x="999" y="1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1737" name="Freeform 9"/>
              <p:cNvSpPr>
                <a:spLocks/>
              </p:cNvSpPr>
              <p:nvPr userDrawn="1"/>
            </p:nvSpPr>
            <p:spPr bwMode="ltGray">
              <a:xfrm>
                <a:off x="993" y="1028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0"/>
            <p:cNvGrpSpPr>
              <a:grpSpLocks/>
            </p:cNvGrpSpPr>
            <p:nvPr userDrawn="1"/>
          </p:nvGrpSpPr>
          <p:grpSpPr bwMode="auto">
            <a:xfrm>
              <a:off x="0" y="0"/>
              <a:ext cx="928" cy="4319"/>
              <a:chOff x="0" y="0"/>
              <a:chExt cx="928" cy="4319"/>
            </a:xfrm>
          </p:grpSpPr>
          <p:sp>
            <p:nvSpPr>
              <p:cNvPr id="201739" name="Rectangle 11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923" cy="431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" name="Group 12"/>
              <p:cNvGrpSpPr>
                <a:grpSpLocks/>
              </p:cNvGrpSpPr>
              <p:nvPr userDrawn="1"/>
            </p:nvGrpSpPr>
            <p:grpSpPr bwMode="auto">
              <a:xfrm>
                <a:off x="0" y="41"/>
                <a:ext cx="928" cy="4035"/>
                <a:chOff x="0" y="41"/>
                <a:chExt cx="928" cy="4035"/>
              </a:xfrm>
            </p:grpSpPr>
            <p:pic>
              <p:nvPicPr>
                <p:cNvPr id="201741" name="Picture 13"/>
                <p:cNvPicPr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ltGray">
                <a:xfrm>
                  <a:off x="0" y="1014"/>
                  <a:ext cx="920" cy="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01742" name="Freeform 14"/>
                <p:cNvSpPr>
                  <a:spLocks/>
                </p:cNvSpPr>
                <p:nvPr/>
              </p:nvSpPr>
              <p:spPr bwMode="ltGray">
                <a:xfrm>
                  <a:off x="38" y="41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1743" name="Freeform 15"/>
                <p:cNvSpPr>
                  <a:spLocks/>
                </p:cNvSpPr>
                <p:nvPr/>
              </p:nvSpPr>
              <p:spPr bwMode="ltGray">
                <a:xfrm>
                  <a:off x="6" y="2087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1744" name="Freeform 16"/>
                <p:cNvSpPr>
                  <a:spLocks/>
                </p:cNvSpPr>
                <p:nvPr/>
              </p:nvSpPr>
              <p:spPr bwMode="ltGray">
                <a:xfrm>
                  <a:off x="6" y="3160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201745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1652588" y="1806575"/>
            <a:ext cx="7391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1746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3559175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01747" name="Rectangle 19"/>
          <p:cNvSpPr>
            <a:spLocks noGrp="1" noChangeArrowheads="1"/>
          </p:cNvSpPr>
          <p:nvPr>
            <p:ph type="dt" sz="half" idx="2"/>
          </p:nvPr>
        </p:nvSpPr>
        <p:spPr>
          <a:xfrm>
            <a:off x="1524000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1748" name="Rectangle 20"/>
          <p:cNvSpPr>
            <a:spLocks noGrp="1" noChangeArrowheads="1"/>
          </p:cNvSpPr>
          <p:nvPr>
            <p:ph type="ftr" sz="quarter" idx="3"/>
          </p:nvPr>
        </p:nvSpPr>
        <p:spPr>
          <a:xfrm>
            <a:off x="3643313" y="6350000"/>
            <a:ext cx="3449637" cy="457200"/>
          </a:xfrm>
        </p:spPr>
        <p:txBody>
          <a:bodyPr anchor="b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1749" name="Rectangle 2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91400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fld id="{11DA2639-7D4E-401E-B5C6-AA4ED77ED7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45" grpId="0" autoUpdateAnimBg="0"/>
      <p:bldP spid="201746" grpId="0" build="p" autoUpdateAnimBg="0" advAuto="0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17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2017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5BF42-0D09-4717-AEBF-E31F9D1300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ED43F-5CE4-4B27-87F8-1A795F3109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79550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68925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357F9-916D-455F-95B5-125374527B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4E728-25AD-4FF8-8FB4-A9C0BBA690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B79CA-D5CF-450F-BFF1-18527C3198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71172-EE65-4269-8734-129946B8D6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A70A-3A6E-42B4-86B6-4E977E68B9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4050D-35AF-46D8-953B-9B60725EF7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D00CA-62EA-48F9-8C1E-2F90678A48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9313" y="304800"/>
            <a:ext cx="19065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79550" y="304800"/>
            <a:ext cx="5567363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1C79A-42FD-4D48-970C-FB1332D1AF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763" y="304800"/>
            <a:ext cx="75644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479550" y="1981200"/>
            <a:ext cx="3736975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68925" y="1981200"/>
            <a:ext cx="3736975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481138" y="6248400"/>
            <a:ext cx="1782762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7973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226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C045B96-D9C1-4C34-B5A4-714E326EE5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90E1-DA15-4A68-8C2C-544FF1A58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A6D-5837-4672-9B9F-14048CE783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FE0E-2253-40E6-9087-66ACDAAD9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259-F5D9-43F5-A584-5FB27B54E1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FAF3-8B23-4912-9363-3F89D4191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A0FD1-77B7-4748-9D76-85D0E1A865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C84B-CAD0-4C22-A082-6B7F87478B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769F-8E89-430B-8F75-145420F06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75E7-3372-424F-AF0A-8D2E19DBC1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E16D-112D-4B5A-86EC-5C5FB662F2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6ED62-C5A5-43DC-9B65-587BE3F278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90E1-DA15-4A68-8C2C-544FF1A58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5A6D-5837-4672-9B9F-14048CE783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6FE0E-2253-40E6-9087-66ACDAAD9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259-F5D9-43F5-A584-5FB27B54E1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FAF3-8B23-4912-9363-3F89D4191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A0FD1-77B7-4748-9D76-85D0E1A865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C84B-CAD0-4C22-A082-6B7F87478B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769F-8E89-430B-8F75-145420F061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75E7-3372-424F-AF0A-8D2E19DBC1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E16D-112D-4B5A-86EC-5C5FB662F2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6ED62-C5A5-43DC-9B65-587BE3F278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E52E93-00E4-424E-8ABA-AD2B2B701889}" type="datetimeFigureOut">
              <a:rPr lang="ru-RU" smtClean="0"/>
              <a:pPr>
                <a:defRPr/>
              </a:pPr>
              <a:t>15.03.2019</a:t>
            </a:fld>
            <a:endParaRPr lang="ru-RU"/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F8FEEF-9F89-462C-8D4E-3B08BBB266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2" grpId="0"/>
      <p:bldP spid="18944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894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E9F1C263-C8DB-46AB-8A61-78D5653108C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789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789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791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1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1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791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91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91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791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1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1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2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2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2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2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2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792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2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8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793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793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3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3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3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3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3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3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93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3794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911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  <p:bldP spid="37892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789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323850" y="0"/>
            <a:ext cx="1066800" cy="6856413"/>
          </a:xfrm>
          <a:prstGeom prst="rect">
            <a:avLst/>
          </a:prstGeom>
          <a:blipFill dpi="0" rotWithShape="0">
            <a:blip r:embed="rId16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694" name="AutoShape 6"/>
          <p:cNvSpPr>
            <a:spLocks noChangeArrowheads="1"/>
          </p:cNvSpPr>
          <p:nvPr/>
        </p:nvSpPr>
        <p:spPr bwMode="auto">
          <a:xfrm rot="6000000">
            <a:off x="552450" y="590550"/>
            <a:ext cx="723900" cy="571500"/>
          </a:xfrm>
          <a:prstGeom prst="triangle">
            <a:avLst>
              <a:gd name="adj" fmla="val 49995"/>
            </a:avLst>
          </a:prstGeom>
          <a:gradFill rotWithShape="0">
            <a:gsLst>
              <a:gs pos="0">
                <a:schemeClr val="accent1"/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2476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469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46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146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146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F0E8EF72-0BC5-4D33-8C55-4E038129E3B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917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171011" name="AutoShape 3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12" name="AutoShape 4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13" name="AutoShape 5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14" name="AutoShape 6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15" name="AutoShape 7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16" name="AutoShape 8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17" name="AutoShape 9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1018" name="Rectangle 10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1019" name="AutoShape 11"/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1020" name="Oval 12"/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1021" name="Rectangle 13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1022" name="Oval 14"/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sp>
        <p:nvSpPr>
          <p:cNvPr id="171023" name="Rectangle 15"/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1" lang="en-US" sz="3600">
              <a:solidFill>
                <a:schemeClr val="tx1"/>
              </a:solidFill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171025" name="AutoShape 17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26" name="AutoShape 18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27" name="AutoShape 19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28" name="AutoShape 20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29" name="AutoShape 21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30" name="AutoShape 22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31" name="Freeform 23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32" name="Freeform 24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1033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44463"/>
            <a:ext cx="7772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71034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71035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4113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1036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2513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103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1513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042762C-DF93-4C3F-8622-1CA16EE56DB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20" grpId="0" animBg="1" autoUpdateAnimBg="0"/>
      <p:bldP spid="171022" grpId="0" animBg="1" autoUpdateAnimBg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0"/>
              <a:ext cx="926" cy="4319"/>
              <a:chOff x="0" y="0"/>
              <a:chExt cx="926" cy="4319"/>
            </a:xfrm>
          </p:grpSpPr>
          <p:sp>
            <p:nvSpPr>
              <p:cNvPr id="200708" name="Rectangle 4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923" cy="431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00709" name="Picture 5"/>
              <p:cNvPicPr>
                <a:picLocks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ltGray">
              <a:xfrm>
                <a:off x="6" y="31"/>
                <a:ext cx="920" cy="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00710" name="Freeform 6"/>
              <p:cNvSpPr>
                <a:spLocks/>
              </p:cNvSpPr>
              <p:nvPr/>
            </p:nvSpPr>
            <p:spPr bwMode="ltGray">
              <a:xfrm>
                <a:off x="6" y="1023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711" name="Freeform 7"/>
              <p:cNvSpPr>
                <a:spLocks/>
              </p:cNvSpPr>
              <p:nvPr/>
            </p:nvSpPr>
            <p:spPr bwMode="ltGray">
              <a:xfrm>
                <a:off x="6" y="2087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712" name="Freeform 8"/>
              <p:cNvSpPr>
                <a:spLocks/>
              </p:cNvSpPr>
              <p:nvPr/>
            </p:nvSpPr>
            <p:spPr bwMode="ltGray">
              <a:xfrm>
                <a:off x="6" y="3160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993" y="1028"/>
              <a:ext cx="4766" cy="119"/>
              <a:chOff x="993" y="1028"/>
              <a:chExt cx="4766" cy="119"/>
            </a:xfrm>
          </p:grpSpPr>
          <p:sp>
            <p:nvSpPr>
              <p:cNvPr id="200714" name="Rectangle 10"/>
              <p:cNvSpPr>
                <a:spLocks noChangeArrowheads="1"/>
              </p:cNvSpPr>
              <p:nvPr/>
            </p:nvSpPr>
            <p:spPr bwMode="ltGray">
              <a:xfrm>
                <a:off x="996" y="1035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715" name="Line 11"/>
              <p:cNvSpPr>
                <a:spLocks noChangeShapeType="1"/>
              </p:cNvSpPr>
              <p:nvPr/>
            </p:nvSpPr>
            <p:spPr bwMode="ltGray">
              <a:xfrm>
                <a:off x="999" y="1145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716" name="Line 12"/>
              <p:cNvSpPr>
                <a:spLocks noChangeShapeType="1"/>
              </p:cNvSpPr>
              <p:nvPr/>
            </p:nvSpPr>
            <p:spPr bwMode="ltGray">
              <a:xfrm>
                <a:off x="999" y="112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717" name="Line 13"/>
              <p:cNvSpPr>
                <a:spLocks noChangeShapeType="1"/>
              </p:cNvSpPr>
              <p:nvPr/>
            </p:nvSpPr>
            <p:spPr bwMode="ltGray">
              <a:xfrm>
                <a:off x="999" y="109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718" name="Line 14"/>
              <p:cNvSpPr>
                <a:spLocks noChangeShapeType="1"/>
              </p:cNvSpPr>
              <p:nvPr/>
            </p:nvSpPr>
            <p:spPr bwMode="ltGray">
              <a:xfrm>
                <a:off x="999" y="1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719" name="Freeform 15"/>
              <p:cNvSpPr>
                <a:spLocks/>
              </p:cNvSpPr>
              <p:nvPr/>
            </p:nvSpPr>
            <p:spPr bwMode="ltGray">
              <a:xfrm>
                <a:off x="993" y="1028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0072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528763" y="304800"/>
            <a:ext cx="7564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20072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9550" y="1981200"/>
            <a:ext cx="76263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0072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81138" y="6248400"/>
            <a:ext cx="1782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20072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973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0724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6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1CA34B6-39FE-4E0D-8255-77B589F353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¬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E52E93-00E4-424E-8ABA-AD2B2B701889}" type="datetimeFigureOut">
              <a:rPr lang="ru-RU" smtClean="0"/>
              <a:pPr>
                <a:defRPr/>
              </a:pPr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F8FEEF-9F89-462C-8D4E-3B08BBB266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E52E93-00E4-424E-8ABA-AD2B2B701889}" type="datetimeFigureOut">
              <a:rPr lang="ru-RU" smtClean="0"/>
              <a:pPr>
                <a:defRPr/>
              </a:pPr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F8FEEF-9F89-462C-8D4E-3B08BBB266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jpe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jpeg"/><Relationship Id="rId2" Type="http://schemas.openxmlformats.org/officeDocument/2006/relationships/image" Target="../media/image40.png"/><Relationship Id="rId16" Type="http://schemas.openxmlformats.org/officeDocument/2006/relationships/image" Target="../media/image54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jpe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0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1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4.jpeg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3.jpeg"/><Relationship Id="rId11" Type="http://schemas.openxmlformats.org/officeDocument/2006/relationships/image" Target="../media/image67.jpeg"/><Relationship Id="rId5" Type="http://schemas.openxmlformats.org/officeDocument/2006/relationships/image" Target="../media/image24.jpeg"/><Relationship Id="rId10" Type="http://schemas.openxmlformats.org/officeDocument/2006/relationships/image" Target="../media/image66.jpeg"/><Relationship Id="rId4" Type="http://schemas.openxmlformats.org/officeDocument/2006/relationships/image" Target="../media/image62.jpeg"/><Relationship Id="rId9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428596" y="2357430"/>
            <a:ext cx="79296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ru-RU" b="1" dirty="0">
                <a:latin typeface="+mn-lt"/>
              </a:rPr>
              <a:t>Преподаватель  физики </a:t>
            </a:r>
          </a:p>
          <a:p>
            <a:pPr algn="ctr"/>
            <a:r>
              <a:rPr lang="ru-RU" b="1" dirty="0">
                <a:latin typeface="+mn-lt"/>
              </a:rPr>
              <a:t>ГОБПОУ ЛПТ г. Липецка</a:t>
            </a:r>
          </a:p>
          <a:p>
            <a:pPr algn="ctr"/>
            <a:r>
              <a:rPr lang="ru-RU" b="1" dirty="0">
                <a:latin typeface="+mn-lt"/>
              </a:rPr>
              <a:t> Саранцева М.Ю.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57158" y="674400"/>
            <a:ext cx="80724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 smtClean="0">
                <a:latin typeface="+mn-lt"/>
              </a:rPr>
              <a:t>Науки все глубже постигнуть    стремись,</a:t>
            </a:r>
            <a:endParaRPr lang="ru-RU" i="1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latin typeface="+mn-lt"/>
              </a:rPr>
              <a:t>Познанием вечного жаждой томись.</a:t>
            </a:r>
            <a:endParaRPr lang="ru-RU" i="1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latin typeface="+mn-lt"/>
              </a:rPr>
              <a:t>Лишь первых познаний блеснет тебе свет,</a:t>
            </a:r>
            <a:endParaRPr lang="ru-RU" i="1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latin typeface="+mn-lt"/>
              </a:rPr>
              <a:t>Узнаешь: предела для знания нет.</a:t>
            </a:r>
            <a:endParaRPr lang="ru-RU" i="1" dirty="0" smtClean="0">
              <a:latin typeface="+mn-lt"/>
            </a:endParaRPr>
          </a:p>
          <a:p>
            <a:pPr algn="r"/>
            <a:endParaRPr lang="ru-RU" b="1" i="1" dirty="0" smtClean="0">
              <a:latin typeface="+mn-lt"/>
            </a:endParaRPr>
          </a:p>
          <a:p>
            <a:pPr algn="r"/>
            <a:r>
              <a:rPr lang="ru-RU" b="1" i="1" dirty="0" smtClean="0">
                <a:latin typeface="+mn-lt"/>
              </a:rPr>
              <a:t>Фирдоуси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725479"/>
            <a:ext cx="8086756" cy="14176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600" i="1" dirty="0" smtClean="0">
                <a:solidFill>
                  <a:srgbClr val="080808"/>
                </a:solidFill>
              </a:rPr>
              <a:t>1.Что называют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электрическим током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?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82550" y="2357429"/>
            <a:ext cx="8064500" cy="351314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i="1" dirty="0" smtClean="0">
                <a:solidFill>
                  <a:srgbClr val="800000"/>
                </a:solidFill>
              </a:rPr>
              <a:t>	</a:t>
            </a:r>
            <a:r>
              <a:rPr lang="ru-RU" altLang="ru-RU" i="1" dirty="0" smtClean="0">
                <a:solidFill>
                  <a:srgbClr val="800000"/>
                </a:solidFill>
              </a:rPr>
              <a:t>Электрическим током</a:t>
            </a:r>
            <a:r>
              <a:rPr lang="ru-RU" altLang="ru-RU" i="1" dirty="0" smtClean="0">
                <a:solidFill>
                  <a:srgbClr val="080808"/>
                </a:solidFill>
              </a:rPr>
              <a:t> называют упорядоченное, направленное движение заряженных частиц. </a:t>
            </a:r>
          </a:p>
        </p:txBody>
      </p:sp>
      <p:pic>
        <p:nvPicPr>
          <p:cNvPr id="23557" name="Picture 5" descr="03003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5" t="3418"/>
          <a:stretch>
            <a:fillRect/>
          </a:stretch>
        </p:blipFill>
        <p:spPr bwMode="auto">
          <a:xfrm>
            <a:off x="3357554" y="4125934"/>
            <a:ext cx="4211637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0166" y="0"/>
            <a:ext cx="514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+mn-lt"/>
              </a:rPr>
              <a:t>ПОВТОРЕНИЕ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-142908" y="1622430"/>
            <a:ext cx="8397908" cy="877876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4000" i="1" dirty="0" smtClean="0">
                <a:solidFill>
                  <a:srgbClr val="080808"/>
                </a:solidFill>
              </a:rPr>
              <a:t>2.</a:t>
            </a:r>
            <a:r>
              <a:rPr lang="en-US" altLang="ru-RU" sz="4000" i="1" dirty="0" smtClean="0">
                <a:solidFill>
                  <a:srgbClr val="080808"/>
                </a:solidFill>
              </a:rPr>
              <a:t> 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Какие необходимы </a:t>
            </a:r>
            <a:r>
              <a:rPr lang="ru-RU" altLang="ru-RU" sz="4000" i="1" dirty="0" smtClean="0">
                <a:solidFill>
                  <a:srgbClr val="800000"/>
                </a:solidFill>
              </a:rPr>
              <a:t>условия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 для </a:t>
            </a:r>
            <a:r>
              <a:rPr lang="ru-RU" altLang="ru-RU" sz="4000" i="1" dirty="0" smtClean="0">
                <a:solidFill>
                  <a:srgbClr val="800000"/>
                </a:solidFill>
              </a:rPr>
              <a:t>существования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 электрического тока?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/>
            </a:r>
            <a:br>
              <a:rPr lang="ru-RU" altLang="ru-RU" sz="3600" i="1" dirty="0" smtClean="0">
                <a:solidFill>
                  <a:srgbClr val="080808"/>
                </a:solidFill>
              </a:rPr>
            </a:br>
            <a:endParaRPr lang="ru-RU" altLang="ru-RU" sz="3600" i="1" dirty="0" smtClean="0">
              <a:solidFill>
                <a:srgbClr val="080808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42844" y="2214554"/>
            <a:ext cx="8112156" cy="4071966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	1. 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Наличие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свободных зарядов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Tx/>
              <a:buNone/>
            </a:pPr>
            <a:endParaRPr lang="ru-RU" altLang="ru-RU" i="1" dirty="0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	</a:t>
            </a:r>
            <a:endParaRPr lang="en-US" altLang="ru-RU" i="1" dirty="0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en-US" altLang="ru-RU" i="1" dirty="0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ru-RU" altLang="ru-RU" i="1" dirty="0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2. 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Наличие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электрического поля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.</a:t>
            </a:r>
          </a:p>
          <a:p>
            <a:endParaRPr lang="ru-RU" altLang="ru-RU" i="1" dirty="0" smtClean="0">
              <a:solidFill>
                <a:srgbClr val="080808"/>
              </a:solidFill>
            </a:endParaRPr>
          </a:p>
        </p:txBody>
      </p:sp>
      <p:pic>
        <p:nvPicPr>
          <p:cNvPr id="26629" name="Picture 5" descr="63166759359331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42" y="5084763"/>
            <a:ext cx="1295400" cy="1112837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Picture 7" descr="1-12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02" y="3214686"/>
            <a:ext cx="2908247" cy="171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57290" y="-24"/>
            <a:ext cx="6215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+mn-lt"/>
              </a:rPr>
              <a:t>ПОВТОРЕНИЕ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2075" y="1574795"/>
            <a:ext cx="8229600" cy="11398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600" i="1" dirty="0" smtClean="0">
                <a:solidFill>
                  <a:srgbClr val="080808"/>
                </a:solidFill>
              </a:rPr>
              <a:t>3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. От чего </a:t>
            </a:r>
            <a:r>
              <a:rPr lang="ru-RU" altLang="ru-RU" sz="4000" i="1" dirty="0" smtClean="0">
                <a:solidFill>
                  <a:srgbClr val="800000"/>
                </a:solidFill>
              </a:rPr>
              <a:t>зависит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 электрическое </a:t>
            </a:r>
            <a:r>
              <a:rPr lang="ru-RU" altLang="ru-RU" sz="4000" i="1" dirty="0" smtClean="0">
                <a:solidFill>
                  <a:srgbClr val="800000"/>
                </a:solidFill>
              </a:rPr>
              <a:t>сопротивление 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проводника?</a:t>
            </a:r>
            <a:br>
              <a:rPr lang="ru-RU" altLang="ru-RU" sz="4000" i="1" dirty="0" smtClean="0">
                <a:solidFill>
                  <a:srgbClr val="080808"/>
                </a:solidFill>
              </a:rPr>
            </a:br>
            <a:endParaRPr lang="ru-RU" altLang="ru-RU" sz="4000" i="1" dirty="0" smtClean="0">
              <a:solidFill>
                <a:srgbClr val="080808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785813" y="2500306"/>
            <a:ext cx="7570787" cy="2978150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3600" i="1" dirty="0" smtClean="0">
                <a:solidFill>
                  <a:srgbClr val="080808"/>
                </a:solidFill>
              </a:rPr>
              <a:t>1. От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длины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 проводника.</a:t>
            </a:r>
          </a:p>
          <a:p>
            <a:pPr>
              <a:buFontTx/>
              <a:buNone/>
            </a:pPr>
            <a:r>
              <a:rPr lang="ru-RU" altLang="ru-RU" sz="3600" i="1" dirty="0" smtClean="0">
                <a:solidFill>
                  <a:srgbClr val="080808"/>
                </a:solidFill>
              </a:rPr>
              <a:t>2. От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площади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 поперечного сечения проводника.</a:t>
            </a:r>
          </a:p>
          <a:p>
            <a:pPr>
              <a:buFontTx/>
              <a:buNone/>
            </a:pPr>
            <a:r>
              <a:rPr lang="ru-RU" altLang="ru-RU" sz="3600" i="1" dirty="0" smtClean="0">
                <a:solidFill>
                  <a:srgbClr val="080808"/>
                </a:solidFill>
              </a:rPr>
              <a:t>3. От 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рода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 материала.</a:t>
            </a:r>
          </a:p>
          <a:p>
            <a:pPr>
              <a:buFontTx/>
              <a:buNone/>
            </a:pPr>
            <a:endParaRPr lang="ru-RU" altLang="ru-RU" i="1" dirty="0" smtClean="0">
              <a:solidFill>
                <a:srgbClr val="080808"/>
              </a:solidFill>
            </a:endParaRP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ru-RU" sz="1800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6421461" y="4572008"/>
          <a:ext cx="1508125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53" name="Уравнение" r:id="rId3" imgW="545863" imgH="393529" progId="Equation.3">
                  <p:embed/>
                </p:oleObj>
              </mc:Choice>
              <mc:Fallback>
                <p:oleObj name="Уравнение" r:id="rId3" imgW="545863" imgH="39352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461" y="4572008"/>
                        <a:ext cx="1508125" cy="10874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57290" y="-24"/>
            <a:ext cx="6215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+mn-lt"/>
              </a:rPr>
              <a:t>ПОВТОРЕНИЕ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-133350" y="569913"/>
            <a:ext cx="8675688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600" i="1" dirty="0" smtClean="0">
                <a:solidFill>
                  <a:srgbClr val="080808"/>
                </a:solidFill>
              </a:rPr>
              <a:t>4. Как называют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прибор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 для измерения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напряжения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?</a:t>
            </a:r>
            <a:br>
              <a:rPr lang="ru-RU" altLang="ru-RU" sz="3600" i="1" dirty="0" smtClean="0">
                <a:solidFill>
                  <a:srgbClr val="080808"/>
                </a:solidFill>
              </a:rPr>
            </a:br>
            <a:endParaRPr lang="ru-RU" altLang="ru-RU" sz="3600" i="1" dirty="0" smtClean="0">
              <a:solidFill>
                <a:srgbClr val="080808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12875"/>
            <a:ext cx="8445500" cy="54451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dirty="0" smtClean="0">
                <a:solidFill>
                  <a:srgbClr val="080808"/>
                </a:solidFill>
              </a:rPr>
              <a:t>	</a:t>
            </a:r>
            <a:r>
              <a:rPr lang="ru-RU" altLang="ru-RU" i="1" dirty="0" smtClean="0">
                <a:solidFill>
                  <a:srgbClr val="080808"/>
                </a:solidFill>
              </a:rPr>
              <a:t>Напряжение измеряют с помощью </a:t>
            </a:r>
            <a:r>
              <a:rPr lang="ru-RU" altLang="ru-RU" i="1" dirty="0" smtClean="0">
                <a:solidFill>
                  <a:srgbClr val="800000"/>
                </a:solidFill>
              </a:rPr>
              <a:t>вольтметра: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i="1" dirty="0" smtClean="0">
              <a:solidFill>
                <a:srgbClr val="80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altLang="ru-RU" i="1" dirty="0" smtClean="0">
              <a:solidFill>
                <a:srgbClr val="80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altLang="ru-RU" i="1" dirty="0" smtClean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  Вольтметр </a:t>
            </a:r>
            <a:r>
              <a:rPr lang="ru-RU" altLang="ru-RU" i="1" dirty="0" smtClean="0">
                <a:solidFill>
                  <a:srgbClr val="800000"/>
                </a:solidFill>
              </a:rPr>
              <a:t>присоединяют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  к тем точкам цепи,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   между которыми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   надо измерить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   напряжение.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i="1" dirty="0" smtClean="0">
              <a:solidFill>
                <a:srgbClr val="080808"/>
              </a:solidFill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30" y="2143116"/>
            <a:ext cx="14319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643182"/>
            <a:ext cx="1152525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6" y="2428868"/>
            <a:ext cx="1944687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4500570"/>
            <a:ext cx="33845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68" y="1714488"/>
            <a:ext cx="1376362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640762" cy="11398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200" i="1" dirty="0" smtClean="0">
                <a:solidFill>
                  <a:srgbClr val="080808"/>
                </a:solidFill>
              </a:rPr>
              <a:t>5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. Как называют </a:t>
            </a:r>
            <a:r>
              <a:rPr lang="ru-RU" altLang="ru-RU" sz="4000" i="1" dirty="0" smtClean="0">
                <a:solidFill>
                  <a:srgbClr val="800000"/>
                </a:solidFill>
              </a:rPr>
              <a:t>прибор </a:t>
            </a:r>
            <a:r>
              <a:rPr lang="ru-RU" altLang="ru-RU" sz="4000" i="1" dirty="0" smtClean="0">
                <a:solidFill>
                  <a:srgbClr val="080808"/>
                </a:solidFill>
              </a:rPr>
              <a:t>для измерения </a:t>
            </a:r>
            <a:r>
              <a:rPr lang="ru-RU" altLang="ru-RU" sz="4000" i="1" dirty="0" smtClean="0">
                <a:solidFill>
                  <a:srgbClr val="800000"/>
                </a:solidFill>
              </a:rPr>
              <a:t>силы тока?  </a:t>
            </a:r>
            <a:endParaRPr lang="ru-RU" altLang="ru-RU" sz="4000" i="1" dirty="0" smtClean="0">
              <a:solidFill>
                <a:srgbClr val="080808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07963" y="1628775"/>
            <a:ext cx="7459662" cy="5084763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	Силу тока измеряют с помощью </a:t>
            </a:r>
            <a:r>
              <a:rPr lang="ru-RU" altLang="ru-RU" i="1" dirty="0" smtClean="0">
                <a:solidFill>
                  <a:srgbClr val="800000"/>
                </a:solidFill>
              </a:rPr>
              <a:t>амперметра:</a:t>
            </a:r>
          </a:p>
          <a:p>
            <a:pPr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   Амперметр </a:t>
            </a:r>
            <a:r>
              <a:rPr lang="ru-RU" altLang="ru-RU" i="1" dirty="0" smtClean="0">
                <a:solidFill>
                  <a:srgbClr val="800000"/>
                </a:solidFill>
              </a:rPr>
              <a:t>включают</a:t>
            </a:r>
            <a:r>
              <a:rPr lang="ru-RU" altLang="ru-RU" i="1" dirty="0" smtClean="0">
                <a:solidFill>
                  <a:srgbClr val="080808"/>
                </a:solidFill>
              </a:rPr>
              <a:t> в цепь последовательно с тем прибором, </a:t>
            </a:r>
          </a:p>
          <a:p>
            <a:pPr>
              <a:buFontTx/>
              <a:buNone/>
            </a:pPr>
            <a:r>
              <a:rPr lang="ru-RU" altLang="ru-RU" i="1" dirty="0" smtClean="0">
                <a:solidFill>
                  <a:srgbClr val="080808"/>
                </a:solidFill>
              </a:rPr>
              <a:t>   силу тока в котором измеряют.</a:t>
            </a:r>
          </a:p>
          <a:p>
            <a:pPr>
              <a:buFontTx/>
              <a:buNone/>
            </a:pPr>
            <a:endParaRPr lang="ru-RU" altLang="ru-RU" i="1" dirty="0" smtClean="0">
              <a:solidFill>
                <a:srgbClr val="080808"/>
              </a:solidFill>
            </a:endParaRPr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4429132"/>
            <a:ext cx="4248150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7969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600" i="1" dirty="0" smtClean="0">
                <a:solidFill>
                  <a:srgbClr val="080808"/>
                </a:solidFill>
              </a:rPr>
              <a:t>6. Какими  </a:t>
            </a:r>
            <a:r>
              <a:rPr lang="ru-RU" altLang="ru-RU" sz="3600" i="1" dirty="0" smtClean="0">
                <a:solidFill>
                  <a:srgbClr val="800000"/>
                </a:solidFill>
              </a:rPr>
              <a:t>действиями </a:t>
            </a:r>
            <a:r>
              <a:rPr lang="ru-RU" altLang="ru-RU" sz="3600" i="1" dirty="0" smtClean="0">
                <a:solidFill>
                  <a:srgbClr val="080808"/>
                </a:solidFill>
              </a:rPr>
              <a:t>обладает электрический ток?</a:t>
            </a:r>
            <a:br>
              <a:rPr lang="ru-RU" altLang="ru-RU" sz="3600" i="1" dirty="0" smtClean="0">
                <a:solidFill>
                  <a:srgbClr val="080808"/>
                </a:solidFill>
              </a:rPr>
            </a:br>
            <a:endParaRPr lang="ru-RU" altLang="ru-RU" sz="3600" i="1" dirty="0" smtClean="0">
              <a:solidFill>
                <a:srgbClr val="080808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ru-RU" sz="2800" i="1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ru-RU" altLang="ru-RU" sz="2800" i="1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ru-RU" altLang="ru-RU" sz="2800" i="1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ru-RU" altLang="ru-RU" sz="2800" i="1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ru-RU" altLang="ru-RU" sz="2800" i="1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ru-RU" altLang="ru-RU" sz="2800" i="1" smtClean="0">
              <a:solidFill>
                <a:srgbClr val="080808"/>
              </a:solidFill>
            </a:endParaRPr>
          </a:p>
          <a:p>
            <a:pPr>
              <a:buFontTx/>
              <a:buNone/>
            </a:pPr>
            <a:endParaRPr lang="ru-RU" altLang="ru-RU" sz="2800" smtClean="0"/>
          </a:p>
        </p:txBody>
      </p:sp>
      <p:graphicFrame>
        <p:nvGraphicFramePr>
          <p:cNvPr id="24606" name="Group 30"/>
          <p:cNvGraphicFramePr>
            <a:graphicFrameLocks noGrp="1"/>
          </p:cNvGraphicFramePr>
          <p:nvPr>
            <p:ph sz="half" idx="2"/>
          </p:nvPr>
        </p:nvGraphicFramePr>
        <p:xfrm>
          <a:off x="395288" y="1412875"/>
          <a:ext cx="8353425" cy="4968875"/>
        </p:xfrm>
        <a:graphic>
          <a:graphicData uri="http://schemas.openxmlformats.org/drawingml/2006/table">
            <a:tbl>
              <a:tblPr/>
              <a:tblGrid>
                <a:gridCol w="278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2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Тепловое действие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Магнитное действие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Химическое действие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6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4601" name="Picture 25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924175"/>
            <a:ext cx="21431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2" name="Picture 26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924175"/>
            <a:ext cx="2230438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7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565400"/>
            <a:ext cx="11430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8" name="Picture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6" t="14108"/>
          <a:stretch>
            <a:fillRect/>
          </a:stretch>
        </p:blipFill>
        <p:spPr bwMode="auto">
          <a:xfrm>
            <a:off x="468313" y="4076700"/>
            <a:ext cx="18732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9" name="Picture 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3"/>
          <a:stretch>
            <a:fillRect/>
          </a:stretch>
        </p:blipFill>
        <p:spPr bwMode="auto">
          <a:xfrm>
            <a:off x="1187450" y="5253038"/>
            <a:ext cx="1871663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10" name="Picture 3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006725"/>
            <a:ext cx="158432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74638"/>
            <a:ext cx="8501090" cy="1785937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>
                <a:latin typeface="+mj-lt"/>
                <a:ea typeface="+mj-ea"/>
                <a:cs typeface="+mj-cs"/>
              </a:rPr>
              <a:t> </a:t>
            </a:r>
            <a:r>
              <a:rPr lang="ru-RU" sz="3600" b="1" dirty="0">
                <a:latin typeface="Comic Sans MS" pitchFamily="66" charset="0"/>
                <a:ea typeface="+mj-ea"/>
                <a:cs typeface="+mj-cs"/>
              </a:rPr>
              <a:t>Превращение  электрической энергии в энергию другого вида</a:t>
            </a:r>
          </a:p>
        </p:txBody>
      </p:sp>
      <p:pic>
        <p:nvPicPr>
          <p:cNvPr id="3" name="Picture 4" descr="res822FBE42-69E0-4078-940E-0997F7D8FC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500306"/>
            <a:ext cx="436721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143108" y="1714488"/>
            <a:ext cx="37862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3333CC"/>
                </a:solidFill>
                <a:latin typeface="Comic Sans MS" pitchFamily="66" charset="0"/>
              </a:rPr>
              <a:t>МЕХАНИЧЕСКУЮ</a:t>
            </a:r>
          </a:p>
        </p:txBody>
      </p:sp>
      <p:pic>
        <p:nvPicPr>
          <p:cNvPr id="6" name="Рисунок 5" descr="77005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500306"/>
            <a:ext cx="4643438" cy="4071966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D001981E-AF53-4F77-A9D5-0F0AF1BD97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42497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resCA02985B-ED5C-439E-BFF9-4072E39A97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14489"/>
            <a:ext cx="426085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28728" y="428604"/>
            <a:ext cx="4857784" cy="857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42900" algn="ctr">
              <a:spcBef>
                <a:spcPts val="0"/>
              </a:spcBef>
            </a:pPr>
            <a:r>
              <a:rPr lang="ru-RU" dirty="0">
                <a:latin typeface="Calibri" pitchFamily="34" charset="0"/>
              </a:rPr>
              <a:t>                    </a:t>
            </a:r>
            <a:r>
              <a:rPr lang="ru-RU" b="1" dirty="0" smtClean="0">
                <a:solidFill>
                  <a:schemeClr val="hlink"/>
                </a:solidFill>
                <a:latin typeface="Comic Sans MS" pitchFamily="66" charset="0"/>
              </a:rPr>
              <a:t>ТЕПЛОВУЮ</a:t>
            </a:r>
            <a:r>
              <a:rPr lang="ru-RU" b="1" dirty="0" smtClean="0">
                <a:solidFill>
                  <a:schemeClr val="hlink"/>
                </a:solidFill>
                <a:latin typeface="+mn-lt"/>
              </a:rPr>
              <a:t> </a:t>
            </a:r>
            <a:r>
              <a:rPr lang="ru-RU" sz="2800" dirty="0" smtClean="0">
                <a:latin typeface="+mn-lt"/>
              </a:rPr>
              <a:t>   </a:t>
            </a:r>
            <a:r>
              <a:rPr lang="ru-RU" sz="4400" dirty="0" smtClean="0">
                <a:latin typeface="+mn-lt"/>
              </a:rPr>
              <a:t>  </a:t>
            </a:r>
            <a:r>
              <a:rPr lang="ru-RU" sz="4400" dirty="0" smtClean="0">
                <a:latin typeface="Calibri" pitchFamily="34" charset="0"/>
              </a:rPr>
              <a:t>                      </a:t>
            </a:r>
            <a:endParaRPr lang="ru-RU" sz="4400" dirty="0">
              <a:latin typeface="Calibri" pitchFamily="34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ламп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85860"/>
            <a:ext cx="3302179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71628" y="-24"/>
            <a:ext cx="4857760" cy="857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dirty="0">
                <a:latin typeface="Comic Sans MS" pitchFamily="66" charset="0"/>
              </a:rPr>
              <a:t>                    </a:t>
            </a:r>
            <a:r>
              <a:rPr lang="ru-RU" sz="2800" b="1" dirty="0" smtClean="0">
                <a:solidFill>
                  <a:srgbClr val="CC00CC"/>
                </a:solidFill>
                <a:latin typeface="Comic Sans MS" pitchFamily="66" charset="0"/>
              </a:rPr>
              <a:t>ВНУТРЕННЮЮ</a:t>
            </a:r>
            <a:endParaRPr lang="ru-RU" sz="2800" b="1" dirty="0">
              <a:solidFill>
                <a:srgbClr val="CC00CC"/>
              </a:solidFill>
              <a:latin typeface="Comic Sans MS" pitchFamily="66" charset="0"/>
            </a:endParaRPr>
          </a:p>
        </p:txBody>
      </p:sp>
      <p:pic>
        <p:nvPicPr>
          <p:cNvPr id="23555" name="Рисунок 3" descr="1337667474_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8540" y="1285860"/>
            <a:ext cx="389468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 decel="100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642918"/>
            <a:ext cx="5929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</a:t>
            </a:r>
            <a:r>
              <a:rPr lang="ru-RU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ХИМИЧЕСКУЮ</a:t>
            </a:r>
            <a:endParaRPr lang="ru-RU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3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357298"/>
            <a:ext cx="4643438" cy="5329469"/>
          </a:xfrm>
          <a:prstGeom prst="rect">
            <a:avLst/>
          </a:prstGeom>
          <a:noFill/>
        </p:spPr>
      </p:pic>
      <p:graphicFrame>
        <p:nvGraphicFramePr>
          <p:cNvPr id="349186" name="Object 2"/>
          <p:cNvGraphicFramePr>
            <a:graphicFrameLocks noChangeAspect="1"/>
          </p:cNvGraphicFramePr>
          <p:nvPr/>
        </p:nvGraphicFramePr>
        <p:xfrm>
          <a:off x="0" y="1428736"/>
          <a:ext cx="4214810" cy="521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89" name="Точечный рисунок" r:id="rId4" imgW="2352381" imgH="1628571" progId="PBrush">
                  <p:embed/>
                </p:oleObj>
              </mc:Choice>
              <mc:Fallback>
                <p:oleObj name="Точечный рисунок" r:id="rId4" imgW="2352381" imgH="1628571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28736"/>
                        <a:ext cx="4214810" cy="521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785794"/>
            <a:ext cx="81439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+mn-lt"/>
              </a:rPr>
              <a:t>ТЕМА УРОКА:</a:t>
            </a:r>
          </a:p>
          <a:p>
            <a:pPr algn="ctr"/>
            <a:endParaRPr lang="ru-RU" sz="4400" b="1" dirty="0" smtClean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ru-RU" sz="4400" b="1" dirty="0" smtClean="0">
                <a:latin typeface="+mn-lt"/>
              </a:rPr>
              <a:t>«Работа и мощность электрического тока, тепловое действие тока»</a:t>
            </a:r>
            <a:endParaRPr lang="ru-RU" sz="4400" b="1" dirty="0"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14290"/>
            <a:ext cx="81439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b="1" dirty="0" smtClean="0">
                <a:solidFill>
                  <a:srgbClr val="FF0000"/>
                </a:solidFill>
                <a:latin typeface="+mn-lt"/>
              </a:rPr>
              <a:t>ЦЕЛИ УРОКА: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ru-RU" sz="2800" b="1" dirty="0" smtClean="0">
                <a:latin typeface="+mn-lt"/>
              </a:rPr>
              <a:t>Познакомиться с понятием работы и мощности электрического тока.</a:t>
            </a:r>
          </a:p>
          <a:p>
            <a:pPr marL="228600" indent="-228600">
              <a:lnSpc>
                <a:spcPct val="150000"/>
              </a:lnSpc>
            </a:pPr>
            <a:r>
              <a:rPr lang="ru-RU" sz="2800" b="1" dirty="0" smtClean="0">
                <a:latin typeface="+mn-lt"/>
              </a:rPr>
              <a:t>2. Изучить тепловое действие тока.</a:t>
            </a:r>
          </a:p>
          <a:p>
            <a:pPr algn="ctr"/>
            <a:endParaRPr lang="ru-RU" sz="4400" b="1" dirty="0" smtClean="0">
              <a:solidFill>
                <a:srgbClr val="FF0000"/>
              </a:solidFill>
              <a:latin typeface="+mn-lt"/>
            </a:endParaRPr>
          </a:p>
          <a:p>
            <a:pPr algn="ctr"/>
            <a:endParaRPr lang="ru-RU" sz="4400" b="1" dirty="0" smtClean="0">
              <a:solidFill>
                <a:srgbClr val="FF0000"/>
              </a:solidFill>
              <a:latin typeface="+mn-lt"/>
            </a:endParaRPr>
          </a:p>
          <a:p>
            <a:endParaRPr lang="ru-RU" sz="4000" b="1" dirty="0"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38" y="428625"/>
            <a:ext cx="79295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+mn-lt"/>
                <a:cs typeface="+mn-cs"/>
              </a:rPr>
              <a:t>Работа электрического тока</a:t>
            </a:r>
          </a:p>
        </p:txBody>
      </p:sp>
      <p:graphicFrame>
        <p:nvGraphicFramePr>
          <p:cNvPr id="2054" name="Object 12"/>
          <p:cNvGraphicFramePr>
            <a:graphicFrameLocks noChangeAspect="1"/>
          </p:cNvGraphicFramePr>
          <p:nvPr/>
        </p:nvGraphicFramePr>
        <p:xfrm>
          <a:off x="2285984" y="1714488"/>
          <a:ext cx="371475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04" name="Microsoft Equation 3.0" r:id="rId3" imgW="685800" imgH="177480" progId="Equation.3">
                  <p:embed/>
                </p:oleObj>
              </mc:Choice>
              <mc:Fallback>
                <p:oleObj name="Microsoft Equation 3.0" r:id="rId3" imgW="685800" imgH="177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1714488"/>
                        <a:ext cx="371475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2143108" y="1571621"/>
            <a:ext cx="4071937" cy="1285875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63" name="TextBox 29"/>
          <p:cNvSpPr txBox="1">
            <a:spLocks noChangeArrowheads="1"/>
          </p:cNvSpPr>
          <p:nvPr/>
        </p:nvSpPr>
        <p:spPr bwMode="auto">
          <a:xfrm>
            <a:off x="1357313" y="3429000"/>
            <a:ext cx="705032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latin typeface="+mn-lt"/>
              </a:rPr>
              <a:t>Единица измерения работы в СИ: </a:t>
            </a:r>
            <a:r>
              <a:rPr lang="ru-RU" b="1" dirty="0">
                <a:latin typeface="+mn-lt"/>
              </a:rPr>
              <a:t>Джоуль</a:t>
            </a:r>
            <a:endParaRPr lang="ru-RU" sz="2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			</a:t>
            </a:r>
          </a:p>
        </p:txBody>
      </p:sp>
      <p:graphicFrame>
        <p:nvGraphicFramePr>
          <p:cNvPr id="2056" name="Object 15"/>
          <p:cNvGraphicFramePr>
            <a:graphicFrameLocks noChangeAspect="1"/>
          </p:cNvGraphicFramePr>
          <p:nvPr/>
        </p:nvGraphicFramePr>
        <p:xfrm>
          <a:off x="4533900" y="339090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05" name="Формула" r:id="rId5" imgW="75960" imgH="75960" progId="Equation.3">
                  <p:embed/>
                </p:oleObj>
              </mc:Choice>
              <mc:Fallback>
                <p:oleObj name="Формула" r:id="rId5" imgW="75960" imgH="7596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3390900"/>
                        <a:ext cx="76200" cy="7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7" name="Object 18"/>
          <p:cNvGraphicFramePr>
            <a:graphicFrameLocks noChangeAspect="1"/>
          </p:cNvGraphicFramePr>
          <p:nvPr/>
        </p:nvGraphicFramePr>
        <p:xfrm>
          <a:off x="2571736" y="4214818"/>
          <a:ext cx="379571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06" name="Формула" r:id="rId7" imgW="1079280" imgH="203040" progId="Equation.3">
                  <p:embed/>
                </p:oleObj>
              </mc:Choice>
              <mc:Fallback>
                <p:oleObj name="Формула" r:id="rId7" imgW="1079280" imgH="2030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4214818"/>
                        <a:ext cx="3795713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14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625725"/>
            <a:ext cx="3671888" cy="319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 descr="2303_NIK-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35274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14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625725"/>
            <a:ext cx="3671888" cy="319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 descr="2303_NIK-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205038"/>
            <a:ext cx="35274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23850" y="295275"/>
            <a:ext cx="8783638" cy="1789113"/>
          </a:xfrm>
          <a:prstGeom prst="ribbon2">
            <a:avLst>
              <a:gd name="adj1" fmla="val 31921"/>
              <a:gd name="adj2" fmla="val 7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hlink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 dirty="0">
                <a:solidFill>
                  <a:srgbClr val="000000"/>
                </a:solidFill>
              </a:rPr>
              <a:t> </a:t>
            </a:r>
            <a:r>
              <a:rPr lang="ru-RU" altLang="ru-RU" sz="2800" b="1" dirty="0" smtClean="0">
                <a:latin typeface="Comic Sans MS" pitchFamily="66" charset="0"/>
              </a:rPr>
              <a:t>Счетчик </a:t>
            </a:r>
            <a:r>
              <a:rPr lang="ru-RU" altLang="ru-RU" sz="2800" b="1" dirty="0">
                <a:latin typeface="Comic Sans MS" pitchFamily="66" charset="0"/>
              </a:rPr>
              <a:t>- </a:t>
            </a:r>
            <a:r>
              <a:rPr lang="ru-RU" altLang="ru-RU" sz="2800" b="1" dirty="0" smtClean="0">
                <a:latin typeface="Comic Sans MS" pitchFamily="66" charset="0"/>
              </a:rPr>
              <a:t>прибор </a:t>
            </a:r>
            <a:r>
              <a:rPr lang="ru-RU" altLang="ru-RU" sz="2800" b="1" dirty="0">
                <a:latin typeface="Comic Sans MS" pitchFamily="66" charset="0"/>
              </a:rPr>
              <a:t>для измерения</a:t>
            </a:r>
          </a:p>
          <a:p>
            <a:pPr algn="ctr">
              <a:defRPr/>
            </a:pPr>
            <a:r>
              <a:rPr lang="ru-RU" altLang="ru-RU" sz="2800" b="1" dirty="0">
                <a:latin typeface="Comic Sans MS" pitchFamily="66" charset="0"/>
              </a:rPr>
              <a:t> работы электрического тока</a:t>
            </a:r>
          </a:p>
        </p:txBody>
      </p:sp>
    </p:spTree>
  </p:cSld>
  <p:clrMapOvr>
    <a:masterClrMapping/>
  </p:clrMapOvr>
  <p:transition advTm="0"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1214422"/>
            <a:ext cx="73581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+mn-lt"/>
              </a:rPr>
              <a:t>Мощность</a:t>
            </a:r>
            <a:r>
              <a:rPr lang="ru-RU" sz="3600" dirty="0" smtClean="0">
                <a:latin typeface="+mn-lt"/>
              </a:rPr>
              <a:t> – это работа, совершаемая за единицу времени</a:t>
            </a:r>
            <a:endParaRPr lang="ru-RU" sz="3600" dirty="0"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00232" y="5143512"/>
            <a:ext cx="5072098" cy="1214446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57488" y="5243534"/>
          <a:ext cx="5143536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2" name="Document" r:id="rId3" imgW="3102351" imgH="722186" progId="Word.Document.8">
                  <p:embed/>
                </p:oleObj>
              </mc:Choice>
              <mc:Fallback>
                <p:oleObj name="Document" r:id="rId3" imgW="3102351" imgH="722186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5243534"/>
                        <a:ext cx="5143536" cy="1328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465"/>
          <p:cNvSpPr txBox="1">
            <a:spLocks noChangeArrowheads="1"/>
          </p:cNvSpPr>
          <p:nvPr/>
        </p:nvSpPr>
        <p:spPr bwMode="auto">
          <a:xfrm>
            <a:off x="179388" y="188913"/>
            <a:ext cx="8642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84092"/>
                </a:solidFill>
                <a:latin typeface="Times New Roman" pitchFamily="18" charset="0"/>
                <a:cs typeface="Arial" charset="0"/>
              </a:rPr>
              <a:t>2.Мощность тока</a:t>
            </a:r>
            <a:endParaRPr lang="ru-RU" sz="2800" b="1" dirty="0">
              <a:solidFill>
                <a:srgbClr val="08409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" name="AutoShape 466"/>
          <p:cNvSpPr>
            <a:spLocks noChangeArrowheads="1"/>
          </p:cNvSpPr>
          <p:nvPr/>
        </p:nvSpPr>
        <p:spPr bwMode="auto">
          <a:xfrm>
            <a:off x="1331913" y="188913"/>
            <a:ext cx="6480175" cy="792162"/>
          </a:xfrm>
          <a:prstGeom prst="ribbon2">
            <a:avLst>
              <a:gd name="adj1" fmla="val 31921"/>
              <a:gd name="adj2" fmla="val 73102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b="1" dirty="0" smtClean="0">
                <a:latin typeface="Comic Sans MS" pitchFamily="66" charset="0"/>
                <a:cs typeface="Arial" pitchFamily="34" charset="0"/>
              </a:rPr>
              <a:t>Мощность тока</a:t>
            </a:r>
            <a:endParaRPr lang="ru-RU" b="1" dirty="0">
              <a:latin typeface="Comic Sans MS" pitchFamily="66" charset="0"/>
              <a:cs typeface="Arial" pitchFamily="34" charset="0"/>
            </a:endParaRPr>
          </a:p>
        </p:txBody>
      </p:sp>
      <p:graphicFrame>
        <p:nvGraphicFramePr>
          <p:cNvPr id="53254" name="Object 2"/>
          <p:cNvGraphicFramePr>
            <a:graphicFrameLocks noChangeAspect="1"/>
          </p:cNvGraphicFramePr>
          <p:nvPr/>
        </p:nvGraphicFramePr>
        <p:xfrm>
          <a:off x="642910" y="3286124"/>
          <a:ext cx="2232528" cy="1339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3" name="Формула" r:id="rId5" imgW="711000" imgH="393480" progId="Equation.3">
                  <p:embed/>
                </p:oleObj>
              </mc:Choice>
              <mc:Fallback>
                <p:oleObj name="Формула" r:id="rId5" imgW="71100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3286124"/>
                        <a:ext cx="2232528" cy="13398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3"/>
          <p:cNvGraphicFramePr>
            <a:graphicFrameLocks noChangeAspect="1"/>
          </p:cNvGraphicFramePr>
          <p:nvPr/>
        </p:nvGraphicFramePr>
        <p:xfrm>
          <a:off x="3213984" y="3214687"/>
          <a:ext cx="4486076" cy="1500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4" name="Формула" r:id="rId7" imgW="1117440" imgH="393480" progId="Equation.3">
                  <p:embed/>
                </p:oleObj>
              </mc:Choice>
              <mc:Fallback>
                <p:oleObj name="Формула" r:id="rId7" imgW="111744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3984" y="3214687"/>
                        <a:ext cx="4486076" cy="15001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457200" y="1427163"/>
          <a:ext cx="8553450" cy="422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7" name="Document" r:id="rId3" imgW="6517125" imgH="3227991" progId="Word.Document.8">
                  <p:embed/>
                </p:oleObj>
              </mc:Choice>
              <mc:Fallback>
                <p:oleObj name="Document" r:id="rId3" imgW="6517125" imgH="3227991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27163"/>
                        <a:ext cx="8553450" cy="422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AutoShape 466"/>
          <p:cNvSpPr>
            <a:spLocks noChangeArrowheads="1"/>
          </p:cNvSpPr>
          <p:nvPr/>
        </p:nvSpPr>
        <p:spPr bwMode="auto">
          <a:xfrm>
            <a:off x="1331913" y="188913"/>
            <a:ext cx="6480175" cy="792162"/>
          </a:xfrm>
          <a:prstGeom prst="ribbon2">
            <a:avLst>
              <a:gd name="adj1" fmla="val 31921"/>
              <a:gd name="adj2" fmla="val 73102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" name="Text Box 465"/>
          <p:cNvSpPr txBox="1">
            <a:spLocks noChangeArrowheads="1"/>
          </p:cNvSpPr>
          <p:nvPr/>
        </p:nvSpPr>
        <p:spPr bwMode="auto">
          <a:xfrm>
            <a:off x="179388" y="188913"/>
            <a:ext cx="8642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  <a:cs typeface="Arial" charset="0"/>
              </a:rPr>
              <a:t>Мощность тока</a:t>
            </a:r>
            <a:endParaRPr lang="ru-RU" sz="2800" b="1" dirty="0"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AutoShape 466"/>
          <p:cNvSpPr>
            <a:spLocks noChangeArrowheads="1"/>
          </p:cNvSpPr>
          <p:nvPr/>
        </p:nvSpPr>
        <p:spPr bwMode="auto">
          <a:xfrm>
            <a:off x="1331913" y="188913"/>
            <a:ext cx="6480175" cy="792162"/>
          </a:xfrm>
          <a:prstGeom prst="ribbon2">
            <a:avLst>
              <a:gd name="adj1" fmla="val 31921"/>
              <a:gd name="adj2" fmla="val 73102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" name="Text Box 465"/>
          <p:cNvSpPr txBox="1">
            <a:spLocks noChangeArrowheads="1"/>
          </p:cNvSpPr>
          <p:nvPr/>
        </p:nvSpPr>
        <p:spPr bwMode="auto">
          <a:xfrm>
            <a:off x="179388" y="188913"/>
            <a:ext cx="8642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  <a:cs typeface="Arial" charset="0"/>
              </a:rPr>
              <a:t>Мощность тока</a:t>
            </a:r>
            <a:endParaRPr lang="ru-RU" sz="2800" b="1" dirty="0">
              <a:latin typeface="Comic Sans MS" pitchFamily="66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700808"/>
            <a:ext cx="61926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600" b="1" dirty="0" smtClean="0">
                <a:latin typeface="+mn-lt"/>
              </a:rPr>
              <a:t>1 </a:t>
            </a:r>
            <a:r>
              <a:rPr lang="ru-RU" sz="3600" b="1" dirty="0" err="1" smtClean="0">
                <a:latin typeface="+mn-lt"/>
              </a:rPr>
              <a:t>гВт</a:t>
            </a:r>
            <a:r>
              <a:rPr lang="ru-RU" sz="3600" b="1" dirty="0" smtClean="0">
                <a:latin typeface="+mn-lt"/>
              </a:rPr>
              <a:t> = 100 Вт</a:t>
            </a:r>
          </a:p>
          <a:p>
            <a:pPr algn="just">
              <a:lnSpc>
                <a:spcPct val="150000"/>
              </a:lnSpc>
            </a:pPr>
            <a:r>
              <a:rPr lang="ru-RU" sz="3600" b="1" dirty="0" smtClean="0">
                <a:latin typeface="+mn-lt"/>
              </a:rPr>
              <a:t>1кВт = 1000 Вт</a:t>
            </a:r>
          </a:p>
          <a:p>
            <a:pPr algn="just">
              <a:lnSpc>
                <a:spcPct val="150000"/>
              </a:lnSpc>
            </a:pPr>
            <a:r>
              <a:rPr lang="ru-RU" sz="3600" b="1" dirty="0" smtClean="0">
                <a:latin typeface="+mn-lt"/>
              </a:rPr>
              <a:t>1 МВт = 1000000 Вт</a:t>
            </a:r>
            <a:endParaRPr lang="ru-RU" sz="3600" b="1" dirty="0"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285720" y="357188"/>
            <a:ext cx="814390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Единицы  работы  электрического тока,  применяемые  на практике:</a:t>
            </a:r>
          </a:p>
        </p:txBody>
      </p:sp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928688" y="2000240"/>
            <a:ext cx="6930102" cy="276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latin typeface="Comic Sans MS" pitchFamily="66" charset="0"/>
              </a:rPr>
              <a:t>1 Вт </a:t>
            </a:r>
            <a:r>
              <a:rPr lang="en-US" sz="4000" b="1" dirty="0">
                <a:latin typeface="Comic Sans MS" pitchFamily="66" charset="0"/>
              </a:rPr>
              <a:t>·</a:t>
            </a:r>
            <a:r>
              <a:rPr lang="ru-RU" sz="4000" b="1" dirty="0">
                <a:latin typeface="Comic Sans MS" pitchFamily="66" charset="0"/>
              </a:rPr>
              <a:t> ч = 3 600 Дж</a:t>
            </a:r>
          </a:p>
          <a:p>
            <a:pPr>
              <a:lnSpc>
                <a:spcPct val="150000"/>
              </a:lnSpc>
            </a:pPr>
            <a:r>
              <a:rPr lang="ru-RU" sz="4000" b="1" dirty="0">
                <a:latin typeface="Comic Sans MS" pitchFamily="66" charset="0"/>
              </a:rPr>
              <a:t>1 </a:t>
            </a:r>
            <a:r>
              <a:rPr lang="ru-RU" sz="4000" b="1" dirty="0" err="1">
                <a:latin typeface="Comic Sans MS" pitchFamily="66" charset="0"/>
              </a:rPr>
              <a:t>гВт</a:t>
            </a:r>
            <a:r>
              <a:rPr lang="ru-RU" sz="4000" b="1" dirty="0">
                <a:latin typeface="Comic Sans MS" pitchFamily="66" charset="0"/>
              </a:rPr>
              <a:t> </a:t>
            </a:r>
            <a:r>
              <a:rPr lang="en-US" sz="4000" b="1" dirty="0">
                <a:latin typeface="Comic Sans MS" pitchFamily="66" charset="0"/>
              </a:rPr>
              <a:t>·</a:t>
            </a:r>
            <a:r>
              <a:rPr lang="ru-RU" sz="4000" b="1" dirty="0">
                <a:latin typeface="Comic Sans MS" pitchFamily="66" charset="0"/>
              </a:rPr>
              <a:t> ч = 360 000 Дж</a:t>
            </a:r>
          </a:p>
          <a:p>
            <a:pPr>
              <a:lnSpc>
                <a:spcPct val="150000"/>
              </a:lnSpc>
            </a:pPr>
            <a:r>
              <a:rPr lang="ru-RU" sz="4000" b="1" dirty="0">
                <a:latin typeface="Comic Sans MS" pitchFamily="66" charset="0"/>
              </a:rPr>
              <a:t>1 кВт </a:t>
            </a:r>
            <a:r>
              <a:rPr lang="en-US" sz="4000" b="1" dirty="0">
                <a:latin typeface="Comic Sans MS" pitchFamily="66" charset="0"/>
              </a:rPr>
              <a:t>·</a:t>
            </a:r>
            <a:r>
              <a:rPr lang="ru-RU" sz="4000" b="1" dirty="0">
                <a:latin typeface="Comic Sans MS" pitchFamily="66" charset="0"/>
              </a:rPr>
              <a:t> ч = 3 600 000 Дж</a:t>
            </a:r>
            <a:endParaRPr lang="en-US" sz="40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331913" y="357166"/>
            <a:ext cx="61198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FF0000"/>
                </a:solidFill>
                <a:latin typeface="Comic Sans MS" pitchFamily="66" charset="0"/>
              </a:rPr>
              <a:t>Приборы для измерения мощности:</a:t>
            </a:r>
          </a:p>
        </p:txBody>
      </p:sp>
      <p:pic>
        <p:nvPicPr>
          <p:cNvPr id="14339" name="Picture 3" descr="28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13" y="1643063"/>
            <a:ext cx="2290762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image16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4071938"/>
            <a:ext cx="2157412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5280025"/>
            <a:ext cx="13874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25" y="2054239"/>
            <a:ext cx="2409825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6215063" y="1287452"/>
            <a:ext cx="21605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FF0066"/>
                </a:solidFill>
                <a:latin typeface="Comic Sans MS" pitchFamily="66" charset="0"/>
              </a:rPr>
              <a:t>ваттметр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143250" y="2143125"/>
            <a:ext cx="2314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latin typeface="Comic Sans MS" pitchFamily="66" charset="0"/>
              </a:rPr>
              <a:t>Вольтметр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000375" y="4643438"/>
            <a:ext cx="24529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atin typeface="Comic Sans MS" pitchFamily="66" charset="0"/>
              </a:rPr>
              <a:t>Амперметр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88" y="28575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Электрические </a:t>
            </a:r>
            <a:r>
              <a:rPr lang="ru-RU" sz="400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приборы</a:t>
            </a:r>
            <a:endParaRPr lang="ru-RU" sz="40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2466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1412875"/>
            <a:ext cx="1165225" cy="145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5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1700213"/>
            <a:ext cx="10795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6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8175" y="1700213"/>
            <a:ext cx="1223963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8" descr="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275" y="1989138"/>
            <a:ext cx="98266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9" descr="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7625" y="3933825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Picture 10" descr="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6013" y="2852738"/>
            <a:ext cx="1133475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11" descr="ВОДОНАГРЕВАТЕЛЬ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9975" y="3357563"/>
            <a:ext cx="9525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3" name="Picture 12" descr="ГРИЛЬ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425" y="5516563"/>
            <a:ext cx="86518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4" name="Picture 13" descr="КОФЕВАРКА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64388" y="2852738"/>
            <a:ext cx="7921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5" name="Picture 14" descr="МИНИПЕЧЬ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56325" y="3789363"/>
            <a:ext cx="90963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6" name="Picture 15" descr="ПАРОВАРКИ, ЯЙЦЕВАРКИ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87900" y="29972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7" name="Picture 16" descr="ФРИТЮРНИЦА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95738" y="4076700"/>
            <a:ext cx="955675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8" name="Picture 17" descr="ХЛЕБОПЕЧКА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651500" y="4365625"/>
            <a:ext cx="782638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9" name="Рисунок 3" descr="P1010010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8313" y="5194300"/>
            <a:ext cx="16557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80" name="Рисунок 4" descr="P1010025.JPG"/>
          <p:cNvPicPr>
            <a:picLocks noChangeAspect="1"/>
          </p:cNvPicPr>
          <p:nvPr/>
        </p:nvPicPr>
        <p:blipFill>
          <a:blip r:embed="rId16" cstate="print"/>
          <a:srcRect l="16591" r="12257" b="11729"/>
          <a:stretch>
            <a:fillRect/>
          </a:stretch>
        </p:blipFill>
        <p:spPr bwMode="auto">
          <a:xfrm rot="-3725503">
            <a:off x="415132" y="1105694"/>
            <a:ext cx="1524000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81" name="Picture 4" descr="C:\Documents and Settings\мама\Рабочий стол\Нагреватели.files\1591.jpg"/>
          <p:cNvPicPr>
            <a:picLocks noChangeAspect="1" noChangeArrowheads="1"/>
          </p:cNvPicPr>
          <p:nvPr/>
        </p:nvPicPr>
        <p:blipFill>
          <a:blip r:embed="rId17" cstate="print">
            <a:lum bright="10000" contrast="10000"/>
          </a:blip>
          <a:srcRect l="12004" t="18660" r="9973" b="12029"/>
          <a:stretch>
            <a:fillRect/>
          </a:stretch>
        </p:blipFill>
        <p:spPr bwMode="auto">
          <a:xfrm>
            <a:off x="3492500" y="5445125"/>
            <a:ext cx="1477963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82" name="Picture 21" descr="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39000" y="5245100"/>
            <a:ext cx="19050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3588" y="0"/>
            <a:ext cx="8218487" cy="15843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Group 68"/>
          <p:cNvGraphicFramePr>
            <a:graphicFrameLocks/>
          </p:cNvGraphicFramePr>
          <p:nvPr/>
        </p:nvGraphicFramePr>
        <p:xfrm>
          <a:off x="2143108" y="1914528"/>
          <a:ext cx="6526213" cy="4943472"/>
        </p:xfrm>
        <a:graphic>
          <a:graphicData uri="http://schemas.openxmlformats.org/drawingml/2006/table">
            <a:tbl>
              <a:tblPr/>
              <a:tblGrid>
                <a:gridCol w="5005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Лампа карманного фонаря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Электробритва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Видеомагнитофон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Холодильник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Телевизор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9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Фен для волос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Стиральная машина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автомат)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Электрический утюг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Пылесос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0,65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Электрочайник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9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Электроплита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4552" name="Picture 58" descr="j01992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929066"/>
            <a:ext cx="1709738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53" name="Picture 61" descr="j02342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40"/>
            <a:ext cx="203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857225" y="485775"/>
            <a:ext cx="7786742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AutoShape 466"/>
          <p:cNvSpPr>
            <a:spLocks noChangeArrowheads="1"/>
          </p:cNvSpPr>
          <p:nvPr/>
        </p:nvSpPr>
        <p:spPr bwMode="auto">
          <a:xfrm>
            <a:off x="1142976" y="0"/>
            <a:ext cx="6480175" cy="792162"/>
          </a:xfrm>
          <a:prstGeom prst="ribbon2">
            <a:avLst>
              <a:gd name="adj1" fmla="val 31921"/>
              <a:gd name="adj2" fmla="val 73102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" name="Text Box 465"/>
          <p:cNvSpPr txBox="1">
            <a:spLocks noChangeArrowheads="1"/>
          </p:cNvSpPr>
          <p:nvPr/>
        </p:nvSpPr>
        <p:spPr bwMode="auto">
          <a:xfrm>
            <a:off x="0" y="0"/>
            <a:ext cx="864396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84092"/>
                </a:solidFill>
                <a:latin typeface="Comic Sans MS" pitchFamily="66" charset="0"/>
                <a:cs typeface="Arial" charset="0"/>
              </a:rPr>
              <a:t>Мощность тока</a:t>
            </a:r>
            <a:endParaRPr lang="en-US" sz="2800" b="1" dirty="0" smtClean="0">
              <a:solidFill>
                <a:srgbClr val="084092"/>
              </a:solidFill>
              <a:latin typeface="Comic Sans MS" pitchFamily="66" charset="0"/>
              <a:cs typeface="Arial" charset="0"/>
            </a:endParaRPr>
          </a:p>
          <a:p>
            <a:pPr algn="ctr"/>
            <a:endParaRPr lang="ru-RU" sz="2800" b="1" dirty="0" smtClean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Comic Sans MS" pitchFamily="66" charset="0"/>
                <a:cs typeface="Arial" charset="0"/>
              </a:rPr>
              <a:t>Таблица мощностей некоторых электрических </a:t>
            </a:r>
          </a:p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Comic Sans MS" pitchFamily="66" charset="0"/>
                <a:cs typeface="Arial" charset="0"/>
              </a:rPr>
              <a:t>устройств, кВт</a:t>
            </a:r>
            <a:endParaRPr lang="ru-RU" sz="2800" b="1" dirty="0">
              <a:solidFill>
                <a:schemeClr val="accent2"/>
              </a:solidFill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4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4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285984" y="21429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" name="Тепловое действие ток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228600"/>
            <a:ext cx="9144000" cy="73152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97424" y="435833"/>
            <a:ext cx="7643866" cy="2306659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838200" indent="-838200" algn="ctr" fontAlgn="auto">
              <a:spcAft>
                <a:spcPts val="0"/>
              </a:spcAft>
              <a:defRPr/>
            </a:pP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928662" y="2571744"/>
          <a:ext cx="7786742" cy="1500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Document" r:id="rId3" imgW="8502034" imgH="2706917" progId="Word.Document.8">
                  <p:embed/>
                </p:oleObj>
              </mc:Choice>
              <mc:Fallback>
                <p:oleObj name="Document" r:id="rId3" imgW="8502034" imgH="2706917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2571744"/>
                        <a:ext cx="7786742" cy="15001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9388" y="428604"/>
            <a:ext cx="8893175" cy="885846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о 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тока.</a:t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AutoShape 466"/>
          <p:cNvSpPr>
            <a:spLocks noChangeArrowheads="1"/>
          </p:cNvSpPr>
          <p:nvPr/>
        </p:nvSpPr>
        <p:spPr bwMode="auto">
          <a:xfrm>
            <a:off x="0" y="214290"/>
            <a:ext cx="9144000" cy="1500198"/>
          </a:xfrm>
          <a:prstGeom prst="ribbon2">
            <a:avLst>
              <a:gd name="adj1" fmla="val 31921"/>
              <a:gd name="adj2" fmla="val 73102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" name="Text Box 465"/>
          <p:cNvSpPr txBox="1">
            <a:spLocks noChangeArrowheads="1"/>
          </p:cNvSpPr>
          <p:nvPr/>
        </p:nvSpPr>
        <p:spPr bwMode="auto">
          <a:xfrm>
            <a:off x="214282" y="214290"/>
            <a:ext cx="86423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84092"/>
                </a:solidFill>
                <a:latin typeface="Comic Sans MS" pitchFamily="66" charset="0"/>
                <a:cs typeface="Arial" charset="0"/>
              </a:rPr>
              <a:t>Тепловое действие</a:t>
            </a:r>
          </a:p>
          <a:p>
            <a:pPr algn="ctr"/>
            <a:r>
              <a:rPr lang="ru-RU" sz="2800" b="1" dirty="0" smtClean="0">
                <a:solidFill>
                  <a:srgbClr val="084092"/>
                </a:solidFill>
                <a:latin typeface="Comic Sans MS" pitchFamily="66" charset="0"/>
                <a:cs typeface="Arial" charset="0"/>
              </a:rPr>
              <a:t>электрического тока</a:t>
            </a:r>
            <a:endParaRPr lang="en-US" sz="2800" b="1" dirty="0" smtClean="0">
              <a:solidFill>
                <a:srgbClr val="084092"/>
              </a:solidFill>
              <a:latin typeface="Comic Sans MS" pitchFamily="66" charset="0"/>
              <a:cs typeface="Arial" charset="0"/>
            </a:endParaRPr>
          </a:p>
          <a:p>
            <a:pPr algn="ctr"/>
            <a:endParaRPr lang="en-US" sz="2800" b="1" dirty="0" smtClean="0">
              <a:solidFill>
                <a:srgbClr val="084092"/>
              </a:solidFill>
              <a:latin typeface="Comic Sans MS" pitchFamily="66" charset="0"/>
              <a:cs typeface="Arial" charset="0"/>
            </a:endParaRPr>
          </a:p>
          <a:p>
            <a:pPr algn="ctr"/>
            <a:r>
              <a:rPr lang="ru-RU" sz="2800" b="1" dirty="0" smtClean="0">
                <a:latin typeface="Comic Sans MS" pitchFamily="66" charset="0"/>
                <a:cs typeface="Arial" charset="0"/>
              </a:rPr>
              <a:t>Закон </a:t>
            </a:r>
            <a:r>
              <a:rPr lang="ru-RU" sz="2800" b="1" dirty="0" err="1" smtClean="0">
                <a:latin typeface="Comic Sans MS" pitchFamily="66" charset="0"/>
                <a:cs typeface="Arial" charset="0"/>
              </a:rPr>
              <a:t>Джоуля-Ленца</a:t>
            </a:r>
            <a:r>
              <a:rPr lang="ru-RU" sz="2800" b="1" dirty="0" smtClean="0">
                <a:latin typeface="Comic Sans MS" pitchFamily="66" charset="0"/>
                <a:cs typeface="Arial" charset="0"/>
              </a:rPr>
              <a:t> </a:t>
            </a:r>
            <a:endParaRPr lang="ru-RU" sz="2800" b="1" dirty="0">
              <a:latin typeface="Comic Sans MS" pitchFamily="66" charset="0"/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2657476"/>
            <a:ext cx="4857784" cy="7000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AutoShape 22"/>
          <p:cNvSpPr>
            <a:spLocks noChangeArrowheads="1"/>
          </p:cNvSpPr>
          <p:nvPr/>
        </p:nvSpPr>
        <p:spPr bwMode="auto">
          <a:xfrm>
            <a:off x="142844" y="3286124"/>
            <a:ext cx="8642350" cy="285752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34902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Количество теплоты выделяемого проводником с током</a:t>
            </a:r>
          </a:p>
          <a:p>
            <a:pPr algn="ctr">
              <a:defRPr/>
            </a:pP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равно произведению квадрата силы тока </a:t>
            </a:r>
            <a:r>
              <a:rPr lang="en-US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</a:t>
            </a: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 algn="ctr">
              <a:defRPr/>
            </a:pP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сопротивления проводника</a:t>
            </a:r>
          </a:p>
          <a:p>
            <a:pPr algn="ctr">
              <a:defRPr/>
            </a:pP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и времени прохождения по нему тока</a:t>
            </a:r>
          </a:p>
          <a:p>
            <a:pPr algn="ctr">
              <a:defRPr/>
            </a:pPr>
            <a:endParaRPr lang="ru-RU" sz="2400" b="1" dirty="0">
              <a:solidFill>
                <a:srgbClr val="084092"/>
              </a:solidFill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Box 2"/>
          <p:cNvSpPr txBox="1">
            <a:spLocks noChangeArrowheads="1"/>
          </p:cNvSpPr>
          <p:nvPr/>
        </p:nvSpPr>
        <p:spPr bwMode="auto">
          <a:xfrm rot="10800000" flipV="1">
            <a:off x="2286000" y="1974265"/>
            <a:ext cx="435768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Применение теплового действия тока</a:t>
            </a:r>
          </a:p>
        </p:txBody>
      </p:sp>
      <p:pic>
        <p:nvPicPr>
          <p:cNvPr id="77826" name="Рисунок 7" descr="220px-Electric_bulb_filamen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188"/>
            <a:ext cx="196373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Рисунок 8" descr="1337667474_1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285728"/>
            <a:ext cx="2357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Рисунок 9" descr="i (2)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2925" y="428604"/>
            <a:ext cx="22510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Рисунок 4" descr="P1010025.JPG"/>
          <p:cNvPicPr>
            <a:picLocks noChangeAspect="1"/>
          </p:cNvPicPr>
          <p:nvPr/>
        </p:nvPicPr>
        <p:blipFill>
          <a:blip r:embed="rId7" cstate="print"/>
          <a:srcRect l="16591" r="12257" b="11729"/>
          <a:stretch>
            <a:fillRect/>
          </a:stretch>
        </p:blipFill>
        <p:spPr bwMode="auto">
          <a:xfrm rot="-5232917">
            <a:off x="-28574" y="2527300"/>
            <a:ext cx="152400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2" name="Picture 8" descr="i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005263"/>
            <a:ext cx="298767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3" name="Picture 9" descr="i (1)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6512" y="4286256"/>
            <a:ext cx="259238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i (2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71802" y="4500570"/>
            <a:ext cx="2798450" cy="1857378"/>
          </a:xfrm>
          <a:prstGeom prst="rect">
            <a:avLst/>
          </a:prstGeom>
        </p:spPr>
      </p:pic>
      <p:pic>
        <p:nvPicPr>
          <p:cNvPr id="12" name="Рисунок 11" descr="2-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00826" y="2214554"/>
            <a:ext cx="2143110" cy="2143110"/>
          </a:xfrm>
          <a:prstGeom prst="rect">
            <a:avLst/>
          </a:prstGeom>
        </p:spPr>
      </p:pic>
      <p:graphicFrame>
        <p:nvGraphicFramePr>
          <p:cNvPr id="447490" name="Object 6"/>
          <p:cNvGraphicFramePr>
            <a:graphicFrameLocks noChangeAspect="1"/>
          </p:cNvGraphicFramePr>
          <p:nvPr/>
        </p:nvGraphicFramePr>
        <p:xfrm>
          <a:off x="4714876" y="214290"/>
          <a:ext cx="1895476" cy="1818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93" name="CorelDRAW" r:id="rId12" imgW="2069280" imgH="1986120" progId="">
                  <p:embed/>
                </p:oleObj>
              </mc:Choice>
              <mc:Fallback>
                <p:oleObj name="CorelDRAW" r:id="rId12" imgW="2069280" imgH="198612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214290"/>
                        <a:ext cx="1895476" cy="18182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7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77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97424" y="1"/>
            <a:ext cx="7643866" cy="2742492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838200" indent="-838200" algn="ctr" fontAlgn="auto">
              <a:spcAft>
                <a:spcPts val="0"/>
              </a:spcAft>
              <a:defRPr/>
            </a:pP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9874" name="TextBox 2"/>
          <p:cNvSpPr txBox="1">
            <a:spLocks noChangeArrowheads="1"/>
          </p:cNvSpPr>
          <p:nvPr/>
        </p:nvSpPr>
        <p:spPr bwMode="auto">
          <a:xfrm>
            <a:off x="714348" y="1285860"/>
            <a:ext cx="821537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rPr>
              <a:t>Дуговая сталеплавильная </a:t>
            </a:r>
            <a:r>
              <a:rPr lang="ru-RU" sz="4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rPr>
              <a:t>печь</a:t>
            </a:r>
            <a:endParaRPr lang="en-US" sz="4000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alibri" pitchFamily="34" charset="0"/>
            </a:endParaRPr>
          </a:p>
          <a:p>
            <a:pPr algn="ctr">
              <a:defRPr/>
            </a:pPr>
            <a:r>
              <a:rPr lang="ru-RU" sz="4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rPr>
              <a:t>(</a:t>
            </a:r>
            <a:r>
              <a:rPr lang="ru-RU" sz="40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rPr>
              <a:t>ФЛЦ НЛМК)</a:t>
            </a:r>
          </a:p>
        </p:txBody>
      </p:sp>
      <p:pic>
        <p:nvPicPr>
          <p:cNvPr id="79875" name="Рисунок 3" descr="furnac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7500"/>
            <a:ext cx="450056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Рисунок 4" descr="minprom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2790825"/>
            <a:ext cx="442912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9388" y="428604"/>
            <a:ext cx="8893175" cy="885846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о 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тока.</a:t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82850" y="273050"/>
            <a:ext cx="4911725" cy="6619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AutoShape 466"/>
          <p:cNvSpPr>
            <a:spLocks noChangeArrowheads="1"/>
          </p:cNvSpPr>
          <p:nvPr/>
        </p:nvSpPr>
        <p:spPr bwMode="auto">
          <a:xfrm>
            <a:off x="-285784" y="0"/>
            <a:ext cx="9144000" cy="1357298"/>
          </a:xfrm>
          <a:prstGeom prst="ribbon2">
            <a:avLst>
              <a:gd name="adj1" fmla="val 31921"/>
              <a:gd name="adj2" fmla="val 73102"/>
            </a:avLst>
          </a:prstGeom>
          <a:gradFill rotWithShape="0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" name="Text Box 465"/>
          <p:cNvSpPr txBox="1">
            <a:spLocks noChangeArrowheads="1"/>
          </p:cNvSpPr>
          <p:nvPr/>
        </p:nvSpPr>
        <p:spPr bwMode="auto">
          <a:xfrm>
            <a:off x="214282" y="1"/>
            <a:ext cx="86423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84092"/>
                </a:solidFill>
                <a:latin typeface="Comic Sans MS" pitchFamily="66" charset="0"/>
                <a:cs typeface="Arial" charset="0"/>
              </a:rPr>
              <a:t>Тепловое действие</a:t>
            </a:r>
          </a:p>
          <a:p>
            <a:pPr algn="ctr"/>
            <a:r>
              <a:rPr lang="ru-RU" sz="2800" b="1" dirty="0" smtClean="0">
                <a:solidFill>
                  <a:srgbClr val="084092"/>
                </a:solidFill>
                <a:latin typeface="Comic Sans MS" pitchFamily="66" charset="0"/>
                <a:cs typeface="Arial" charset="0"/>
              </a:rPr>
              <a:t>электрического тока  </a:t>
            </a:r>
            <a:endParaRPr lang="ru-RU" sz="2800" b="1" dirty="0">
              <a:solidFill>
                <a:srgbClr val="084092"/>
              </a:solidFill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_18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валка лома в дуговую сталеплавильную печь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8" descr="006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</a:blip>
          <a:srcRect/>
          <a:stretch>
            <a:fillRect/>
          </a:stretch>
        </p:blipFill>
        <p:spPr bwMode="auto">
          <a:xfrm>
            <a:off x="4643438" y="4456113"/>
            <a:ext cx="4032250" cy="240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7" descr="005"/>
          <p:cNvPicPr>
            <a:picLocks noChangeAspect="1" noChangeArrowheads="1"/>
          </p:cNvPicPr>
          <p:nvPr/>
        </p:nvPicPr>
        <p:blipFill>
          <a:blip r:embed="rId3" cstate="print">
            <a:lum bright="12000" contrast="12000"/>
          </a:blip>
          <a:srcRect/>
          <a:stretch>
            <a:fillRect/>
          </a:stretch>
        </p:blipFill>
        <p:spPr bwMode="auto">
          <a:xfrm>
            <a:off x="0" y="4486275"/>
            <a:ext cx="428466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extBox 4"/>
          <p:cNvSpPr txBox="1">
            <a:spLocks noChangeArrowheads="1"/>
          </p:cNvSpPr>
          <p:nvPr/>
        </p:nvSpPr>
        <p:spPr bwMode="auto">
          <a:xfrm>
            <a:off x="669925" y="58716"/>
            <a:ext cx="771525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Цех производства динамной стали(ПДС)</a:t>
            </a:r>
          </a:p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-для термической обработки листового проката используют печи , в отдельных зонах которых используется электрический нагрев(камера выдержки полосы с температурой 850 градусов</a:t>
            </a:r>
          </a:p>
        </p:txBody>
      </p:sp>
      <p:pic>
        <p:nvPicPr>
          <p:cNvPr id="83971" name="Picture 10" descr="011"/>
          <p:cNvPicPr>
            <a:picLocks noChangeAspect="1" noChangeArrowheads="1"/>
          </p:cNvPicPr>
          <p:nvPr/>
        </p:nvPicPr>
        <p:blipFill>
          <a:blip r:embed="rId4" cstate="print">
            <a:lum bright="24000" contrast="30000"/>
          </a:blip>
          <a:srcRect/>
          <a:stretch>
            <a:fillRect/>
          </a:stretch>
        </p:blipFill>
        <p:spPr bwMode="auto">
          <a:xfrm>
            <a:off x="395288" y="2276475"/>
            <a:ext cx="40322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Picture 11" descr="012"/>
          <p:cNvPicPr>
            <a:picLocks noChangeAspect="1" noChangeArrowheads="1"/>
          </p:cNvPicPr>
          <p:nvPr/>
        </p:nvPicPr>
        <p:blipFill>
          <a:blip r:embed="rId5" cstate="print">
            <a:lum bright="12000" contrast="18000"/>
          </a:blip>
          <a:srcRect/>
          <a:stretch>
            <a:fillRect/>
          </a:stretch>
        </p:blipFill>
        <p:spPr bwMode="auto">
          <a:xfrm>
            <a:off x="4787900" y="2276475"/>
            <a:ext cx="4032250" cy="212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684213" y="476250"/>
            <a:ext cx="7164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latin typeface="Constantia" pitchFamily="18" charset="0"/>
              </a:rPr>
              <a:t>В какой из лампочек сила тока больше?</a:t>
            </a:r>
          </a:p>
        </p:txBody>
      </p:sp>
      <p:pic>
        <p:nvPicPr>
          <p:cNvPr id="18435" name="Picture 4" descr="К задаче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944688"/>
            <a:ext cx="24193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 descr="К задаче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1944688"/>
            <a:ext cx="24193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1455738" y="1603375"/>
            <a:ext cx="1562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</a:t>
            </a:r>
            <a:r>
              <a:rPr lang="ru-RU" sz="1400"/>
              <a:t>1</a:t>
            </a:r>
            <a:r>
              <a:rPr lang="en-US"/>
              <a:t> = 4</a:t>
            </a:r>
            <a:r>
              <a:rPr lang="ru-RU"/>
              <a:t>,5 В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880100" y="1603375"/>
            <a:ext cx="132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</a:t>
            </a:r>
            <a:r>
              <a:rPr lang="ru-RU" sz="1400"/>
              <a:t>2</a:t>
            </a:r>
            <a:r>
              <a:rPr lang="en-US"/>
              <a:t> = </a:t>
            </a:r>
            <a:r>
              <a:rPr lang="ru-RU"/>
              <a:t>6 В</a:t>
            </a:r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1476375" y="4772025"/>
            <a:ext cx="1506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</a:t>
            </a:r>
            <a:r>
              <a:rPr lang="ru-RU" sz="1400"/>
              <a:t>1</a:t>
            </a:r>
            <a:r>
              <a:rPr lang="ru-RU"/>
              <a:t> = 12 Вт</a:t>
            </a:r>
          </a:p>
        </p:txBody>
      </p:sp>
      <p:sp>
        <p:nvSpPr>
          <p:cNvPr id="18440" name="Text Box 9"/>
          <p:cNvSpPr txBox="1">
            <a:spLocks noChangeArrowheads="1"/>
          </p:cNvSpPr>
          <p:nvPr/>
        </p:nvSpPr>
        <p:spPr bwMode="auto">
          <a:xfrm>
            <a:off x="5808663" y="4772025"/>
            <a:ext cx="1535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</a:t>
            </a:r>
            <a:r>
              <a:rPr lang="ru-RU" sz="1400"/>
              <a:t>2</a:t>
            </a:r>
            <a:r>
              <a:rPr lang="ru-RU"/>
              <a:t> = 12 Вт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extBox 2"/>
          <p:cNvSpPr txBox="1">
            <a:spLocks noChangeArrowheads="1"/>
          </p:cNvSpPr>
          <p:nvPr/>
        </p:nvSpPr>
        <p:spPr bwMode="auto">
          <a:xfrm>
            <a:off x="0" y="0"/>
            <a:ext cx="885825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Задача: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Рабочее напряжение дуговой сталеплавильной печи 800 В, мощность  установки 140МВт. Найдите силу тока между концами электродов? Найдите количество теплоты выделяемое за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2ч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работы печи?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84994" name="Picture 2" descr="G:\Металлургия\furn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3714750"/>
            <a:ext cx="592931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250"/>
                            </p:stCondLst>
                            <p:childTnLst>
                              <p:par>
                                <p:cTn id="1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954244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1285860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+mn-lt"/>
              </a:rPr>
              <a:t>СИНКВЕЙН</a:t>
            </a:r>
            <a:endParaRPr lang="ru-RU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2643182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РАБОТА</a:t>
            </a:r>
            <a:endParaRPr lang="ru-RU" b="1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212377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n-lt"/>
              </a:rPr>
              <a:t>МОЩНОСТЬ</a:t>
            </a:r>
            <a:endParaRPr lang="ru-RU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2700209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ЭЛЕКТРИЧЕСТВО</a:t>
            </a:r>
            <a:endParaRPr lang="ru-RU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4284385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n-lt"/>
              </a:rPr>
              <a:t>ТЕПЛОТА</a:t>
            </a:r>
            <a:endParaRPr lang="ru-RU" b="1" dirty="0"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332656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+mn-lt"/>
              </a:rPr>
              <a:t>ПРОВЕРОЧНАЯ    РАБОТА</a:t>
            </a:r>
            <a:endParaRPr lang="ru-RU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340768"/>
            <a:ext cx="28083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ВАРИАНТ 1</a:t>
            </a:r>
          </a:p>
          <a:p>
            <a:endParaRPr lang="ru-RU" sz="2800" dirty="0" smtClean="0">
              <a:latin typeface="+mn-lt"/>
            </a:endParaRPr>
          </a:p>
          <a:p>
            <a:pPr algn="ctr"/>
            <a:r>
              <a:rPr lang="ru-RU" sz="2800" dirty="0" smtClean="0">
                <a:latin typeface="+mn-lt"/>
              </a:rPr>
              <a:t>1А</a:t>
            </a:r>
          </a:p>
          <a:p>
            <a:pPr algn="ctr"/>
            <a:r>
              <a:rPr lang="ru-RU" sz="2800" dirty="0" smtClean="0">
                <a:latin typeface="+mn-lt"/>
              </a:rPr>
              <a:t>2Б</a:t>
            </a:r>
          </a:p>
          <a:p>
            <a:pPr algn="ctr"/>
            <a:r>
              <a:rPr lang="ru-RU" sz="2800" dirty="0" smtClean="0">
                <a:latin typeface="+mn-lt"/>
              </a:rPr>
              <a:t>3А</a:t>
            </a:r>
          </a:p>
          <a:p>
            <a:pPr algn="ctr"/>
            <a:r>
              <a:rPr lang="ru-RU" sz="2800" dirty="0" smtClean="0">
                <a:latin typeface="+mn-lt"/>
              </a:rPr>
              <a:t>4Б</a:t>
            </a:r>
          </a:p>
          <a:p>
            <a:pPr algn="ctr"/>
            <a:r>
              <a:rPr lang="ru-RU" sz="2800" dirty="0" smtClean="0">
                <a:latin typeface="+mn-lt"/>
              </a:rPr>
              <a:t>5Г</a:t>
            </a:r>
            <a:endParaRPr lang="ru-RU" sz="28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1483037"/>
            <a:ext cx="28083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ВАРИАНТ 2</a:t>
            </a:r>
          </a:p>
          <a:p>
            <a:endParaRPr lang="ru-RU" sz="2800" dirty="0" smtClean="0">
              <a:latin typeface="+mn-lt"/>
            </a:endParaRPr>
          </a:p>
          <a:p>
            <a:pPr algn="ctr"/>
            <a:r>
              <a:rPr lang="ru-RU" sz="2800" dirty="0" smtClean="0">
                <a:latin typeface="+mn-lt"/>
              </a:rPr>
              <a:t>1Б</a:t>
            </a:r>
          </a:p>
          <a:p>
            <a:pPr algn="ctr"/>
            <a:r>
              <a:rPr lang="ru-RU" sz="2800" dirty="0" smtClean="0">
                <a:latin typeface="+mn-lt"/>
              </a:rPr>
              <a:t>2А</a:t>
            </a:r>
          </a:p>
          <a:p>
            <a:pPr algn="ctr"/>
            <a:r>
              <a:rPr lang="ru-RU" sz="2800" dirty="0" smtClean="0">
                <a:latin typeface="+mn-lt"/>
              </a:rPr>
              <a:t>3А</a:t>
            </a:r>
          </a:p>
          <a:p>
            <a:pPr algn="ctr"/>
            <a:r>
              <a:rPr lang="ru-RU" sz="2800" dirty="0" smtClean="0">
                <a:latin typeface="+mn-lt"/>
              </a:rPr>
              <a:t>4А</a:t>
            </a:r>
          </a:p>
          <a:p>
            <a:pPr algn="ctr"/>
            <a:r>
              <a:rPr lang="ru-RU" sz="2800" dirty="0" smtClean="0">
                <a:latin typeface="+mn-lt"/>
              </a:rPr>
              <a:t>5А</a:t>
            </a:r>
            <a:endParaRPr lang="ru-RU" sz="2800" dirty="0"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357166"/>
            <a:ext cx="5429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ДОМАШНЕЕ  ЗАДАНИЕ:</a:t>
            </a:r>
          </a:p>
          <a:p>
            <a:pPr algn="ctr"/>
            <a:endParaRPr lang="ru-RU" b="1" dirty="0" smtClean="0">
              <a:latin typeface="+mn-lt"/>
            </a:endParaRPr>
          </a:p>
          <a:p>
            <a:pPr algn="ctr"/>
            <a:endParaRPr lang="ru-RU" b="1" dirty="0" smtClean="0">
              <a:latin typeface="+mn-lt"/>
            </a:endParaRPr>
          </a:p>
          <a:p>
            <a:pPr algn="ctr"/>
            <a:r>
              <a:rPr lang="ru-RU" dirty="0" smtClean="0">
                <a:latin typeface="+mn-lt"/>
              </a:rPr>
              <a:t>§ 58, №10 стр. 162</a:t>
            </a:r>
          </a:p>
          <a:p>
            <a:pPr algn="ctr"/>
            <a:endParaRPr lang="ru-RU" b="1" dirty="0"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71480"/>
            <a:ext cx="7715304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Да, путь познания не гладок , но знаем мы со школьных лет, загадок больше чем разгадок и поиска предела нет. </a:t>
            </a:r>
          </a:p>
        </p:txBody>
      </p:sp>
      <p:sp>
        <p:nvSpPr>
          <p:cNvPr id="86018" name="TextBox 2"/>
          <p:cNvSpPr txBox="1">
            <a:spLocks noChangeArrowheads="1"/>
          </p:cNvSpPr>
          <p:nvPr/>
        </p:nvSpPr>
        <p:spPr bwMode="auto">
          <a:xfrm>
            <a:off x="1928794" y="5357826"/>
            <a:ext cx="54292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+mn-lt"/>
              </a:rPr>
              <a:t>Спасибо за </a:t>
            </a:r>
            <a:r>
              <a:rPr lang="ru-RU" b="1" dirty="0" smtClean="0">
                <a:solidFill>
                  <a:srgbClr val="FF0000"/>
                </a:solidFill>
                <a:latin typeface="+mn-lt"/>
              </a:rPr>
              <a:t>урок </a:t>
            </a:r>
            <a:r>
              <a:rPr lang="ru-RU" sz="3600" b="1" dirty="0" smtClean="0">
                <a:solidFill>
                  <a:srgbClr val="FF0000"/>
                </a:solidFill>
                <a:latin typeface="+mn-lt"/>
              </a:rPr>
              <a:t>!</a:t>
            </a:r>
            <a:endParaRPr lang="ru-RU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60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517632" cy="1800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>
              <a:buFont typeface="Wingdings 3" pitchFamily="18" charset="2"/>
              <a:buNone/>
              <a:defRPr/>
            </a:pPr>
            <a:r>
              <a:rPr lang="ru-RU" sz="28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 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Какую работу совершает электрический ток в электродвигателе за 30 мин, если сила тока в цепи 0,5А, а напряжение на клеммах двигателя 12В?</a:t>
            </a:r>
            <a:endParaRPr lang="ru-RU" sz="28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43011" name="Picture 2" descr="http://upload.wikimedia.org/wikipedia/commons/e/e6/Electric_motor_cycle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557338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>
    <p:strips dir="r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28596" y="357166"/>
            <a:ext cx="792088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Каким сопротивлением обладает лампа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мощностью 40Вт, работающая под напряжением 220В?</a:t>
            </a:r>
            <a:endParaRPr lang="ru-RU" sz="28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4751" y="1285860"/>
            <a:ext cx="22320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пловое действие тока - откр. урок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arketing Plan">
  <a:themeElements>
    <a:clrScheme name="Marketing Pla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Marketing Pla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keting Pla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Высокое напряжение">
  <a:themeElements>
    <a:clrScheme name="Высокое напряжение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Высокое напряжение">
      <a:majorFont>
        <a:latin typeface="Arial Black"/>
        <a:ea typeface=""/>
        <a:cs typeface="Arial"/>
      </a:majorFont>
      <a:minorFont>
        <a:latin typeface="Arial Black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Высокое напряжение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ысокое напряжение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ысокое напряжение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ысокое напряжение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ысокое напряжение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ысокое напряжение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ысокое напряжение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Солнечные дни">
  <a:themeElements>
    <a:clrScheme name="Солнечные дни 1">
      <a:dk1>
        <a:srgbClr val="000000"/>
      </a:dk1>
      <a:lt1>
        <a:srgbClr val="FFCC66"/>
      </a:lt1>
      <a:dk2>
        <a:srgbClr val="996633"/>
      </a:dk2>
      <a:lt2>
        <a:srgbClr val="CC6600"/>
      </a:lt2>
      <a:accent1>
        <a:srgbClr val="FF9933"/>
      </a:accent1>
      <a:accent2>
        <a:srgbClr val="CCCCCC"/>
      </a:accent2>
      <a:accent3>
        <a:srgbClr val="FFE2B8"/>
      </a:accent3>
      <a:accent4>
        <a:srgbClr val="000000"/>
      </a:accent4>
      <a:accent5>
        <a:srgbClr val="FFCAAD"/>
      </a:accent5>
      <a:accent6>
        <a:srgbClr val="B9B9B9"/>
      </a:accent6>
      <a:hlink>
        <a:srgbClr val="CC9900"/>
      </a:hlink>
      <a:folHlink>
        <a:srgbClr val="993366"/>
      </a:folHlink>
    </a:clrScheme>
    <a:fontScheme name="Солнечные дни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Солнечные дни 1">
        <a:dk1>
          <a:srgbClr val="000000"/>
        </a:dk1>
        <a:lt1>
          <a:srgbClr val="FFCC66"/>
        </a:lt1>
        <a:dk2>
          <a:srgbClr val="996633"/>
        </a:dk2>
        <a:lt2>
          <a:srgbClr val="CC6600"/>
        </a:lt2>
        <a:accent1>
          <a:srgbClr val="FF9933"/>
        </a:accent1>
        <a:accent2>
          <a:srgbClr val="CCCCCC"/>
        </a:accent2>
        <a:accent3>
          <a:srgbClr val="FFE2B8"/>
        </a:accent3>
        <a:accent4>
          <a:srgbClr val="000000"/>
        </a:accent4>
        <a:accent5>
          <a:srgbClr val="FFCAAD"/>
        </a:accent5>
        <a:accent6>
          <a:srgbClr val="B9B9B9"/>
        </a:accent6>
        <a:hlink>
          <a:srgbClr val="CC9900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лнечные дни 2">
        <a:dk1>
          <a:srgbClr val="000000"/>
        </a:dk1>
        <a:lt1>
          <a:srgbClr val="FFFFCC"/>
        </a:lt1>
        <a:dk2>
          <a:srgbClr val="996633"/>
        </a:dk2>
        <a:lt2>
          <a:srgbClr val="CC9900"/>
        </a:lt2>
        <a:accent1>
          <a:srgbClr val="FF9933"/>
        </a:accent1>
        <a:accent2>
          <a:srgbClr val="FFFFFF"/>
        </a:accent2>
        <a:accent3>
          <a:srgbClr val="FFFFE2"/>
        </a:accent3>
        <a:accent4>
          <a:srgbClr val="000000"/>
        </a:accent4>
        <a:accent5>
          <a:srgbClr val="FFCAAD"/>
        </a:accent5>
        <a:accent6>
          <a:srgbClr val="E7E7E7"/>
        </a:accent6>
        <a:hlink>
          <a:srgbClr val="FFCC66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лнечные дни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CBCBCB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лнечные дни 4">
        <a:dk1>
          <a:srgbClr val="000000"/>
        </a:dk1>
        <a:lt1>
          <a:srgbClr val="F8F8F8"/>
        </a:lt1>
        <a:dk2>
          <a:srgbClr val="006600"/>
        </a:dk2>
        <a:lt2>
          <a:srgbClr val="FFCC00"/>
        </a:lt2>
        <a:accent1>
          <a:srgbClr val="9999FF"/>
        </a:accent1>
        <a:accent2>
          <a:srgbClr val="003300"/>
        </a:accent2>
        <a:accent3>
          <a:srgbClr val="AAB8AA"/>
        </a:accent3>
        <a:accent4>
          <a:srgbClr val="D4D4D4"/>
        </a:accent4>
        <a:accent5>
          <a:srgbClr val="CACAFF"/>
        </a:accent5>
        <a:accent6>
          <a:srgbClr val="002D00"/>
        </a:accent6>
        <a:hlink>
          <a:srgbClr val="009966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лнечные дни 5">
        <a:dk1>
          <a:srgbClr val="000000"/>
        </a:dk1>
        <a:lt1>
          <a:srgbClr val="F8F8F8"/>
        </a:lt1>
        <a:dk2>
          <a:srgbClr val="990099"/>
        </a:dk2>
        <a:lt2>
          <a:srgbClr val="FFCC00"/>
        </a:lt2>
        <a:accent1>
          <a:srgbClr val="9999FF"/>
        </a:accent1>
        <a:accent2>
          <a:srgbClr val="660066"/>
        </a:accent2>
        <a:accent3>
          <a:srgbClr val="CAAACA"/>
        </a:accent3>
        <a:accent4>
          <a:srgbClr val="D4D4D4"/>
        </a:accent4>
        <a:accent5>
          <a:srgbClr val="CACAFF"/>
        </a:accent5>
        <a:accent6>
          <a:srgbClr val="5C005C"/>
        </a:accent6>
        <a:hlink>
          <a:srgbClr val="CC00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2174</TotalTime>
  <Words>538</Words>
  <Application>Microsoft Office PowerPoint</Application>
  <PresentationFormat>Экран (4:3)</PresentationFormat>
  <Paragraphs>161</Paragraphs>
  <Slides>40</Slides>
  <Notes>2</Notes>
  <HiddenSlides>0</HiddenSlides>
  <MMClips>3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6</vt:i4>
      </vt:variant>
      <vt:variant>
        <vt:lpstr>Заголовки слайдов</vt:lpstr>
      </vt:variant>
      <vt:variant>
        <vt:i4>40</vt:i4>
      </vt:variant>
    </vt:vector>
  </HeadingPairs>
  <TitlesOfParts>
    <vt:vector size="62" baseType="lpstr">
      <vt:lpstr>Arial</vt:lpstr>
      <vt:lpstr>Arial Black</vt:lpstr>
      <vt:lpstr>Book Antiqua</vt:lpstr>
      <vt:lpstr>Calibri</vt:lpstr>
      <vt:lpstr>Comic Sans MS</vt:lpstr>
      <vt:lpstr>Constantia</vt:lpstr>
      <vt:lpstr>Times New Roman</vt:lpstr>
      <vt:lpstr>Wingdings</vt:lpstr>
      <vt:lpstr>Wingdings 3</vt:lpstr>
      <vt:lpstr>Тепловое действие тока - откр. урок</vt:lpstr>
      <vt:lpstr>Пастель</vt:lpstr>
      <vt:lpstr>Marketing Plan</vt:lpstr>
      <vt:lpstr>Высокое напряжение</vt:lpstr>
      <vt:lpstr>Солнечные дни</vt:lpstr>
      <vt:lpstr>Тема Office</vt:lpstr>
      <vt:lpstr>1_Тема Office</vt:lpstr>
      <vt:lpstr>Уравнение</vt:lpstr>
      <vt:lpstr>Точечный рисунок</vt:lpstr>
      <vt:lpstr>Microsoft Equation 3.0</vt:lpstr>
      <vt:lpstr>Формула</vt:lpstr>
      <vt:lpstr>Document</vt:lpstr>
      <vt:lpstr>CorelDRAW</vt:lpstr>
      <vt:lpstr>Презентация PowerPoint</vt:lpstr>
      <vt:lpstr>Презентация PowerPoint</vt:lpstr>
      <vt:lpstr>1.Что называют электрическим током? </vt:lpstr>
      <vt:lpstr>2. Какие необходимы условия для существования электрического тока? </vt:lpstr>
      <vt:lpstr>3. От чего зависит электрическое сопротивление проводника? </vt:lpstr>
      <vt:lpstr>4. Как называют прибор для измерения напряжения? </vt:lpstr>
      <vt:lpstr>5. Как называют прибор для измерения силы тока?  </vt:lpstr>
      <vt:lpstr>6. Какими  действиями обладает электрический ток?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Маргарита Ю. Саранцева</cp:lastModifiedBy>
  <cp:revision>230</cp:revision>
  <dcterms:created xsi:type="dcterms:W3CDTF">2013-02-02T09:49:57Z</dcterms:created>
  <dcterms:modified xsi:type="dcterms:W3CDTF">2019-03-15T07:23:43Z</dcterms:modified>
</cp:coreProperties>
</file>