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7" r:id="rId2"/>
    <p:sldId id="346" r:id="rId3"/>
    <p:sldId id="294" r:id="rId4"/>
    <p:sldId id="295" r:id="rId5"/>
    <p:sldId id="312" r:id="rId6"/>
    <p:sldId id="309" r:id="rId7"/>
    <p:sldId id="397" r:id="rId8"/>
    <p:sldId id="393" r:id="rId9"/>
    <p:sldId id="398" r:id="rId10"/>
    <p:sldId id="399" r:id="rId11"/>
    <p:sldId id="366" r:id="rId12"/>
    <p:sldId id="391" r:id="rId13"/>
    <p:sldId id="392" r:id="rId14"/>
    <p:sldId id="383" r:id="rId15"/>
    <p:sldId id="362" r:id="rId16"/>
    <p:sldId id="394" r:id="rId17"/>
    <p:sldId id="395" r:id="rId18"/>
    <p:sldId id="396" r:id="rId19"/>
    <p:sldId id="369" r:id="rId20"/>
    <p:sldId id="385" r:id="rId21"/>
    <p:sldId id="370" r:id="rId22"/>
    <p:sldId id="256" r:id="rId23"/>
    <p:sldId id="355" r:id="rId24"/>
    <p:sldId id="281"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F9A1"/>
    <a:srgbClr val="57F3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23"/>
    <p:restoredTop sz="94915"/>
  </p:normalViewPr>
  <p:slideViewPr>
    <p:cSldViewPr>
      <p:cViewPr varScale="1">
        <p:scale>
          <a:sx n="85" d="100"/>
          <a:sy n="85" d="100"/>
        </p:scale>
        <p:origin x="296"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449A48-4AC7-44E5-82BF-DA5F8E0814AC}"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ru-RU"/>
        </a:p>
      </dgm:t>
    </dgm:pt>
    <dgm:pt modelId="{FAB6E33B-5179-4118-BFB4-776114F70BA6}">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ru-RU" b="1" dirty="0">
              <a:solidFill>
                <a:srgbClr val="FF0000"/>
              </a:solidFill>
            </a:rPr>
            <a:t>Цель занятия: </a:t>
          </a:r>
          <a:endParaRPr lang="ru-RU" dirty="0"/>
        </a:p>
      </dgm:t>
    </dgm:pt>
    <dgm:pt modelId="{6E3D78F7-13A4-4B16-B97B-1E9B3B9743A9}" type="parTrans" cxnId="{D581C80C-5F39-44C0-A41C-896E19D15E2E}">
      <dgm:prSet/>
      <dgm:spPr/>
      <dgm:t>
        <a:bodyPr/>
        <a:lstStyle/>
        <a:p>
          <a:endParaRPr lang="ru-RU"/>
        </a:p>
      </dgm:t>
    </dgm:pt>
    <dgm:pt modelId="{776BAC0B-6A67-49A5-8323-65EC82198C1D}" type="sibTrans" cxnId="{D581C80C-5F39-44C0-A41C-896E19D15E2E}">
      <dgm:prSet/>
      <dgm:spPr/>
      <dgm:t>
        <a:bodyPr/>
        <a:lstStyle/>
        <a:p>
          <a:endParaRPr lang="ru-RU"/>
        </a:p>
      </dgm:t>
    </dgm:pt>
    <dgm:pt modelId="{BED809A8-6FE3-462D-9073-EDEED1D1DEFD}">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ru-RU" sz="1800" b="1" dirty="0">
              <a:solidFill>
                <a:srgbClr val="002060"/>
              </a:solidFill>
              <a:latin typeface="Times New Roman" panose="02020603050405020304" pitchFamily="18" charset="0"/>
              <a:cs typeface="Times New Roman" panose="02020603050405020304" pitchFamily="18" charset="0"/>
            </a:rPr>
            <a:t>Ознакомиться с особенностями физического развития детей на первом году жизни </a:t>
          </a:r>
        </a:p>
      </dgm:t>
    </dgm:pt>
    <dgm:pt modelId="{0AA2B0AA-A1C2-4F6D-9321-EB21672CA25B}" type="parTrans" cxnId="{6E3D6B58-6CB4-46EB-9C98-DEEE57EE5827}">
      <dgm:prSet/>
      <dgm:spPr/>
      <dgm:t>
        <a:bodyPr/>
        <a:lstStyle/>
        <a:p>
          <a:endParaRPr lang="ru-RU"/>
        </a:p>
      </dgm:t>
    </dgm:pt>
    <dgm:pt modelId="{41DFEE32-9B86-4093-AF32-380005956E11}" type="sibTrans" cxnId="{6E3D6B58-6CB4-46EB-9C98-DEEE57EE5827}">
      <dgm:prSet/>
      <dgm:spPr/>
      <dgm:t>
        <a:bodyPr/>
        <a:lstStyle/>
        <a:p>
          <a:endParaRPr lang="ru-RU"/>
        </a:p>
      </dgm:t>
    </dgm:pt>
    <dgm:pt modelId="{963D2B60-6718-4A15-8933-F2D8D01783BF}">
      <dgm:prSet custT="1">
        <dgm:style>
          <a:lnRef idx="1">
            <a:schemeClr val="accent4"/>
          </a:lnRef>
          <a:fillRef idx="2">
            <a:schemeClr val="accent4"/>
          </a:fillRef>
          <a:effectRef idx="1">
            <a:schemeClr val="accent4"/>
          </a:effectRef>
          <a:fontRef idx="minor">
            <a:schemeClr val="dk1"/>
          </a:fontRef>
        </dgm:style>
      </dgm:prSet>
      <dgm:spPr/>
      <dgm:t>
        <a:bodyPr/>
        <a:lstStyle/>
        <a:p>
          <a:r>
            <a:rPr lang="ru-RU" sz="1800" b="1" dirty="0">
              <a:solidFill>
                <a:srgbClr val="002060"/>
              </a:solidFill>
              <a:latin typeface="Times New Roman"/>
            </a:rPr>
            <a:t>Освоить </a:t>
          </a:r>
          <a:r>
            <a:rPr lang="ru-RU" sz="1800" b="1" dirty="0">
              <a:solidFill>
                <a:srgbClr val="002060"/>
              </a:solidFill>
              <a:latin typeface="Times New Roman" panose="02020603050405020304" pitchFamily="18" charset="0"/>
              <a:cs typeface="Times New Roman" panose="02020603050405020304" pitchFamily="18" charset="0"/>
            </a:rPr>
            <a:t>технику проведения антропометрических измерений и научиться оценивать физическое развитие детей</a:t>
          </a:r>
        </a:p>
      </dgm:t>
    </dgm:pt>
    <dgm:pt modelId="{777599C2-CD26-4A8D-88A9-7CD5FE27E482}" type="parTrans" cxnId="{F5CDA9E0-48E4-4465-8F68-4B24CCE8F762}">
      <dgm:prSet/>
      <dgm:spPr/>
      <dgm:t>
        <a:bodyPr/>
        <a:lstStyle/>
        <a:p>
          <a:endParaRPr lang="ru-RU"/>
        </a:p>
      </dgm:t>
    </dgm:pt>
    <dgm:pt modelId="{CAB5BED2-334B-44EA-9D6D-9D9575FEF4E5}" type="sibTrans" cxnId="{F5CDA9E0-48E4-4465-8F68-4B24CCE8F762}">
      <dgm:prSet/>
      <dgm:spPr/>
      <dgm:t>
        <a:bodyPr/>
        <a:lstStyle/>
        <a:p>
          <a:endParaRPr lang="ru-RU"/>
        </a:p>
      </dgm:t>
    </dgm:pt>
    <dgm:pt modelId="{6BA949FD-8826-498D-8A4F-209615861F84}" type="pres">
      <dgm:prSet presAssocID="{DD449A48-4AC7-44E5-82BF-DA5F8E0814AC}" presName="Name0" presStyleCnt="0">
        <dgm:presLayoutVars>
          <dgm:chMax val="1"/>
          <dgm:dir/>
          <dgm:animLvl val="ctr"/>
          <dgm:resizeHandles val="exact"/>
        </dgm:presLayoutVars>
      </dgm:prSet>
      <dgm:spPr/>
    </dgm:pt>
    <dgm:pt modelId="{5DCD5AFA-E383-4C87-BFE3-A25109C0BE5A}" type="pres">
      <dgm:prSet presAssocID="{FAB6E33B-5179-4118-BFB4-776114F70BA6}" presName="centerShape" presStyleLbl="node0" presStyleIdx="0" presStyleCnt="1" custScaleY="57594" custLinFactNeighborX="-1236" custLinFactNeighborY="-47177"/>
      <dgm:spPr/>
    </dgm:pt>
    <dgm:pt modelId="{AF01AD29-A7FD-4D98-86D7-960F251B4123}" type="pres">
      <dgm:prSet presAssocID="{BED809A8-6FE3-462D-9073-EDEED1D1DEFD}" presName="node" presStyleLbl="node1" presStyleIdx="0" presStyleCnt="2" custScaleX="263232" custScaleY="161642" custRadScaleRad="98372" custRadScaleInc="-148637">
        <dgm:presLayoutVars>
          <dgm:bulletEnabled val="1"/>
        </dgm:presLayoutVars>
      </dgm:prSet>
      <dgm:spPr/>
    </dgm:pt>
    <dgm:pt modelId="{27140EBD-2FFB-4077-B205-035F09436D4F}" type="pres">
      <dgm:prSet presAssocID="{BED809A8-6FE3-462D-9073-EDEED1D1DEFD}" presName="dummy" presStyleCnt="0"/>
      <dgm:spPr/>
    </dgm:pt>
    <dgm:pt modelId="{7636FC3F-EFF6-49B6-8C58-C13F61709F7E}" type="pres">
      <dgm:prSet presAssocID="{41DFEE32-9B86-4093-AF32-380005956E11}" presName="sibTrans" presStyleLbl="sibTrans2D1" presStyleIdx="0" presStyleCnt="2"/>
      <dgm:spPr/>
    </dgm:pt>
    <dgm:pt modelId="{A5A347C0-20F3-44CD-808B-908595B029CD}" type="pres">
      <dgm:prSet presAssocID="{963D2B60-6718-4A15-8933-F2D8D01783BF}" presName="node" presStyleLbl="node1" presStyleIdx="1" presStyleCnt="2" custScaleX="275577" custScaleY="152946" custRadScaleRad="94347" custRadScaleInc="-150634">
        <dgm:presLayoutVars>
          <dgm:bulletEnabled val="1"/>
        </dgm:presLayoutVars>
      </dgm:prSet>
      <dgm:spPr/>
    </dgm:pt>
    <dgm:pt modelId="{65DF7101-FFCD-45B7-9161-D7395802AC84}" type="pres">
      <dgm:prSet presAssocID="{963D2B60-6718-4A15-8933-F2D8D01783BF}" presName="dummy" presStyleCnt="0"/>
      <dgm:spPr/>
    </dgm:pt>
    <dgm:pt modelId="{691AC5F0-2167-4F76-A866-3E919D8D4C1C}" type="pres">
      <dgm:prSet presAssocID="{CAB5BED2-334B-44EA-9D6D-9D9575FEF4E5}" presName="sibTrans" presStyleLbl="sibTrans2D1" presStyleIdx="1" presStyleCnt="2"/>
      <dgm:spPr/>
    </dgm:pt>
  </dgm:ptLst>
  <dgm:cxnLst>
    <dgm:cxn modelId="{D581C80C-5F39-44C0-A41C-896E19D15E2E}" srcId="{DD449A48-4AC7-44E5-82BF-DA5F8E0814AC}" destId="{FAB6E33B-5179-4118-BFB4-776114F70BA6}" srcOrd="0" destOrd="0" parTransId="{6E3D78F7-13A4-4B16-B97B-1E9B3B9743A9}" sibTransId="{776BAC0B-6A67-49A5-8323-65EC82198C1D}"/>
    <dgm:cxn modelId="{6E3D6B58-6CB4-46EB-9C98-DEEE57EE5827}" srcId="{FAB6E33B-5179-4118-BFB4-776114F70BA6}" destId="{BED809A8-6FE3-462D-9073-EDEED1D1DEFD}" srcOrd="0" destOrd="0" parTransId="{0AA2B0AA-A1C2-4F6D-9321-EB21672CA25B}" sibTransId="{41DFEE32-9B86-4093-AF32-380005956E11}"/>
    <dgm:cxn modelId="{2417E07B-E733-4225-8FE2-6872E2D8D7B7}" type="presOf" srcId="{FAB6E33B-5179-4118-BFB4-776114F70BA6}" destId="{5DCD5AFA-E383-4C87-BFE3-A25109C0BE5A}" srcOrd="0" destOrd="0" presId="urn:microsoft.com/office/officeart/2005/8/layout/radial6"/>
    <dgm:cxn modelId="{57E1557E-4AED-4118-B421-5B6812A2B5E7}" type="presOf" srcId="{DD449A48-4AC7-44E5-82BF-DA5F8E0814AC}" destId="{6BA949FD-8826-498D-8A4F-209615861F84}" srcOrd="0" destOrd="0" presId="urn:microsoft.com/office/officeart/2005/8/layout/radial6"/>
    <dgm:cxn modelId="{B84AA184-6F00-44F2-AEF7-A29535B09923}" type="presOf" srcId="{CAB5BED2-334B-44EA-9D6D-9D9575FEF4E5}" destId="{691AC5F0-2167-4F76-A866-3E919D8D4C1C}" srcOrd="0" destOrd="0" presId="urn:microsoft.com/office/officeart/2005/8/layout/radial6"/>
    <dgm:cxn modelId="{10FBD990-9E5F-4B58-A4F7-75648DCD30E2}" type="presOf" srcId="{963D2B60-6718-4A15-8933-F2D8D01783BF}" destId="{A5A347C0-20F3-44CD-808B-908595B029CD}" srcOrd="0" destOrd="0" presId="urn:microsoft.com/office/officeart/2005/8/layout/radial6"/>
    <dgm:cxn modelId="{8B766FA2-3481-4622-9F21-3A35DC622ABE}" type="presOf" srcId="{BED809A8-6FE3-462D-9073-EDEED1D1DEFD}" destId="{AF01AD29-A7FD-4D98-86D7-960F251B4123}" srcOrd="0" destOrd="0" presId="urn:microsoft.com/office/officeart/2005/8/layout/radial6"/>
    <dgm:cxn modelId="{F5CDA9E0-48E4-4465-8F68-4B24CCE8F762}" srcId="{FAB6E33B-5179-4118-BFB4-776114F70BA6}" destId="{963D2B60-6718-4A15-8933-F2D8D01783BF}" srcOrd="1" destOrd="0" parTransId="{777599C2-CD26-4A8D-88A9-7CD5FE27E482}" sibTransId="{CAB5BED2-334B-44EA-9D6D-9D9575FEF4E5}"/>
    <dgm:cxn modelId="{D1359BEE-97CB-44F9-BE24-FECBFE125E7E}" type="presOf" srcId="{41DFEE32-9B86-4093-AF32-380005956E11}" destId="{7636FC3F-EFF6-49B6-8C58-C13F61709F7E}" srcOrd="0" destOrd="0" presId="urn:microsoft.com/office/officeart/2005/8/layout/radial6"/>
    <dgm:cxn modelId="{0D7F16BB-C4D7-4A52-9056-5D4CF387D2B9}" type="presParOf" srcId="{6BA949FD-8826-498D-8A4F-209615861F84}" destId="{5DCD5AFA-E383-4C87-BFE3-A25109C0BE5A}" srcOrd="0" destOrd="0" presId="urn:microsoft.com/office/officeart/2005/8/layout/radial6"/>
    <dgm:cxn modelId="{E74AF195-5F4C-4ACF-82CA-1D12ED6D530D}" type="presParOf" srcId="{6BA949FD-8826-498D-8A4F-209615861F84}" destId="{AF01AD29-A7FD-4D98-86D7-960F251B4123}" srcOrd="1" destOrd="0" presId="urn:microsoft.com/office/officeart/2005/8/layout/radial6"/>
    <dgm:cxn modelId="{9BF3E742-C7AF-4035-8E2A-EBF271A17549}" type="presParOf" srcId="{6BA949FD-8826-498D-8A4F-209615861F84}" destId="{27140EBD-2FFB-4077-B205-035F09436D4F}" srcOrd="2" destOrd="0" presId="urn:microsoft.com/office/officeart/2005/8/layout/radial6"/>
    <dgm:cxn modelId="{DF5D9926-29F6-4DE1-9741-92E3BCD156A6}" type="presParOf" srcId="{6BA949FD-8826-498D-8A4F-209615861F84}" destId="{7636FC3F-EFF6-49B6-8C58-C13F61709F7E}" srcOrd="3" destOrd="0" presId="urn:microsoft.com/office/officeart/2005/8/layout/radial6"/>
    <dgm:cxn modelId="{F2A0A6E0-294D-49FE-B27B-839B0D1C5CE7}" type="presParOf" srcId="{6BA949FD-8826-498D-8A4F-209615861F84}" destId="{A5A347C0-20F3-44CD-808B-908595B029CD}" srcOrd="4" destOrd="0" presId="urn:microsoft.com/office/officeart/2005/8/layout/radial6"/>
    <dgm:cxn modelId="{D8C39F75-EE7C-4633-9886-E2B107213C6B}" type="presParOf" srcId="{6BA949FD-8826-498D-8A4F-209615861F84}" destId="{65DF7101-FFCD-45B7-9161-D7395802AC84}" srcOrd="5" destOrd="0" presId="urn:microsoft.com/office/officeart/2005/8/layout/radial6"/>
    <dgm:cxn modelId="{0497F5B6-76D3-40C1-A558-6CF8FA129B8E}" type="presParOf" srcId="{6BA949FD-8826-498D-8A4F-209615861F84}" destId="{691AC5F0-2167-4F76-A866-3E919D8D4C1C}" srcOrd="6"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1AC5F0-2167-4F76-A866-3E919D8D4C1C}">
      <dsp:nvSpPr>
        <dsp:cNvPr id="0" name=""/>
        <dsp:cNvSpPr/>
      </dsp:nvSpPr>
      <dsp:spPr>
        <a:xfrm>
          <a:off x="1996487" y="105467"/>
          <a:ext cx="5055869" cy="5055869"/>
        </a:xfrm>
        <a:prstGeom prst="blockArc">
          <a:avLst>
            <a:gd name="adj1" fmla="val 948464"/>
            <a:gd name="adj2" fmla="val 9879290"/>
            <a:gd name="adj3" fmla="val 4638"/>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636FC3F-EFF6-49B6-8C58-C13F61709F7E}">
      <dsp:nvSpPr>
        <dsp:cNvPr id="0" name=""/>
        <dsp:cNvSpPr/>
      </dsp:nvSpPr>
      <dsp:spPr>
        <a:xfrm>
          <a:off x="1991134" y="1431597"/>
          <a:ext cx="5055869" cy="5055869"/>
        </a:xfrm>
        <a:prstGeom prst="blockArc">
          <a:avLst>
            <a:gd name="adj1" fmla="val 11748464"/>
            <a:gd name="adj2" fmla="val 20679290"/>
            <a:gd name="adj3" fmla="val 4638"/>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CD5AFA-E383-4C87-BFE3-A25109C0BE5A}">
      <dsp:nvSpPr>
        <dsp:cNvPr id="0" name=""/>
        <dsp:cNvSpPr/>
      </dsp:nvSpPr>
      <dsp:spPr>
        <a:xfrm>
          <a:off x="3347866" y="321767"/>
          <a:ext cx="2326183" cy="1339742"/>
        </a:xfrm>
        <a:prstGeom prst="ellipse">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ru-RU" sz="3100" b="1" kern="1200" dirty="0">
              <a:solidFill>
                <a:srgbClr val="FF0000"/>
              </a:solidFill>
            </a:rPr>
            <a:t>Цель занятия: </a:t>
          </a:r>
          <a:endParaRPr lang="ru-RU" sz="3100" kern="1200" dirty="0"/>
        </a:p>
      </dsp:txBody>
      <dsp:txXfrm>
        <a:off x="3688528" y="517968"/>
        <a:ext cx="1644859" cy="947340"/>
      </dsp:txXfrm>
    </dsp:sp>
    <dsp:sp modelId="{AF01AD29-A7FD-4D98-86D7-960F251B4123}">
      <dsp:nvSpPr>
        <dsp:cNvPr id="0" name=""/>
        <dsp:cNvSpPr/>
      </dsp:nvSpPr>
      <dsp:spPr>
        <a:xfrm>
          <a:off x="0" y="1970834"/>
          <a:ext cx="4286281" cy="2632062"/>
        </a:xfrm>
        <a:prstGeom prst="ellipse">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u-RU" sz="1800" b="1" kern="1200" dirty="0">
              <a:solidFill>
                <a:srgbClr val="002060"/>
              </a:solidFill>
              <a:latin typeface="Times New Roman" panose="02020603050405020304" pitchFamily="18" charset="0"/>
              <a:cs typeface="Times New Roman" panose="02020603050405020304" pitchFamily="18" charset="0"/>
            </a:rPr>
            <a:t>Ознакомиться с особенностями физического развития детей на первом году жизни </a:t>
          </a:r>
        </a:p>
      </dsp:txBody>
      <dsp:txXfrm>
        <a:off x="627711" y="2356291"/>
        <a:ext cx="3030859" cy="1861148"/>
      </dsp:txXfrm>
    </dsp:sp>
    <dsp:sp modelId="{A5A347C0-20F3-44CD-808B-908595B029CD}">
      <dsp:nvSpPr>
        <dsp:cNvPr id="0" name=""/>
        <dsp:cNvSpPr/>
      </dsp:nvSpPr>
      <dsp:spPr>
        <a:xfrm>
          <a:off x="4656701" y="2060836"/>
          <a:ext cx="4487298" cy="2490463"/>
        </a:xfrm>
        <a:prstGeom prst="ellipse">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ru-RU" sz="1800" b="1" kern="1200" dirty="0">
              <a:solidFill>
                <a:srgbClr val="002060"/>
              </a:solidFill>
              <a:latin typeface="Times New Roman"/>
            </a:rPr>
            <a:t>Освоить </a:t>
          </a:r>
          <a:r>
            <a:rPr lang="ru-RU" sz="1800" b="1" kern="1200" dirty="0">
              <a:solidFill>
                <a:srgbClr val="002060"/>
              </a:solidFill>
              <a:latin typeface="Times New Roman" panose="02020603050405020304" pitchFamily="18" charset="0"/>
              <a:cs typeface="Times New Roman" panose="02020603050405020304" pitchFamily="18" charset="0"/>
            </a:rPr>
            <a:t>технику проведения антропометрических измерений и научиться оценивать физическое развитие детей</a:t>
          </a:r>
        </a:p>
      </dsp:txBody>
      <dsp:txXfrm>
        <a:off x="5313851" y="2425556"/>
        <a:ext cx="3172998" cy="176102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D79162-CF47-4637-BEAF-2A0BD723E7AB}" type="datetimeFigureOut">
              <a:rPr lang="ru-RU" smtClean="0"/>
              <a:pPr/>
              <a:t>27.03.2021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56249C-2658-496D-BFF9-C199039192FB}" type="slidenum">
              <a:rPr lang="ru-RU" smtClean="0"/>
              <a:pPr/>
              <a:t>‹#›</a:t>
            </a:fld>
            <a:endParaRPr lang="ru-RU"/>
          </a:p>
        </p:txBody>
      </p:sp>
    </p:spTree>
    <p:extLst>
      <p:ext uri="{BB962C8B-B14F-4D97-AF65-F5344CB8AC3E}">
        <p14:creationId xmlns:p14="http://schemas.microsoft.com/office/powerpoint/2010/main" val="469090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BC24421-ABFD-46BF-ADF9-5F65E3D6AA17}" type="datetimeFigureOut">
              <a:rPr lang="ru-RU" smtClean="0"/>
              <a:pPr/>
              <a:t>27.03.2021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BA45E6-A481-4AA6-9DCC-AE857FFAFD9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C24421-ABFD-46BF-ADF9-5F65E3D6AA17}" type="datetimeFigureOut">
              <a:rPr lang="ru-RU" smtClean="0"/>
              <a:pPr/>
              <a:t>27.03.2021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BA45E6-A481-4AA6-9DCC-AE857FFAFD9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12"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2.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file:////var/folders/84/gxb8hyh94nv0jxmfq81qnxmm0000gn/T/com.microsoft.Word/WebArchiveCopyPasteTempFiles/468f3ca0ed2b51cbbc11e617f8e7a369.jpg"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sites.google.com/view/zdoroviychelovek/%D0%B3%D0%BB%D0%B0%D0%B2%D0%BD%D0%B0%D1%8F-%D1%81%D1%82%D1%80%D0%B0%D0%BD%D0%B8%D1%86%D0%B0"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285860"/>
            <a:ext cx="9144000" cy="4643470"/>
          </a:xfrm>
        </p:spPr>
        <p:style>
          <a:lnRef idx="1">
            <a:schemeClr val="accent5"/>
          </a:lnRef>
          <a:fillRef idx="2">
            <a:schemeClr val="accent5"/>
          </a:fillRef>
          <a:effectRef idx="1">
            <a:schemeClr val="accent5"/>
          </a:effectRef>
          <a:fontRef idx="minor">
            <a:schemeClr val="dk1"/>
          </a:fontRef>
        </p:style>
        <p:txBody>
          <a:bodyPr>
            <a:noAutofit/>
          </a:bodyPr>
          <a:lstStyle/>
          <a:p>
            <a:r>
              <a:rPr lang="ru-RU" sz="2800" b="1" dirty="0">
                <a:solidFill>
                  <a:srgbClr val="FF0000"/>
                </a:solidFill>
              </a:rPr>
              <a:t> </a:t>
            </a:r>
            <a:r>
              <a:rPr lang="ru-RU" sz="2800" b="1" dirty="0"/>
              <a:t> </a:t>
            </a:r>
            <a:r>
              <a:rPr lang="ru-RU" sz="2800" b="1" dirty="0">
                <a:solidFill>
                  <a:srgbClr val="FF0000"/>
                </a:solidFill>
                <a:latin typeface="Times New Roman" panose="02020603050405020304" pitchFamily="18" charset="0"/>
                <a:ea typeface="Times New Roman" panose="02020603050405020304" pitchFamily="18" charset="0"/>
              </a:rPr>
              <a:t>«ПЕРИОД ГРУДНОГО ВОЗРАСТА»</a:t>
            </a:r>
            <a:r>
              <a:rPr lang="ru-RU" sz="2800" dirty="0"/>
              <a:t> </a:t>
            </a:r>
            <a:br>
              <a:rPr lang="ru-RU" sz="2800" dirty="0"/>
            </a:br>
            <a:r>
              <a:rPr lang="ru-RU" sz="2000" b="1" dirty="0">
                <a:solidFill>
                  <a:srgbClr val="002060"/>
                </a:solidFill>
                <a:latin typeface="Times New Roman" panose="02020603050405020304" pitchFamily="18" charset="0"/>
                <a:ea typeface="Times New Roman" panose="02020603050405020304" pitchFamily="18" charset="0"/>
              </a:rPr>
              <a:t>ПМ.01. «Проведение профилактических мероприятий»</a:t>
            </a:r>
            <a:br>
              <a:rPr lang="ru-RU" sz="1800" b="1" dirty="0">
                <a:latin typeface="Times New Roman" panose="02020603050405020304" pitchFamily="18" charset="0"/>
                <a:ea typeface="Times New Roman" panose="02020603050405020304" pitchFamily="18" charset="0"/>
              </a:rPr>
            </a:br>
            <a:r>
              <a:rPr lang="ru-RU" sz="2000" b="1" dirty="0">
                <a:solidFill>
                  <a:srgbClr val="002060"/>
                </a:solidFill>
                <a:latin typeface="Times New Roman" panose="02020603050405020304" pitchFamily="18" charset="0"/>
                <a:ea typeface="Times New Roman" panose="02020603050405020304" pitchFamily="18" charset="0"/>
              </a:rPr>
              <a:t>МДК. 01.01 «Здоровый человек и его окружение»</a:t>
            </a:r>
            <a:br>
              <a:rPr lang="ru-RU" sz="1800" b="1" dirty="0">
                <a:latin typeface="Times New Roman" panose="02020603050405020304" pitchFamily="18" charset="0"/>
                <a:ea typeface="Times New Roman" panose="02020603050405020304" pitchFamily="18" charset="0"/>
              </a:rPr>
            </a:br>
            <a:r>
              <a:rPr lang="ru-RU" sz="2000" b="1" dirty="0">
                <a:solidFill>
                  <a:srgbClr val="002060"/>
                </a:solidFill>
                <a:latin typeface="Times New Roman" panose="02020603050405020304" pitchFamily="18" charset="0"/>
                <a:ea typeface="Times New Roman" panose="02020603050405020304" pitchFamily="18" charset="0"/>
              </a:rPr>
              <a:t>Специальность: 34.02.01 «Сестринское дело» </a:t>
            </a:r>
            <a:br>
              <a:rPr lang="ru-RU" sz="1800" b="1" dirty="0">
                <a:latin typeface="Times New Roman" panose="02020603050405020304" pitchFamily="18" charset="0"/>
                <a:ea typeface="Times New Roman" panose="02020603050405020304" pitchFamily="18" charset="0"/>
              </a:rPr>
            </a:br>
            <a:endParaRPr lang="ru-RU" sz="2400" b="1" dirty="0">
              <a:solidFill>
                <a:srgbClr val="002060"/>
              </a:solidFill>
            </a:endParaRPr>
          </a:p>
        </p:txBody>
      </p:sp>
      <p:sp>
        <p:nvSpPr>
          <p:cNvPr id="3" name="Подзаголовок 2"/>
          <p:cNvSpPr>
            <a:spLocks noGrp="1"/>
          </p:cNvSpPr>
          <p:nvPr>
            <p:ph type="subTitle" idx="1"/>
          </p:nvPr>
        </p:nvSpPr>
        <p:spPr>
          <a:xfrm>
            <a:off x="0" y="5929330"/>
            <a:ext cx="9144000" cy="928670"/>
          </a:xfrm>
        </p:spPr>
        <p:style>
          <a:lnRef idx="1">
            <a:schemeClr val="accent6"/>
          </a:lnRef>
          <a:fillRef idx="2">
            <a:schemeClr val="accent6"/>
          </a:fillRef>
          <a:effectRef idx="1">
            <a:schemeClr val="accent6"/>
          </a:effectRef>
          <a:fontRef idx="minor">
            <a:schemeClr val="dk1"/>
          </a:fontRef>
        </p:style>
        <p:txBody>
          <a:bodyPr>
            <a:normAutofit/>
          </a:bodyPr>
          <a:lstStyle/>
          <a:p>
            <a:pPr lvl="0"/>
            <a:r>
              <a:rPr lang="ru-RU" sz="1800" b="1" dirty="0">
                <a:solidFill>
                  <a:srgbClr val="002060"/>
                </a:solidFill>
                <a:latin typeface="Times New Roman" pitchFamily="18" charset="0"/>
                <a:cs typeface="Times New Roman" pitchFamily="18" charset="0"/>
              </a:rPr>
              <a:t>Якутск - 2021</a:t>
            </a:r>
          </a:p>
          <a:p>
            <a:endParaRPr lang="ru-RU" sz="2800" dirty="0">
              <a:solidFill>
                <a:schemeClr val="accent1">
                  <a:lumMod val="75000"/>
                </a:schemeClr>
              </a:solidFill>
            </a:endParaRPr>
          </a:p>
        </p:txBody>
      </p:sp>
      <p:sp>
        <p:nvSpPr>
          <p:cNvPr id="4" name="Прямоугольник 3"/>
          <p:cNvSpPr/>
          <p:nvPr/>
        </p:nvSpPr>
        <p:spPr>
          <a:xfrm>
            <a:off x="0" y="0"/>
            <a:ext cx="9144000" cy="1338828"/>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lnSpc>
                <a:spcPct val="150000"/>
              </a:lnSpc>
            </a:pPr>
            <a:r>
              <a:rPr lang="ru-RU" b="1" dirty="0">
                <a:solidFill>
                  <a:srgbClr val="002060"/>
                </a:solidFill>
                <a:latin typeface="Times New Roman" pitchFamily="18" charset="0"/>
                <a:cs typeface="Times New Roman" pitchFamily="18" charset="0"/>
              </a:rPr>
              <a:t>Министерство образования и науки РС (Я) ГБПОУ РС(Я) </a:t>
            </a:r>
          </a:p>
          <a:p>
            <a:pPr algn="ctr">
              <a:lnSpc>
                <a:spcPct val="150000"/>
              </a:lnSpc>
            </a:pPr>
            <a:r>
              <a:rPr lang="ru-RU" b="1" dirty="0">
                <a:solidFill>
                  <a:srgbClr val="002060"/>
                </a:solidFill>
                <a:latin typeface="Times New Roman" pitchFamily="18" charset="0"/>
                <a:cs typeface="Times New Roman" pitchFamily="18" charset="0"/>
              </a:rPr>
              <a:t>«Якутский медицинский колледж»</a:t>
            </a:r>
          </a:p>
          <a:p>
            <a:pPr algn="ctr">
              <a:lnSpc>
                <a:spcPct val="150000"/>
              </a:lnSpc>
            </a:pPr>
            <a:endParaRPr lang="ru-RU" dirty="0">
              <a:solidFill>
                <a:srgbClr val="002060"/>
              </a:solidFill>
            </a:endParaRPr>
          </a:p>
        </p:txBody>
      </p:sp>
      <p:pic>
        <p:nvPicPr>
          <p:cNvPr id="5" name="Рисунок 4" descr="H:\Новый.png"/>
          <p:cNvPicPr/>
          <p:nvPr/>
        </p:nvPicPr>
        <p:blipFill>
          <a:blip r:embed="rId2" cstate="print"/>
          <a:srcRect/>
          <a:stretch>
            <a:fillRect/>
          </a:stretch>
        </p:blipFill>
        <p:spPr bwMode="auto">
          <a:xfrm>
            <a:off x="539552" y="638741"/>
            <a:ext cx="1471611" cy="1400173"/>
          </a:xfrm>
          <a:prstGeom prst="rect">
            <a:avLst/>
          </a:prstGeom>
          <a:noFill/>
          <a:ln w="9525">
            <a:noFill/>
            <a:miter lim="800000"/>
            <a:headEnd/>
            <a:tailEnd/>
          </a:ln>
        </p:spPr>
      </p:pic>
      <p:sp>
        <p:nvSpPr>
          <p:cNvPr id="7" name="Прямоугольник 6"/>
          <p:cNvSpPr/>
          <p:nvPr/>
        </p:nvSpPr>
        <p:spPr>
          <a:xfrm>
            <a:off x="3347864" y="4309432"/>
            <a:ext cx="5544616" cy="646331"/>
          </a:xfrm>
          <a:prstGeom prst="rect">
            <a:avLst/>
          </a:prstGeom>
        </p:spPr>
        <p:txBody>
          <a:bodyPr wrap="square">
            <a:spAutoFit/>
          </a:bodyPr>
          <a:lstStyle/>
          <a:p>
            <a:r>
              <a:rPr lang="ru-RU"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Выполнила:</a:t>
            </a:r>
            <a:r>
              <a:rPr lang="ru-RU" dirty="0">
                <a:latin typeface="Calibri" panose="020F0502020204030204" pitchFamily="34" charset="0"/>
                <a:ea typeface="Times New Roman" panose="02020603050405020304" pitchFamily="18" charset="0"/>
                <a:cs typeface="Calibri" panose="020F0502020204030204" pitchFamily="34" charset="0"/>
              </a:rPr>
              <a:t> </a:t>
            </a:r>
            <a:r>
              <a:rPr lang="ru-RU"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Афанасьева И.М. – преподаватель</a:t>
            </a:r>
            <a:r>
              <a:rPr lang="ru-RU" dirty="0">
                <a:solidFill>
                  <a:srgbClr val="002060"/>
                </a:solidFill>
                <a:latin typeface="Times New Roman" panose="02020603050405020304" pitchFamily="18" charset="0"/>
                <a:ea typeface="Times New Roman" panose="02020603050405020304" pitchFamily="18" charset="0"/>
              </a:rPr>
              <a:t> ПМ.01. </a:t>
            </a:r>
          </a:p>
          <a:p>
            <a:pPr algn="just">
              <a:spcAft>
                <a:spcPts val="0"/>
              </a:spcAft>
            </a:pPr>
            <a:r>
              <a:rPr lang="ru-RU" dirty="0">
                <a:solidFill>
                  <a:srgbClr val="002060"/>
                </a:solidFill>
                <a:latin typeface="Times New Roman" panose="02020603050405020304" pitchFamily="18" charset="0"/>
                <a:ea typeface="Times New Roman" panose="02020603050405020304" pitchFamily="18" charset="0"/>
              </a:rPr>
              <a:t>«Проведение профилактических мероприятий»</a:t>
            </a:r>
            <a:r>
              <a:rPr lang="ru-RU"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graphicFrame>
        <p:nvGraphicFramePr>
          <p:cNvPr id="7" name="Содержимое 6"/>
          <p:cNvGraphicFramePr>
            <a:graphicFrameLocks noGrp="1"/>
          </p:cNvGraphicFramePr>
          <p:nvPr>
            <p:ph idx="1"/>
            <p:extLst>
              <p:ext uri="{D42A27DB-BD31-4B8C-83A1-F6EECF244321}">
                <p14:modId xmlns:p14="http://schemas.microsoft.com/office/powerpoint/2010/main" val="2028673294"/>
              </p:ext>
            </p:extLst>
          </p:nvPr>
        </p:nvGraphicFramePr>
        <p:xfrm>
          <a:off x="0" y="0"/>
          <a:ext cx="9144000" cy="6572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229600" cy="725470"/>
          </a:xfrm>
        </p:spPr>
        <p:style>
          <a:lnRef idx="1">
            <a:schemeClr val="accent3"/>
          </a:lnRef>
          <a:fillRef idx="2">
            <a:schemeClr val="accent3"/>
          </a:fillRef>
          <a:effectRef idx="1">
            <a:schemeClr val="accent3"/>
          </a:effectRef>
          <a:fontRef idx="minor">
            <a:schemeClr val="dk1"/>
          </a:fontRef>
        </p:style>
        <p:txBody>
          <a:bodyPr>
            <a:noAutofit/>
          </a:bodyPr>
          <a:lstStyle/>
          <a:p>
            <a:br>
              <a:rPr lang="ru-RU" sz="3200" b="1" dirty="0">
                <a:solidFill>
                  <a:srgbClr val="FF0000"/>
                </a:solidFill>
                <a:latin typeface="Times New Roman" panose="02020603050405020304" pitchFamily="18" charset="0"/>
                <a:cs typeface="Times New Roman" panose="02020603050405020304" pitchFamily="18" charset="0"/>
              </a:rPr>
            </a:br>
            <a:r>
              <a:rPr lang="ru-RU" sz="3200" b="1" dirty="0">
                <a:solidFill>
                  <a:srgbClr val="FF0000"/>
                </a:solidFill>
                <a:latin typeface="Times New Roman" panose="02020603050405020304" pitchFamily="18" charset="0"/>
                <a:cs typeface="Times New Roman" panose="02020603050405020304" pitchFamily="18" charset="0"/>
              </a:rPr>
              <a:t>Студент должен знать:</a:t>
            </a:r>
            <a:br>
              <a:rPr lang="ru-RU" sz="3200" dirty="0">
                <a:solidFill>
                  <a:srgbClr val="FF0000"/>
                </a:solidFill>
                <a:latin typeface="Times New Roman" panose="02020603050405020304" pitchFamily="18" charset="0"/>
                <a:cs typeface="Times New Roman" panose="02020603050405020304" pitchFamily="18" charset="0"/>
              </a:rPr>
            </a:br>
            <a:endParaRPr lang="ru-RU" sz="320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500034" y="1000108"/>
            <a:ext cx="8229600" cy="6101300"/>
          </a:xfrm>
        </p:spPr>
        <p:txBody>
          <a:bodyPr>
            <a:normAutofit fontScale="85000" lnSpcReduction="10000"/>
          </a:bodyPr>
          <a:lstStyle/>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Характеристики стадий роста и развития человека.</a:t>
            </a:r>
          </a:p>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Анатомо-физиологические особенности детей грудного возраста</a:t>
            </a:r>
          </a:p>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Основные потребности ребенка, способы их удовлетворения.  </a:t>
            </a:r>
          </a:p>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Основные принципы проведения закаливающих процедур у ребенка до года</a:t>
            </a:r>
          </a:p>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Основные правила создания безопасной окружающей среды ребенка.</a:t>
            </a:r>
          </a:p>
          <a:p>
            <a:pPr lvl="0" algn="just">
              <a:buClr>
                <a:srgbClr val="FF0000"/>
              </a:buClr>
              <a:buFont typeface="Wingdings" pitchFamily="2" charset="2"/>
              <a:buChar char="Ø"/>
            </a:pPr>
            <a:endParaRPr lang="ru-RU" sz="2400" b="1" dirty="0">
              <a:solidFill>
                <a:srgbClr val="002060"/>
              </a:solidFill>
            </a:endParaRPr>
          </a:p>
          <a:p>
            <a:pPr lvl="0" algn="just">
              <a:buClr>
                <a:srgbClr val="FF0000"/>
              </a:buClr>
              <a:buFont typeface="Wingdings" pitchFamily="2" charset="2"/>
              <a:buChar char="Ø"/>
            </a:pPr>
            <a:endParaRPr lang="ru-RU" sz="2400" b="1" dirty="0">
              <a:solidFill>
                <a:srgbClr val="002060"/>
              </a:solidFill>
            </a:endParaRPr>
          </a:p>
          <a:p>
            <a:pPr lvl="0" algn="just">
              <a:buClr>
                <a:srgbClr val="FF0000"/>
              </a:buClr>
              <a:buFont typeface="Wingdings" pitchFamily="2" charset="2"/>
              <a:buChar char="Ø"/>
            </a:pPr>
            <a:endParaRPr lang="ru-RU" sz="2400" b="1" dirty="0">
              <a:solidFill>
                <a:srgbClr val="002060"/>
              </a:solidFill>
            </a:endParaRPr>
          </a:p>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Организовать уход за грудным ребенком.</a:t>
            </a:r>
          </a:p>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Проводить антропометрические измерения. </a:t>
            </a:r>
          </a:p>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Оценить физическое развитие детей грудного возраста.</a:t>
            </a:r>
          </a:p>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Выявлять проблемы, связанные с дефицитом знаний у родителей, умений и навыков в области укрепления здоровья.</a:t>
            </a:r>
          </a:p>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Обучить родителей и окружения ребенка принципам создания </a:t>
            </a:r>
            <a:br>
              <a:rPr lang="ru-RU" sz="2400" b="1" dirty="0">
                <a:solidFill>
                  <a:srgbClr val="002060"/>
                </a:solidFill>
                <a:latin typeface="Times New Roman" panose="02020603050405020304" pitchFamily="18" charset="0"/>
                <a:cs typeface="Times New Roman" panose="02020603050405020304" pitchFamily="18" charset="0"/>
              </a:rPr>
            </a:br>
            <a:r>
              <a:rPr lang="ru-RU" sz="2400" b="1" dirty="0">
                <a:solidFill>
                  <a:srgbClr val="002060"/>
                </a:solidFill>
                <a:latin typeface="Times New Roman" panose="02020603050405020304" pitchFamily="18" charset="0"/>
                <a:cs typeface="Times New Roman" panose="02020603050405020304" pitchFamily="18" charset="0"/>
              </a:rPr>
              <a:t>безопасной окружающей среды. </a:t>
            </a:r>
          </a:p>
          <a:p>
            <a:pPr lvl="0" algn="just">
              <a:buClr>
                <a:srgbClr val="FF0000"/>
              </a:buClr>
              <a:buFont typeface="Wingdings" pitchFamily="2" charset="2"/>
              <a:buChar char="Ø"/>
            </a:pPr>
            <a:r>
              <a:rPr lang="ru-RU" sz="2400" b="1" dirty="0">
                <a:solidFill>
                  <a:srgbClr val="002060"/>
                </a:solidFill>
                <a:latin typeface="Times New Roman" panose="02020603050405020304" pitchFamily="18" charset="0"/>
                <a:cs typeface="Times New Roman" panose="02020603050405020304" pitchFamily="18" charset="0"/>
              </a:rPr>
              <a:t>Составлять рекомендации по закаливанию ребенка.</a:t>
            </a:r>
          </a:p>
          <a:p>
            <a:pPr lvl="0" algn="just">
              <a:buClr>
                <a:srgbClr val="FF0000"/>
              </a:buClr>
              <a:buFont typeface="Wingdings" pitchFamily="2" charset="2"/>
              <a:buChar char="Ø"/>
            </a:pPr>
            <a:endParaRPr lang="ru-RU" sz="2400" b="1" dirty="0">
              <a:solidFill>
                <a:srgbClr val="002060"/>
              </a:solidFill>
            </a:endParaRPr>
          </a:p>
          <a:p>
            <a:pPr marL="0" lvl="0" indent="0" algn="just">
              <a:buNone/>
            </a:pPr>
            <a:endParaRPr lang="ru-RU" sz="2400" dirty="0"/>
          </a:p>
          <a:p>
            <a:pPr algn="just">
              <a:buNone/>
            </a:pPr>
            <a:endParaRPr lang="ru-RU" sz="2400" dirty="0"/>
          </a:p>
        </p:txBody>
      </p:sp>
      <p:sp>
        <p:nvSpPr>
          <p:cNvPr id="6" name="Заголовок 1">
            <a:extLst>
              <a:ext uri="{FF2B5EF4-FFF2-40B4-BE49-F238E27FC236}">
                <a16:creationId xmlns:a16="http://schemas.microsoft.com/office/drawing/2014/main" id="{0B875632-7D50-6C4B-A5AC-16FFE21EE9D1}"/>
              </a:ext>
            </a:extLst>
          </p:cNvPr>
          <p:cNvSpPr txBox="1">
            <a:spLocks/>
          </p:cNvSpPr>
          <p:nvPr/>
        </p:nvSpPr>
        <p:spPr>
          <a:xfrm>
            <a:off x="440277" y="3351797"/>
            <a:ext cx="8229600" cy="72547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br>
              <a:rPr lang="ru-RU" sz="3200" b="1" dirty="0">
                <a:solidFill>
                  <a:srgbClr val="FF0000"/>
                </a:solidFill>
                <a:latin typeface="Times New Roman" panose="02020603050405020304" pitchFamily="18" charset="0"/>
                <a:cs typeface="Times New Roman" panose="02020603050405020304" pitchFamily="18" charset="0"/>
              </a:rPr>
            </a:br>
            <a:r>
              <a:rPr lang="ru-RU" sz="3200" b="1" dirty="0">
                <a:solidFill>
                  <a:srgbClr val="FF0000"/>
                </a:solidFill>
                <a:latin typeface="Times New Roman" panose="02020603050405020304" pitchFamily="18" charset="0"/>
                <a:cs typeface="Times New Roman" panose="02020603050405020304" pitchFamily="18" charset="0"/>
              </a:rPr>
              <a:t>Студент должен уметь:</a:t>
            </a:r>
            <a:br>
              <a:rPr lang="ru-RU" sz="3200" dirty="0">
                <a:solidFill>
                  <a:srgbClr val="FF0000"/>
                </a:solidFill>
                <a:latin typeface="Times New Roman" panose="02020603050405020304" pitchFamily="18" charset="0"/>
                <a:cs typeface="Times New Roman" panose="02020603050405020304" pitchFamily="18" charset="0"/>
              </a:rPr>
            </a:br>
            <a:endParaRPr lang="ru-RU" sz="32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857232"/>
            <a:ext cx="8229600" cy="5268931"/>
          </a:xfrm>
        </p:spPr>
        <p:txBody>
          <a:bodyPr>
            <a:normAutofit/>
          </a:bodyPr>
          <a:lstStyle/>
          <a:p>
            <a:pPr lvl="0" algn="just">
              <a:buClr>
                <a:srgbClr val="FF0000"/>
              </a:buClr>
              <a:buFont typeface="Wingdings" pitchFamily="2" charset="2"/>
              <a:buChar char="ü"/>
            </a:pPr>
            <a:endParaRPr lang="ru-RU" sz="2400" b="1" dirty="0">
              <a:solidFill>
                <a:srgbClr val="002060"/>
              </a:solidFill>
              <a:latin typeface="Times New Roman" panose="02020603050405020304" pitchFamily="18" charset="0"/>
              <a:cs typeface="Times New Roman" panose="02020603050405020304" pitchFamily="18" charset="0"/>
            </a:endParaRPr>
          </a:p>
          <a:p>
            <a:pPr lvl="0" algn="just">
              <a:buClr>
                <a:srgbClr val="1BEE10"/>
              </a:buClr>
              <a:buFont typeface="Wingdings" pitchFamily="2" charset="2"/>
              <a:buChar char="ü"/>
            </a:pPr>
            <a:r>
              <a:rPr lang="ru-RU" sz="2400" b="1" dirty="0">
                <a:solidFill>
                  <a:srgbClr val="002060"/>
                </a:solidFill>
                <a:latin typeface="Times New Roman" panose="02020603050405020304" pitchFamily="18" charset="0"/>
                <a:cs typeface="Times New Roman" panose="02020603050405020304" pitchFamily="18" charset="0"/>
              </a:rPr>
              <a:t>ПК 1.1. Проводить мероприятия по сохранению и укреплению здоровья населения, пациента и его окружения.</a:t>
            </a:r>
          </a:p>
          <a:p>
            <a:pPr lvl="0" algn="just">
              <a:buClr>
                <a:srgbClr val="1BEE10"/>
              </a:buClr>
              <a:buFont typeface="Wingdings" pitchFamily="2" charset="2"/>
              <a:buChar char="ü"/>
            </a:pPr>
            <a:r>
              <a:rPr lang="ru-RU" sz="2400" b="1" dirty="0">
                <a:solidFill>
                  <a:srgbClr val="002060"/>
                </a:solidFill>
                <a:latin typeface="Times New Roman" panose="02020603050405020304" pitchFamily="18" charset="0"/>
                <a:cs typeface="Times New Roman" panose="02020603050405020304" pitchFamily="18" charset="0"/>
              </a:rPr>
              <a:t>ПК 1.2. Проводить санитарно-гигиеническое воспитание населения.</a:t>
            </a:r>
          </a:p>
          <a:p>
            <a:pPr lvl="0" algn="just">
              <a:buClr>
                <a:srgbClr val="1BEE10"/>
              </a:buClr>
              <a:buFont typeface="Wingdings" pitchFamily="2" charset="2"/>
              <a:buChar char="ü"/>
            </a:pPr>
            <a:r>
              <a:rPr lang="ru-RU" sz="2400" b="1" dirty="0">
                <a:solidFill>
                  <a:srgbClr val="002060"/>
                </a:solidFill>
                <a:latin typeface="Times New Roman" panose="02020603050405020304" pitchFamily="18" charset="0"/>
                <a:cs typeface="Times New Roman" panose="02020603050405020304" pitchFamily="18" charset="0"/>
              </a:rPr>
              <a:t>ПК 1.3. Участвовать в проведении профилактики инфекционных и не инфекционных заболеваний.</a:t>
            </a:r>
          </a:p>
          <a:p>
            <a:pPr algn="just"/>
            <a:endParaRPr lang="ru-RU" sz="2400" b="1" dirty="0">
              <a:latin typeface="Times New Roman" panose="02020603050405020304" pitchFamily="18" charset="0"/>
              <a:cs typeface="Times New Roman" panose="02020603050405020304" pitchFamily="18" charset="0"/>
            </a:endParaRPr>
          </a:p>
        </p:txBody>
      </p:sp>
      <p:sp>
        <p:nvSpPr>
          <p:cNvPr id="6" name="Заголовок 1"/>
          <p:cNvSpPr txBox="1">
            <a:spLocks/>
          </p:cNvSpPr>
          <p:nvPr/>
        </p:nvSpPr>
        <p:spPr>
          <a:xfrm>
            <a:off x="457200" y="274638"/>
            <a:ext cx="8229600" cy="72547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br>
              <a:rPr lang="ru-RU" sz="3200" b="1" dirty="0">
                <a:solidFill>
                  <a:srgbClr val="FF0000"/>
                </a:solidFill>
                <a:latin typeface="Times New Roman" panose="02020603050405020304" pitchFamily="18" charset="0"/>
                <a:cs typeface="Times New Roman" panose="02020603050405020304" pitchFamily="18" charset="0"/>
              </a:rPr>
            </a:br>
            <a:r>
              <a:rPr lang="ru-RU" sz="3200" b="1" dirty="0">
                <a:solidFill>
                  <a:srgbClr val="FF0000"/>
                </a:solidFill>
                <a:latin typeface="Times New Roman" panose="02020603050405020304" pitchFamily="18" charset="0"/>
                <a:cs typeface="Times New Roman" panose="02020603050405020304" pitchFamily="18" charset="0"/>
              </a:rPr>
              <a:t>Профессиональные компетенции:</a:t>
            </a:r>
            <a:br>
              <a:rPr lang="ru-RU" sz="3200" dirty="0">
                <a:solidFill>
                  <a:srgbClr val="FF0000"/>
                </a:solidFill>
                <a:latin typeface="Times New Roman" panose="02020603050405020304" pitchFamily="18" charset="0"/>
                <a:cs typeface="Times New Roman" panose="02020603050405020304" pitchFamily="18" charset="0"/>
              </a:rPr>
            </a:br>
            <a:endParaRPr lang="ru-RU" sz="3200"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noFill/>
          <a:ln>
            <a:noFill/>
          </a:ln>
        </p:spPr>
        <p:style>
          <a:lnRef idx="0">
            <a:scrgbClr r="0" g="0" b="0"/>
          </a:lnRef>
          <a:fillRef idx="0">
            <a:scrgbClr r="0" g="0" b="0"/>
          </a:fillRef>
          <a:effectRef idx="0">
            <a:scrgbClr r="0" g="0" b="0"/>
          </a:effectRef>
          <a:fontRef idx="minor">
            <a:schemeClr val="dk1"/>
          </a:fontRef>
        </p:style>
        <p:txBody>
          <a:bodyPr>
            <a:normAutofit lnSpcReduction="10000"/>
          </a:bodyPr>
          <a:lstStyle/>
          <a:p>
            <a:pPr algn="just"/>
            <a:r>
              <a:rPr lang="ru-RU" sz="2800" b="1" dirty="0">
                <a:solidFill>
                  <a:srgbClr val="002060"/>
                </a:solidFill>
                <a:latin typeface="Times New Roman" panose="02020603050405020304" pitchFamily="18" charset="0"/>
                <a:cs typeface="Times New Roman" panose="02020603050405020304" pitchFamily="18" charset="0"/>
              </a:rPr>
              <a:t>Масса и рост ребенка являются отражением общего благополучия его организма. Любые же отклонения от нормы свидетельствуют о проблемах либо во вскармливании и уходе за ребенком, либо о серьезном заболевании внутренних органов.</a:t>
            </a:r>
          </a:p>
          <a:p>
            <a:pPr algn="just"/>
            <a:r>
              <a:rPr lang="ru-RU" sz="2800" b="1" dirty="0">
                <a:solidFill>
                  <a:srgbClr val="002060"/>
                </a:solidFill>
                <a:latin typeface="Times New Roman" panose="02020603050405020304" pitchFamily="18" charset="0"/>
                <a:cs typeface="Times New Roman" panose="02020603050405020304" pitchFamily="18" charset="0"/>
              </a:rPr>
              <a:t>Каждый медицинский работник должен уметь проводить антропометрические измерения, оценивать физическое развитие детей различных возрастных групп, пользуясь специальными формулами.</a:t>
            </a:r>
          </a:p>
        </p:txBody>
      </p:sp>
      <p:sp>
        <p:nvSpPr>
          <p:cNvPr id="4"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ru-RU" sz="3200" b="1" dirty="0">
                <a:solidFill>
                  <a:srgbClr val="0070C0"/>
                </a:solidFill>
                <a:latin typeface="Times New Roman" panose="02020603050405020304" pitchFamily="18" charset="0"/>
                <a:cs typeface="Times New Roman" panose="02020603050405020304" pitchFamily="18" charset="0"/>
              </a:rPr>
              <a:t>АКТУАЛЬНОСТЬ</a:t>
            </a:r>
            <a:endParaRPr lang="ru-RU" sz="3200" dirty="0">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7544" y="0"/>
            <a:ext cx="8229600" cy="882352"/>
          </a:xfrm>
        </p:spPr>
        <p:txBody>
          <a:bodyPr>
            <a:normAutofit/>
          </a:bodyPr>
          <a:lstStyle/>
          <a:p>
            <a:r>
              <a:rPr lang="ru-RU" sz="3200" b="1" dirty="0">
                <a:solidFill>
                  <a:srgbClr val="FF0000"/>
                </a:solidFill>
                <a:latin typeface="Times New Roman" panose="02020603050405020304" pitchFamily="18" charset="0"/>
                <a:cs typeface="Times New Roman" panose="02020603050405020304" pitchFamily="18" charset="0"/>
              </a:rPr>
              <a:t>Фронтальный опрос</a:t>
            </a:r>
          </a:p>
        </p:txBody>
      </p:sp>
      <p:sp>
        <p:nvSpPr>
          <p:cNvPr id="2" name="Прямоугольник 1">
            <a:extLst>
              <a:ext uri="{FF2B5EF4-FFF2-40B4-BE49-F238E27FC236}">
                <a16:creationId xmlns:a16="http://schemas.microsoft.com/office/drawing/2014/main" id="{C3D8DA22-0FB7-E441-AFAD-A2FDAA6DFF94}"/>
              </a:ext>
            </a:extLst>
          </p:cNvPr>
          <p:cNvSpPr/>
          <p:nvPr/>
        </p:nvSpPr>
        <p:spPr>
          <a:xfrm>
            <a:off x="233772" y="590986"/>
            <a:ext cx="8697144" cy="1508105"/>
          </a:xfrm>
          <a:prstGeom prst="rect">
            <a:avLst/>
          </a:prstGeom>
        </p:spPr>
        <p:txBody>
          <a:bodyPr wrap="square">
            <a:spAutoFit/>
          </a:bodyPr>
          <a:lstStyle/>
          <a:p>
            <a:pPr algn="just">
              <a:buNone/>
            </a:pPr>
            <a:r>
              <a:rPr lang="ru-RU" sz="2000" b="1" dirty="0">
                <a:solidFill>
                  <a:srgbClr val="002060"/>
                </a:solidFill>
                <a:latin typeface="Times New Roman" panose="02020603050405020304" pitchFamily="18" charset="0"/>
                <a:cs typeface="Times New Roman" panose="02020603050405020304" pitchFamily="18" charset="0"/>
              </a:rPr>
              <a:t>Расскажите «Нервно - психическое развитие ребенка до года»:</a:t>
            </a:r>
          </a:p>
          <a:p>
            <a:pPr marL="457200" indent="-457200" algn="just">
              <a:buFont typeface="+mj-lt"/>
              <a:buAutoNum type="arabicPeriod"/>
            </a:pPr>
            <a:r>
              <a:rPr lang="ru-RU" dirty="0">
                <a:solidFill>
                  <a:srgbClr val="002060"/>
                </a:solidFill>
                <a:latin typeface="Times New Roman" panose="02020603050405020304" pitchFamily="18" charset="0"/>
                <a:cs typeface="Times New Roman" panose="02020603050405020304" pitchFamily="18" charset="0"/>
              </a:rPr>
              <a:t>Зрительная ориентация</a:t>
            </a:r>
          </a:p>
          <a:p>
            <a:pPr marL="457200" indent="-457200" algn="just">
              <a:buFont typeface="+mj-lt"/>
              <a:buAutoNum type="arabicPeriod"/>
            </a:pPr>
            <a:r>
              <a:rPr lang="ru-RU" dirty="0">
                <a:solidFill>
                  <a:srgbClr val="002060"/>
                </a:solidFill>
                <a:latin typeface="Times New Roman" panose="02020603050405020304" pitchFamily="18" charset="0"/>
                <a:cs typeface="Times New Roman" panose="02020603050405020304" pitchFamily="18" charset="0"/>
              </a:rPr>
              <a:t>Слуховая ориентация</a:t>
            </a:r>
          </a:p>
          <a:p>
            <a:pPr marL="457200" indent="-457200" algn="just">
              <a:buFont typeface="+mj-lt"/>
              <a:buAutoNum type="arabicPeriod"/>
            </a:pPr>
            <a:r>
              <a:rPr lang="ru-RU" dirty="0">
                <a:solidFill>
                  <a:srgbClr val="002060"/>
                </a:solidFill>
                <a:latin typeface="Times New Roman" panose="02020603050405020304" pitchFamily="18" charset="0"/>
                <a:cs typeface="Times New Roman" panose="02020603050405020304" pitchFamily="18" charset="0"/>
              </a:rPr>
              <a:t>Эмоции</a:t>
            </a:r>
          </a:p>
          <a:p>
            <a:pPr marL="457200" indent="-457200" algn="just">
              <a:buFont typeface="+mj-lt"/>
              <a:buAutoNum type="arabicPeriod"/>
            </a:pPr>
            <a:r>
              <a:rPr lang="ru-RU" dirty="0">
                <a:solidFill>
                  <a:srgbClr val="002060"/>
                </a:solidFill>
                <a:latin typeface="Times New Roman" panose="02020603050405020304" pitchFamily="18" charset="0"/>
                <a:cs typeface="Times New Roman" panose="02020603050405020304" pitchFamily="18" charset="0"/>
              </a:rPr>
              <a:t>Движение руки</a:t>
            </a:r>
          </a:p>
        </p:txBody>
      </p:sp>
      <p:graphicFrame>
        <p:nvGraphicFramePr>
          <p:cNvPr id="8" name="Таблица 7">
            <a:extLst>
              <a:ext uri="{FF2B5EF4-FFF2-40B4-BE49-F238E27FC236}">
                <a16:creationId xmlns:a16="http://schemas.microsoft.com/office/drawing/2014/main" id="{38C42216-F956-BA4A-8C56-AFDA133653A7}"/>
              </a:ext>
            </a:extLst>
          </p:cNvPr>
          <p:cNvGraphicFramePr>
            <a:graphicFrameLocks noGrp="1"/>
          </p:cNvGraphicFramePr>
          <p:nvPr>
            <p:extLst>
              <p:ext uri="{D42A27DB-BD31-4B8C-83A1-F6EECF244321}">
                <p14:modId xmlns:p14="http://schemas.microsoft.com/office/powerpoint/2010/main" val="3826600126"/>
              </p:ext>
            </p:extLst>
          </p:nvPr>
        </p:nvGraphicFramePr>
        <p:xfrm>
          <a:off x="467544" y="2379996"/>
          <a:ext cx="8229600" cy="3994008"/>
        </p:xfrm>
        <a:graphic>
          <a:graphicData uri="http://schemas.openxmlformats.org/drawingml/2006/table">
            <a:tbl>
              <a:tblPr firstRow="1" firstCol="1" bandRow="1"/>
              <a:tblGrid>
                <a:gridCol w="2465442">
                  <a:extLst>
                    <a:ext uri="{9D8B030D-6E8A-4147-A177-3AD203B41FA5}">
                      <a16:colId xmlns:a16="http://schemas.microsoft.com/office/drawing/2014/main" val="3050289566"/>
                    </a:ext>
                  </a:extLst>
                </a:gridCol>
                <a:gridCol w="5764158">
                  <a:extLst>
                    <a:ext uri="{9D8B030D-6E8A-4147-A177-3AD203B41FA5}">
                      <a16:colId xmlns:a16="http://schemas.microsoft.com/office/drawing/2014/main" val="3096000541"/>
                    </a:ext>
                  </a:extLst>
                </a:gridCol>
              </a:tblGrid>
              <a:tr h="451643">
                <a:tc>
                  <a:txBody>
                    <a:bodyPr/>
                    <a:lstStyle/>
                    <a:p>
                      <a:pPr indent="270510" algn="ctr">
                        <a:spcAft>
                          <a:spcPts val="0"/>
                        </a:spcAft>
                      </a:pPr>
                      <a:r>
                        <a:rPr lang="ru-RU" sz="1600" b="1" dirty="0">
                          <a:solidFill>
                            <a:srgbClr val="0070C0"/>
                          </a:solidFill>
                          <a:effectLst/>
                          <a:latin typeface="Times New Roman" panose="02020603050405020304" pitchFamily="18" charset="0"/>
                          <a:ea typeface="Times New Roman" panose="02020603050405020304" pitchFamily="18" charset="0"/>
                        </a:rPr>
                        <a:t>Возраст</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indent="270510" algn="ctr">
                        <a:spcAft>
                          <a:spcPts val="0"/>
                        </a:spcAft>
                      </a:pPr>
                      <a:r>
                        <a:rPr lang="ru-RU" sz="1800" b="1" dirty="0">
                          <a:solidFill>
                            <a:srgbClr val="0070C0"/>
                          </a:solidFill>
                          <a:effectLst/>
                          <a:latin typeface="Times New Roman" panose="02020603050405020304" pitchFamily="18" charset="0"/>
                          <a:ea typeface="Times New Roman" panose="02020603050405020304" pitchFamily="18" charset="0"/>
                        </a:rPr>
                        <a:t>Действия ребенка</a:t>
                      </a:r>
                      <a:endParaRPr lang="ru-RU" sz="1100" dirty="0">
                        <a:solidFill>
                          <a:srgbClr val="0070C0"/>
                        </a:solidFill>
                        <a:effectLst/>
                        <a:latin typeface="Times New Roman" panose="02020603050405020304" pitchFamily="18" charset="0"/>
                        <a:ea typeface="Times New Roman" panose="02020603050405020304" pitchFamily="18" charset="0"/>
                      </a:endParaRPr>
                    </a:p>
                    <a:p>
                      <a:pPr indent="270510" algn="ctr">
                        <a:spcAft>
                          <a:spcPts val="0"/>
                        </a:spcAft>
                      </a:pPr>
                      <a:r>
                        <a:rPr lang="ru-RU" sz="1600" b="1"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930932986"/>
                  </a:ext>
                </a:extLst>
              </a:tr>
              <a:tr h="549768">
                <a:tc>
                  <a:txBody>
                    <a:bodyPr/>
                    <a:lstStyle/>
                    <a:p>
                      <a:pPr indent="270510" algn="ctr">
                        <a:spcAft>
                          <a:spcPts val="0"/>
                        </a:spcAft>
                      </a:pPr>
                      <a:r>
                        <a:rPr lang="ru-RU" sz="1600" b="1" dirty="0">
                          <a:solidFill>
                            <a:srgbClr val="0070C0"/>
                          </a:solidFill>
                          <a:effectLst/>
                          <a:latin typeface="Times New Roman" panose="02020603050405020304" pitchFamily="18" charset="0"/>
                          <a:ea typeface="Times New Roman" panose="02020603050405020304" pitchFamily="18" charset="0"/>
                        </a:rPr>
                        <a:t>1 месяц</a:t>
                      </a:r>
                      <a:endParaRPr lang="ru-RU" sz="1050" dirty="0">
                        <a:solidFill>
                          <a:srgbClr val="0070C0"/>
                        </a:solidFill>
                        <a:effectLst/>
                        <a:latin typeface="Times New Roman" panose="02020603050405020304" pitchFamily="18" charset="0"/>
                        <a:ea typeface="Times New Roman" panose="02020603050405020304" pitchFamily="18" charset="0"/>
                      </a:endParaRPr>
                    </a:p>
                    <a:p>
                      <a:pPr algn="ctr">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0561975"/>
                  </a:ext>
                </a:extLst>
              </a:tr>
              <a:tr h="677464">
                <a:tc>
                  <a:txBody>
                    <a:bodyPr/>
                    <a:lstStyle/>
                    <a:p>
                      <a:pPr indent="270510" algn="ctr">
                        <a:spcAft>
                          <a:spcPts val="0"/>
                        </a:spcAft>
                      </a:pPr>
                      <a:r>
                        <a:rPr lang="ru-RU" sz="1600" b="1" dirty="0">
                          <a:solidFill>
                            <a:srgbClr val="0070C0"/>
                          </a:solidFill>
                          <a:effectLst/>
                          <a:latin typeface="Times New Roman" panose="02020603050405020304" pitchFamily="18" charset="0"/>
                          <a:ea typeface="Times New Roman" panose="02020603050405020304" pitchFamily="18" charset="0"/>
                        </a:rPr>
                        <a:t>3 месяца</a:t>
                      </a:r>
                      <a:endParaRPr lang="ru-RU" sz="1050" dirty="0">
                        <a:solidFill>
                          <a:srgbClr val="0070C0"/>
                        </a:solidFill>
                        <a:effectLst/>
                        <a:latin typeface="Times New Roman" panose="02020603050405020304" pitchFamily="18" charset="0"/>
                        <a:ea typeface="Times New Roman" panose="02020603050405020304" pitchFamily="18" charset="0"/>
                      </a:endParaRPr>
                    </a:p>
                    <a:p>
                      <a:pPr indent="270510" algn="ctr">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indent="270510"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p>
                      <a:pPr indent="270510"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p>
                      <a:pPr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6431109"/>
                  </a:ext>
                </a:extLst>
              </a:tr>
              <a:tr h="677464">
                <a:tc>
                  <a:txBody>
                    <a:bodyPr/>
                    <a:lstStyle/>
                    <a:p>
                      <a:pPr indent="270510" algn="ctr">
                        <a:spcAft>
                          <a:spcPts val="0"/>
                        </a:spcAft>
                      </a:pPr>
                      <a:r>
                        <a:rPr lang="ru-RU" sz="1600" b="1" dirty="0">
                          <a:solidFill>
                            <a:srgbClr val="0070C0"/>
                          </a:solidFill>
                          <a:effectLst/>
                          <a:latin typeface="Times New Roman" panose="02020603050405020304" pitchFamily="18" charset="0"/>
                          <a:ea typeface="Times New Roman" panose="02020603050405020304" pitchFamily="18" charset="0"/>
                        </a:rPr>
                        <a:t>6 месяцев</a:t>
                      </a: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p>
                      <a:pPr indent="270510" algn="ctr">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indent="270510"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p>
                      <a:pPr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p>
                      <a:pPr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4529044"/>
                  </a:ext>
                </a:extLst>
              </a:tr>
              <a:tr h="677464">
                <a:tc>
                  <a:txBody>
                    <a:bodyPr/>
                    <a:lstStyle/>
                    <a:p>
                      <a:pPr indent="270510" algn="ctr">
                        <a:spcAft>
                          <a:spcPts val="0"/>
                        </a:spcAft>
                      </a:pPr>
                      <a:r>
                        <a:rPr lang="ru-RU" sz="1600" b="1" dirty="0">
                          <a:solidFill>
                            <a:srgbClr val="0070C0"/>
                          </a:solidFill>
                          <a:effectLst/>
                          <a:latin typeface="Times New Roman" panose="02020603050405020304" pitchFamily="18" charset="0"/>
                          <a:ea typeface="Times New Roman" panose="02020603050405020304" pitchFamily="18" charset="0"/>
                        </a:rPr>
                        <a:t>9 месяцев</a:t>
                      </a: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p>
                      <a:pPr indent="270510" algn="ctr">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indent="270510"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p>
                      <a:pPr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p>
                      <a:pPr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3298726"/>
                  </a:ext>
                </a:extLst>
              </a:tr>
              <a:tr h="677464">
                <a:tc>
                  <a:txBody>
                    <a:bodyPr/>
                    <a:lstStyle/>
                    <a:p>
                      <a:pPr algn="ctr">
                        <a:spcAft>
                          <a:spcPts val="0"/>
                        </a:spcAft>
                      </a:pPr>
                      <a:r>
                        <a:rPr lang="ru-RU" sz="1600" b="1" dirty="0">
                          <a:solidFill>
                            <a:srgbClr val="0070C0"/>
                          </a:solidFill>
                          <a:effectLst/>
                          <a:latin typeface="Times New Roman" panose="02020603050405020304" pitchFamily="18" charset="0"/>
                          <a:ea typeface="Times New Roman" panose="02020603050405020304" pitchFamily="18" charset="0"/>
                        </a:rPr>
                        <a:t>12 месяцев</a:t>
                      </a:r>
                      <a:endParaRPr lang="ru-RU" sz="1050" dirty="0">
                        <a:solidFill>
                          <a:srgbClr val="0070C0"/>
                        </a:solidFill>
                        <a:effectLst/>
                        <a:latin typeface="Times New Roman" panose="02020603050405020304" pitchFamily="18" charset="0"/>
                        <a:ea typeface="Times New Roman" panose="02020603050405020304" pitchFamily="18" charset="0"/>
                      </a:endParaRPr>
                    </a:p>
                    <a:p>
                      <a:pPr indent="270510" algn="ctr">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indent="270510"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p>
                      <a:pPr indent="270510"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p>
                      <a:pPr algn="just">
                        <a:spcAft>
                          <a:spcPts val="0"/>
                        </a:spcAft>
                      </a:pPr>
                      <a:r>
                        <a:rPr lang="ru-RU" sz="1600" dirty="0">
                          <a:solidFill>
                            <a:srgbClr val="0070C0"/>
                          </a:solidFill>
                          <a:effectLst/>
                          <a:latin typeface="Times New Roman" panose="02020603050405020304" pitchFamily="18" charset="0"/>
                          <a:ea typeface="Times New Roman" panose="02020603050405020304" pitchFamily="18" charset="0"/>
                        </a:rPr>
                        <a:t> </a:t>
                      </a:r>
                      <a:endParaRPr lang="ru-RU" sz="1050" dirty="0">
                        <a:solidFill>
                          <a:srgbClr val="0070C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8278942"/>
                  </a:ext>
                </a:extLst>
              </a:tr>
            </a:tbl>
          </a:graphicData>
        </a:graphic>
      </p:graphicFrame>
      <p:sp>
        <p:nvSpPr>
          <p:cNvPr id="3" name="Прямоугольник 2">
            <a:extLst>
              <a:ext uri="{FF2B5EF4-FFF2-40B4-BE49-F238E27FC236}">
                <a16:creationId xmlns:a16="http://schemas.microsoft.com/office/drawing/2014/main" id="{771BF636-0016-0C46-B7A3-D02D77D6E003}"/>
              </a:ext>
            </a:extLst>
          </p:cNvPr>
          <p:cNvSpPr/>
          <p:nvPr/>
        </p:nvSpPr>
        <p:spPr>
          <a:xfrm>
            <a:off x="4089554" y="871891"/>
            <a:ext cx="4572000" cy="1200329"/>
          </a:xfrm>
          <a:prstGeom prst="rect">
            <a:avLst/>
          </a:prstGeom>
        </p:spPr>
        <p:txBody>
          <a:bodyPr>
            <a:spAutoFit/>
          </a:bodyPr>
          <a:lstStyle/>
          <a:p>
            <a:pPr marL="457200" lvl="0" indent="-457200" algn="just">
              <a:buFont typeface="+mj-lt"/>
              <a:buAutoNum type="arabicPeriod" startAt="5"/>
            </a:pPr>
            <a:r>
              <a:rPr lang="ru-RU" dirty="0">
                <a:solidFill>
                  <a:srgbClr val="002060"/>
                </a:solidFill>
                <a:latin typeface="Times New Roman" panose="02020603050405020304" pitchFamily="18" charset="0"/>
                <a:cs typeface="Times New Roman" panose="02020603050405020304" pitchFamily="18" charset="0"/>
              </a:rPr>
              <a:t>Движение общее</a:t>
            </a:r>
          </a:p>
          <a:p>
            <a:pPr marL="457200" lvl="0" indent="-457200" algn="just">
              <a:buFont typeface="+mj-lt"/>
              <a:buAutoNum type="arabicPeriod" startAt="5"/>
            </a:pPr>
            <a:r>
              <a:rPr lang="ru-RU" dirty="0">
                <a:solidFill>
                  <a:srgbClr val="002060"/>
                </a:solidFill>
                <a:latin typeface="Times New Roman" panose="02020603050405020304" pitchFamily="18" charset="0"/>
                <a:cs typeface="Times New Roman" panose="02020603050405020304" pitchFamily="18" charset="0"/>
              </a:rPr>
              <a:t>Понимаемая речь</a:t>
            </a:r>
          </a:p>
          <a:p>
            <a:pPr marL="457200" lvl="0" indent="-457200" algn="just">
              <a:buFont typeface="+mj-lt"/>
              <a:buAutoNum type="arabicPeriod" startAt="5"/>
            </a:pPr>
            <a:r>
              <a:rPr lang="ru-RU" dirty="0">
                <a:solidFill>
                  <a:srgbClr val="002060"/>
                </a:solidFill>
                <a:latin typeface="Times New Roman" panose="02020603050405020304" pitchFamily="18" charset="0"/>
                <a:cs typeface="Times New Roman" panose="02020603050405020304" pitchFamily="18" charset="0"/>
              </a:rPr>
              <a:t>Активная речь</a:t>
            </a:r>
          </a:p>
          <a:p>
            <a:pPr marL="457200" lvl="0" indent="-457200" algn="just">
              <a:buFont typeface="+mj-lt"/>
              <a:buAutoNum type="arabicPeriod" startAt="5"/>
            </a:pPr>
            <a:r>
              <a:rPr lang="ru-RU" dirty="0">
                <a:solidFill>
                  <a:srgbClr val="002060"/>
                </a:solidFill>
                <a:latin typeface="Times New Roman" panose="02020603050405020304" pitchFamily="18" charset="0"/>
                <a:cs typeface="Times New Roman" panose="02020603050405020304" pitchFamily="18" charset="0"/>
              </a:rPr>
              <a:t>Новые умения, навыки</a:t>
            </a:r>
            <a:endParaRPr lang="ru-RU" sz="2400" dirty="0">
              <a:solidFill>
                <a:srgbClr val="00206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899592" y="1695324"/>
            <a:ext cx="7772400" cy="1470025"/>
          </a:xfrm>
        </p:spPr>
        <p:style>
          <a:lnRef idx="1">
            <a:schemeClr val="accent3"/>
          </a:lnRef>
          <a:fillRef idx="2">
            <a:schemeClr val="accent3"/>
          </a:fillRef>
          <a:effectRef idx="1">
            <a:schemeClr val="accent3"/>
          </a:effectRef>
          <a:fontRef idx="minor">
            <a:schemeClr val="dk1"/>
          </a:fontRef>
        </p:style>
        <p:txBody>
          <a:bodyPr>
            <a:normAutofit/>
          </a:bodyPr>
          <a:lstStyle/>
          <a:p>
            <a:r>
              <a:rPr lang="ru-RU" sz="3200" b="1" dirty="0">
                <a:solidFill>
                  <a:srgbClr val="FF0000"/>
                </a:solidFill>
                <a:latin typeface="Times New Roman" panose="02020603050405020304" pitchFamily="18" charset="0"/>
                <a:cs typeface="Times New Roman" panose="02020603050405020304" pitchFamily="18" charset="0"/>
              </a:rPr>
              <a:t>Антропометрия грудного ребенка</a:t>
            </a:r>
          </a:p>
        </p:txBody>
      </p:sp>
      <p:sp>
        <p:nvSpPr>
          <p:cNvPr id="8" name="Прямоугольник 7"/>
          <p:cNvSpPr/>
          <p:nvPr/>
        </p:nvSpPr>
        <p:spPr>
          <a:xfrm>
            <a:off x="7286644" y="4643446"/>
            <a:ext cx="1857356" cy="57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Штриховая стрелка вправо 15">
            <a:extLst>
              <a:ext uri="{FF2B5EF4-FFF2-40B4-BE49-F238E27FC236}">
                <a16:creationId xmlns:a16="http://schemas.microsoft.com/office/drawing/2014/main" id="{DBC72EE2-5F96-A344-B238-3622892360F0}"/>
              </a:ext>
            </a:extLst>
          </p:cNvPr>
          <p:cNvSpPr/>
          <p:nvPr/>
        </p:nvSpPr>
        <p:spPr>
          <a:xfrm rot="5400000">
            <a:off x="4533764" y="3364337"/>
            <a:ext cx="504056" cy="576064"/>
          </a:xfrm>
          <a:prstGeom prst="striped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b="1">
              <a:ln w="22225">
                <a:solidFill>
                  <a:schemeClr val="accent2"/>
                </a:solidFill>
                <a:prstDash val="solid"/>
              </a:ln>
              <a:solidFill>
                <a:schemeClr val="accent2">
                  <a:lumMod val="40000"/>
                  <a:lumOff val="60000"/>
                </a:schemeClr>
              </a:solidFill>
            </a:endParaRPr>
          </a:p>
        </p:txBody>
      </p:sp>
      <p:sp>
        <p:nvSpPr>
          <p:cNvPr id="17" name="Заголовок 1">
            <a:extLst>
              <a:ext uri="{FF2B5EF4-FFF2-40B4-BE49-F238E27FC236}">
                <a16:creationId xmlns:a16="http://schemas.microsoft.com/office/drawing/2014/main" id="{E3B2AD0A-159D-7249-8F33-61DC01C64E3B}"/>
              </a:ext>
            </a:extLst>
          </p:cNvPr>
          <p:cNvSpPr txBox="1">
            <a:spLocks/>
          </p:cNvSpPr>
          <p:nvPr/>
        </p:nvSpPr>
        <p:spPr>
          <a:xfrm>
            <a:off x="467544" y="100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a:solidFill>
                  <a:srgbClr val="FF0000"/>
                </a:solidFill>
                <a:latin typeface="Times New Roman" panose="02020603050405020304" pitchFamily="18" charset="0"/>
                <a:cs typeface="Times New Roman" panose="02020603050405020304" pitchFamily="18" charset="0"/>
              </a:rPr>
              <a:t>СИМУЛЯЦИОННОЕ ОБУЧЕНИЕ</a:t>
            </a:r>
            <a:endParaRPr lang="ru-RU" sz="2400" b="1" dirty="0">
              <a:solidFill>
                <a:srgbClr val="FF0000"/>
              </a:solidFill>
              <a:latin typeface="Times New Roman" panose="02020603050405020304" pitchFamily="18" charset="0"/>
              <a:cs typeface="Times New Roman" panose="02020603050405020304" pitchFamily="18" charset="0"/>
            </a:endParaRPr>
          </a:p>
        </p:txBody>
      </p:sp>
      <p:graphicFrame>
        <p:nvGraphicFramePr>
          <p:cNvPr id="7" name="Таблица 6">
            <a:extLst>
              <a:ext uri="{FF2B5EF4-FFF2-40B4-BE49-F238E27FC236}">
                <a16:creationId xmlns:a16="http://schemas.microsoft.com/office/drawing/2014/main" id="{2652AF19-5288-864F-8821-AB283F65FD33}"/>
              </a:ext>
            </a:extLst>
          </p:cNvPr>
          <p:cNvGraphicFramePr>
            <a:graphicFrameLocks noGrp="1"/>
          </p:cNvGraphicFramePr>
          <p:nvPr>
            <p:extLst>
              <p:ext uri="{D42A27DB-BD31-4B8C-83A1-F6EECF244321}">
                <p14:modId xmlns:p14="http://schemas.microsoft.com/office/powerpoint/2010/main" val="1913050550"/>
              </p:ext>
            </p:extLst>
          </p:nvPr>
        </p:nvGraphicFramePr>
        <p:xfrm>
          <a:off x="899592" y="4014798"/>
          <a:ext cx="7870788" cy="1828800"/>
        </p:xfrm>
        <a:graphic>
          <a:graphicData uri="http://schemas.openxmlformats.org/drawingml/2006/table">
            <a:tbl>
              <a:tblPr firstRow="1" firstCol="1" bandRow="1"/>
              <a:tblGrid>
                <a:gridCol w="7870788">
                  <a:extLst>
                    <a:ext uri="{9D8B030D-6E8A-4147-A177-3AD203B41FA5}">
                      <a16:colId xmlns:a16="http://schemas.microsoft.com/office/drawing/2014/main" val="712075799"/>
                    </a:ext>
                  </a:extLst>
                </a:gridCol>
              </a:tblGrid>
              <a:tr h="0">
                <a:tc>
                  <a:txBody>
                    <a:bodyPr/>
                    <a:lstStyle/>
                    <a:p>
                      <a:pPr indent="270510" algn="ctr">
                        <a:spcAft>
                          <a:spcPts val="0"/>
                        </a:spcAft>
                      </a:pPr>
                      <a:endParaRPr lang="ru-RU" sz="2000" dirty="0">
                        <a:solidFill>
                          <a:srgbClr val="002060"/>
                        </a:solidFill>
                        <a:effectLst/>
                        <a:latin typeface="Times New Roman" panose="02020603050405020304" pitchFamily="18" charset="0"/>
                        <a:ea typeface="Times New Roman" panose="02020603050405020304" pitchFamily="18" charset="0"/>
                      </a:endParaRPr>
                    </a:p>
                    <a:p>
                      <a:pPr marL="342900" indent="-342900" algn="l">
                        <a:spcAft>
                          <a:spcPts val="0"/>
                        </a:spcAft>
                        <a:buClr>
                          <a:srgbClr val="C00000"/>
                        </a:buClr>
                        <a:buFont typeface="Wingdings" pitchFamily="2" charset="2"/>
                        <a:buChar char="Ø"/>
                      </a:pPr>
                      <a:r>
                        <a:rPr lang="ru-RU" sz="2000" dirty="0">
                          <a:solidFill>
                            <a:srgbClr val="002060"/>
                          </a:solidFill>
                          <a:effectLst/>
                          <a:latin typeface="Times New Roman" panose="02020603050405020304" pitchFamily="18" charset="0"/>
                          <a:ea typeface="Times New Roman" panose="02020603050405020304" pitchFamily="18" charset="0"/>
                        </a:rPr>
                        <a:t>Измерение массы тела;</a:t>
                      </a:r>
                    </a:p>
                    <a:p>
                      <a:pPr marL="342900" indent="-342900" algn="l">
                        <a:spcAft>
                          <a:spcPts val="0"/>
                        </a:spcAft>
                        <a:buClr>
                          <a:srgbClr val="C00000"/>
                        </a:buClr>
                        <a:buFont typeface="Wingdings" pitchFamily="2" charset="2"/>
                        <a:buChar char="Ø"/>
                      </a:pPr>
                      <a:r>
                        <a:rPr lang="ru-RU" sz="2000" dirty="0">
                          <a:solidFill>
                            <a:srgbClr val="002060"/>
                          </a:solidFill>
                          <a:effectLst/>
                          <a:latin typeface="Times New Roman" panose="02020603050405020304" pitchFamily="18" charset="0"/>
                          <a:ea typeface="Times New Roman" panose="02020603050405020304" pitchFamily="18" charset="0"/>
                        </a:rPr>
                        <a:t>Измерение длины тела;</a:t>
                      </a:r>
                    </a:p>
                    <a:p>
                      <a:pPr marL="342900" indent="-342900" algn="l">
                        <a:spcAft>
                          <a:spcPts val="0"/>
                        </a:spcAft>
                        <a:buClr>
                          <a:srgbClr val="C00000"/>
                        </a:buClr>
                        <a:buFont typeface="Wingdings" pitchFamily="2" charset="2"/>
                        <a:buChar char="Ø"/>
                      </a:pPr>
                      <a:r>
                        <a:rPr lang="ru-RU" sz="2000" dirty="0">
                          <a:solidFill>
                            <a:srgbClr val="002060"/>
                          </a:solidFill>
                          <a:effectLst/>
                          <a:latin typeface="Times New Roman" panose="02020603050405020304" pitchFamily="18" charset="0"/>
                          <a:ea typeface="Times New Roman" panose="02020603050405020304" pitchFamily="18" charset="0"/>
                        </a:rPr>
                        <a:t>Измерение окружности головы;</a:t>
                      </a:r>
                    </a:p>
                    <a:p>
                      <a:pPr marL="342900" indent="-342900" algn="l">
                        <a:spcAft>
                          <a:spcPts val="0"/>
                        </a:spcAft>
                        <a:buClr>
                          <a:srgbClr val="C00000"/>
                        </a:buClr>
                        <a:buFont typeface="Wingdings" pitchFamily="2" charset="2"/>
                        <a:buChar char="Ø"/>
                      </a:pPr>
                      <a:r>
                        <a:rPr lang="ru-RU" sz="2000" dirty="0">
                          <a:solidFill>
                            <a:srgbClr val="002060"/>
                          </a:solidFill>
                          <a:effectLst/>
                          <a:latin typeface="Times New Roman" panose="02020603050405020304" pitchFamily="18" charset="0"/>
                          <a:ea typeface="Times New Roman" panose="02020603050405020304" pitchFamily="18" charset="0"/>
                        </a:rPr>
                        <a:t>Измерение окружности грудной клетки.</a:t>
                      </a:r>
                    </a:p>
                    <a:p>
                      <a:pPr indent="270510" algn="just">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5488653"/>
                  </a:ext>
                </a:extLst>
              </a:tr>
            </a:tbl>
          </a:graphicData>
        </a:graphic>
      </p:graphicFrame>
    </p:spTree>
    <p:extLst>
      <p:ext uri="{BB962C8B-B14F-4D97-AF65-F5344CB8AC3E}">
        <p14:creationId xmlns:p14="http://schemas.microsoft.com/office/powerpoint/2010/main" val="2212090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7286644" y="4643446"/>
            <a:ext cx="1857356" cy="57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Штриховая стрелка вправо 15">
            <a:extLst>
              <a:ext uri="{FF2B5EF4-FFF2-40B4-BE49-F238E27FC236}">
                <a16:creationId xmlns:a16="http://schemas.microsoft.com/office/drawing/2014/main" id="{DBC72EE2-5F96-A344-B238-3622892360F0}"/>
              </a:ext>
            </a:extLst>
          </p:cNvPr>
          <p:cNvSpPr/>
          <p:nvPr/>
        </p:nvSpPr>
        <p:spPr>
          <a:xfrm rot="5400000">
            <a:off x="4330316" y="1124226"/>
            <a:ext cx="504056" cy="576064"/>
          </a:xfrm>
          <a:prstGeom prst="striped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b="1">
              <a:ln w="22225">
                <a:solidFill>
                  <a:schemeClr val="accent2"/>
                </a:solidFill>
                <a:prstDash val="solid"/>
              </a:ln>
              <a:solidFill>
                <a:schemeClr val="accent2">
                  <a:lumMod val="40000"/>
                  <a:lumOff val="60000"/>
                </a:schemeClr>
              </a:solidFill>
            </a:endParaRPr>
          </a:p>
        </p:txBody>
      </p:sp>
      <p:pic>
        <p:nvPicPr>
          <p:cNvPr id="2" name="WhatsApp Video 2020-10-31 at 22.43.46.mp4">
            <a:hlinkClick r:id="" action="ppaction://media"/>
            <a:extLst>
              <a:ext uri="{FF2B5EF4-FFF2-40B4-BE49-F238E27FC236}">
                <a16:creationId xmlns:a16="http://schemas.microsoft.com/office/drawing/2014/main" id="{85AA5967-8323-C74A-AC5F-A73EEB3A39D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31640" y="53752"/>
            <a:ext cx="6804248" cy="6804248"/>
          </a:xfrm>
          <a:prstGeom prst="rect">
            <a:avLst/>
          </a:prstGeom>
        </p:spPr>
      </p:pic>
      <p:sp>
        <p:nvSpPr>
          <p:cNvPr id="17" name="Заголовок 1">
            <a:extLst>
              <a:ext uri="{FF2B5EF4-FFF2-40B4-BE49-F238E27FC236}">
                <a16:creationId xmlns:a16="http://schemas.microsoft.com/office/drawing/2014/main" id="{E3B2AD0A-159D-7249-8F33-61DC01C64E3B}"/>
              </a:ext>
            </a:extLst>
          </p:cNvPr>
          <p:cNvSpPr txBox="1">
            <a:spLocks/>
          </p:cNvSpPr>
          <p:nvPr/>
        </p:nvSpPr>
        <p:spPr>
          <a:xfrm>
            <a:off x="467544" y="100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400" b="1" dirty="0">
                <a:solidFill>
                  <a:srgbClr val="FF0000"/>
                </a:solidFill>
                <a:latin typeface="Times New Roman" panose="02020603050405020304" pitchFamily="18" charset="0"/>
                <a:cs typeface="Times New Roman" panose="02020603050405020304" pitchFamily="18" charset="0"/>
              </a:rPr>
              <a:t>СИМУЛЯЦИОННОЕ ОБУЧЕНИЕ</a:t>
            </a:r>
          </a:p>
        </p:txBody>
      </p:sp>
    </p:spTree>
    <p:extLst>
      <p:ext uri="{BB962C8B-B14F-4D97-AF65-F5344CB8AC3E}">
        <p14:creationId xmlns:p14="http://schemas.microsoft.com/office/powerpoint/2010/main" val="25115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8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313184" y="0"/>
            <a:ext cx="8229600" cy="584553"/>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800" b="1" dirty="0">
                <a:solidFill>
                  <a:srgbClr val="FF0000"/>
                </a:solidFill>
                <a:latin typeface="Times New Roman" panose="02020603050405020304" pitchFamily="18" charset="0"/>
                <a:cs typeface="Times New Roman" panose="02020603050405020304" pitchFamily="18" charset="0"/>
              </a:rPr>
              <a:t>ОЦЕНОЧНЫЙ ЛИСТ (ЧЕК-ЛИСТ)</a:t>
            </a:r>
          </a:p>
          <a:p>
            <a:r>
              <a:rPr lang="ru-RU" sz="1600" dirty="0">
                <a:solidFill>
                  <a:srgbClr val="002060"/>
                </a:solidFill>
                <a:latin typeface="Times New Roman" panose="02020603050405020304" pitchFamily="18" charset="0"/>
                <a:cs typeface="Times New Roman" panose="02020603050405020304" pitchFamily="18" charset="0"/>
              </a:rPr>
              <a:t>Измерение окружности головы и окружности грудной клетки детей до 1-го года.</a:t>
            </a:r>
          </a:p>
        </p:txBody>
      </p:sp>
      <p:graphicFrame>
        <p:nvGraphicFramePr>
          <p:cNvPr id="2" name="Таблица 1">
            <a:extLst>
              <a:ext uri="{FF2B5EF4-FFF2-40B4-BE49-F238E27FC236}">
                <a16:creationId xmlns:a16="http://schemas.microsoft.com/office/drawing/2014/main" id="{A900A17E-6EC1-D44D-9E06-3441A75C9383}"/>
              </a:ext>
            </a:extLst>
          </p:cNvPr>
          <p:cNvGraphicFramePr>
            <a:graphicFrameLocks noGrp="1"/>
          </p:cNvGraphicFramePr>
          <p:nvPr>
            <p:extLst>
              <p:ext uri="{D42A27DB-BD31-4B8C-83A1-F6EECF244321}">
                <p14:modId xmlns:p14="http://schemas.microsoft.com/office/powerpoint/2010/main" val="3267878171"/>
              </p:ext>
            </p:extLst>
          </p:nvPr>
        </p:nvGraphicFramePr>
        <p:xfrm>
          <a:off x="1082716" y="584553"/>
          <a:ext cx="6690536" cy="6048221"/>
        </p:xfrm>
        <a:graphic>
          <a:graphicData uri="http://schemas.openxmlformats.org/drawingml/2006/table">
            <a:tbl>
              <a:tblPr firstRow="1" firstCol="1" bandRow="1">
                <a:tableStyleId>{5C22544A-7EE6-4342-B048-85BDC9FD1C3A}</a:tableStyleId>
              </a:tblPr>
              <a:tblGrid>
                <a:gridCol w="548124">
                  <a:extLst>
                    <a:ext uri="{9D8B030D-6E8A-4147-A177-3AD203B41FA5}">
                      <a16:colId xmlns:a16="http://schemas.microsoft.com/office/drawing/2014/main" val="309893192"/>
                    </a:ext>
                  </a:extLst>
                </a:gridCol>
                <a:gridCol w="3737631">
                  <a:extLst>
                    <a:ext uri="{9D8B030D-6E8A-4147-A177-3AD203B41FA5}">
                      <a16:colId xmlns:a16="http://schemas.microsoft.com/office/drawing/2014/main" val="1611190813"/>
                    </a:ext>
                  </a:extLst>
                </a:gridCol>
                <a:gridCol w="1207977">
                  <a:extLst>
                    <a:ext uri="{9D8B030D-6E8A-4147-A177-3AD203B41FA5}">
                      <a16:colId xmlns:a16="http://schemas.microsoft.com/office/drawing/2014/main" val="2434544756"/>
                    </a:ext>
                  </a:extLst>
                </a:gridCol>
                <a:gridCol w="1196804">
                  <a:extLst>
                    <a:ext uri="{9D8B030D-6E8A-4147-A177-3AD203B41FA5}">
                      <a16:colId xmlns:a16="http://schemas.microsoft.com/office/drawing/2014/main" val="1692218926"/>
                    </a:ext>
                  </a:extLst>
                </a:gridCol>
              </a:tblGrid>
              <a:tr h="429237">
                <a:tc>
                  <a:txBody>
                    <a:bodyPr/>
                    <a:lstStyle/>
                    <a:p>
                      <a:pPr algn="ctr"/>
                      <a:r>
                        <a:rPr lang="ru-RU" sz="1100">
                          <a:effectLst/>
                        </a:rPr>
                        <a:t>№ п/п</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dirty="0">
                          <a:effectLst/>
                        </a:rPr>
                        <a:t>Перечень практических </a:t>
                      </a:r>
                      <a:r>
                        <a:rPr lang="ru-RU" sz="1100" dirty="0" err="1">
                          <a:effectLst/>
                        </a:rPr>
                        <a:t>действии</a:t>
                      </a:r>
                      <a:r>
                        <a:rPr lang="ru-RU" sz="1100" dirty="0">
                          <a:effectLst/>
                        </a:rPr>
                        <a:t>̆</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Форма представления</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Отметка о выполнении  Да/нет</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1793570758"/>
                  </a:ext>
                </a:extLst>
              </a:tr>
              <a:tr h="106149">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dirty="0">
                          <a:effectLst/>
                        </a:rPr>
                        <a:t>Установить контакт с мамой ребенка (поздороваться, представиться, обозначить свою роль).</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Сказать</a:t>
                      </a:r>
                    </a:p>
                    <a:p>
                      <a:pPr algn="ctr">
                        <a:spcAft>
                          <a:spcPts val="0"/>
                        </a:spcAft>
                      </a:pPr>
                      <a:r>
                        <a:rPr lang="ru-RU" sz="1100">
                          <a:effectLst/>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3000536566"/>
                  </a:ext>
                </a:extLst>
              </a:tr>
              <a:tr h="180821">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Идентифицировать пациента (попросить представиться).</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Сказать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691354968"/>
                  </a:ext>
                </a:extLst>
              </a:tr>
              <a:tr h="14242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Сверить ФИО пациента</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Сказать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1322518959"/>
                  </a:ext>
                </a:extLst>
              </a:tr>
              <a:tr h="14242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spcAft>
                          <a:spcPts val="0"/>
                        </a:spcAft>
                      </a:pPr>
                      <a:r>
                        <a:rPr lang="ru-RU" sz="1100">
                          <a:effectLst/>
                        </a:rPr>
                        <a:t>Объяснить маме цель исследования.</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Сказать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832642279"/>
                  </a:ext>
                </a:extLst>
              </a:tr>
              <a:tr h="147198">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dirty="0">
                          <a:effectLst/>
                        </a:rPr>
                        <a:t>Получить у мамы добровольное информированное согласие на предстоящую процедуру.</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Сказать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3402377089"/>
                  </a:ext>
                </a:extLst>
              </a:tr>
              <a:tr h="142425">
                <a:tc>
                  <a:txBody>
                    <a:bodyPr/>
                    <a:lstStyle/>
                    <a:p>
                      <a:pPr marL="457200"/>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Подготовка к проведению процедуры</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3753372934"/>
                  </a:ext>
                </a:extLst>
              </a:tr>
              <a:tr h="21761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dirty="0">
                          <a:effectLst/>
                        </a:rPr>
                        <a:t>Вымыть руки с использованием жидкого мыла, осушить и обработать кожным антисептиком для обработки рук.</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Сказать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2810951551"/>
                  </a:ext>
                </a:extLst>
              </a:tr>
              <a:tr h="14242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just">
                        <a:spcAft>
                          <a:spcPts val="0"/>
                        </a:spcAft>
                      </a:pPr>
                      <a:r>
                        <a:rPr lang="ru-RU" sz="1100">
                          <a:effectLst/>
                        </a:rPr>
                        <a:t>Надеть перчатки медицинские нестерильные.</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Выполнить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3494570870"/>
                  </a:ext>
                </a:extLst>
              </a:tr>
              <a:tr h="145607">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just">
                        <a:spcAft>
                          <a:spcPts val="0"/>
                        </a:spcAft>
                      </a:pPr>
                      <a:r>
                        <a:rPr lang="ru-RU" sz="1100">
                          <a:effectLst/>
                        </a:rPr>
                        <a:t>Обработать сантиметровую ленту спиртом с помощью салфетки с двух сторон.</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Выполнить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1743039398"/>
                  </a:ext>
                </a:extLst>
              </a:tr>
              <a:tr h="14242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just">
                        <a:spcAft>
                          <a:spcPts val="0"/>
                        </a:spcAft>
                      </a:pPr>
                      <a:r>
                        <a:rPr lang="ru-RU" sz="1100">
                          <a:effectLst/>
                        </a:rPr>
                        <a:t>Уложить или усадить ребенка.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Выполнить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551466329"/>
                  </a:ext>
                </a:extLst>
              </a:tr>
              <a:tr h="142425">
                <a:tc>
                  <a:txBody>
                    <a:bodyPr/>
                    <a:lstStyle/>
                    <a:p>
                      <a:pPr marL="457200"/>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Выполнение процедуры</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3010549549"/>
                  </a:ext>
                </a:extLst>
              </a:tr>
              <a:tr h="579246">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just">
                        <a:spcAft>
                          <a:spcPts val="0"/>
                        </a:spcAft>
                      </a:pPr>
                      <a:r>
                        <a:rPr lang="ru-RU" sz="1100">
                          <a:effectLst/>
                        </a:rPr>
                        <a:t>Определить показатели окружности головы. Наложить сантиметровую ленту на голову ребенка по ориентирам:</a:t>
                      </a:r>
                    </a:p>
                    <a:p>
                      <a:pPr marL="90170" algn="just">
                        <a:spcAft>
                          <a:spcPts val="0"/>
                        </a:spcAft>
                      </a:pPr>
                      <a:r>
                        <a:rPr lang="ru-RU" sz="1100">
                          <a:effectLst/>
                        </a:rPr>
                        <a:t>сзади – затылочный бугор, спереди – надбровные дуги. </a:t>
                      </a:r>
                    </a:p>
                    <a:p>
                      <a:pPr marL="90170" algn="just">
                        <a:spcAft>
                          <a:spcPts val="0"/>
                        </a:spcAft>
                      </a:pPr>
                      <a:r>
                        <a:rPr lang="ru-RU" sz="1100">
                          <a:effectLst/>
                        </a:rPr>
                        <a:t>Примечание: следить, чтобы палец исследователя не находился между лентой и кожей головы ребенка.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Выполнить/ Сказать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2771215563"/>
                  </a:ext>
                </a:extLst>
              </a:tr>
              <a:tr h="345970">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just">
                        <a:spcAft>
                          <a:spcPts val="0"/>
                        </a:spcAft>
                      </a:pPr>
                      <a:r>
                        <a:rPr lang="ru-RU" sz="1100" dirty="0">
                          <a:effectLst/>
                        </a:rPr>
                        <a:t>Определить показатели окружности грудной клетки. Наложить сантиметровую ленту на грудную клетку ребенка по ориентирам:</a:t>
                      </a:r>
                    </a:p>
                    <a:p>
                      <a:pPr algn="just">
                        <a:spcAft>
                          <a:spcPts val="0"/>
                        </a:spcAft>
                      </a:pPr>
                      <a:r>
                        <a:rPr lang="ru-RU" sz="1100" dirty="0">
                          <a:effectLst/>
                        </a:rPr>
                        <a:t>сзади – нижние углы лопаток, спереди – нижний край </a:t>
                      </a:r>
                      <a:r>
                        <a:rPr lang="ru-RU" sz="1100" dirty="0" err="1">
                          <a:effectLst/>
                        </a:rPr>
                        <a:t>околососковых</a:t>
                      </a:r>
                      <a:r>
                        <a:rPr lang="ru-RU" sz="1100" dirty="0">
                          <a:effectLst/>
                        </a:rPr>
                        <a:t> кружков.</a:t>
                      </a:r>
                    </a:p>
                  </a:txBody>
                  <a:tcPr marL="39413" marR="39413" marT="0" marB="0"/>
                </a:tc>
                <a:tc>
                  <a:txBody>
                    <a:bodyPr/>
                    <a:lstStyle/>
                    <a:p>
                      <a:pPr algn="ctr"/>
                      <a:r>
                        <a:rPr lang="ru-RU" sz="1100">
                          <a:effectLst/>
                        </a:rPr>
                        <a:t>Выполнить/ Сказать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2581653899"/>
                  </a:ext>
                </a:extLst>
              </a:tr>
              <a:tr h="142425">
                <a:tc>
                  <a:txBody>
                    <a:bodyPr/>
                    <a:lstStyle/>
                    <a:p>
                      <a:pPr marL="228600"/>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Завершение процедуры</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3429595169"/>
                  </a:ext>
                </a:extLst>
              </a:tr>
              <a:tr h="14242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Снять перчатки.</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Выполнить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511427864"/>
                  </a:ext>
                </a:extLst>
              </a:tr>
              <a:tr h="147198">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Поместить перчатки в ѐмкость-контейнер с педалью для медицинских отходов класса «Б».</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Выполнить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353749655"/>
                  </a:ext>
                </a:extLst>
              </a:tr>
              <a:tr h="288032">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Вымыть руки с использованием жидкого мыла, осушить и обработать кожным антисептиком для обработки рук.</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Сказать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763174648"/>
                  </a:ext>
                </a:extLst>
              </a:tr>
              <a:tr h="72008">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tabLst>
                          <a:tab pos="2424430" algn="l"/>
                        </a:tabLst>
                      </a:pPr>
                      <a:r>
                        <a:rPr lang="ru-RU" sz="1100">
                          <a:effectLst/>
                        </a:rPr>
                        <a:t>Зафиксировать данные окружности головы и грудной клетки в истории развития ребенка.</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pPr algn="ctr"/>
                      <a:r>
                        <a:rPr lang="ru-RU" sz="1100">
                          <a:effectLst/>
                        </a:rPr>
                        <a:t>Выполнить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tc>
                  <a:txBody>
                    <a:bodyPr/>
                    <a:lstStyle/>
                    <a:p>
                      <a:r>
                        <a:rPr lang="ru-RU" sz="1100" dirty="0">
                          <a:effectLst/>
                        </a:rPr>
                        <a:t> </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9413" marR="39413" marT="0" marB="0"/>
                </a:tc>
                <a:extLst>
                  <a:ext uri="{0D108BD9-81ED-4DB2-BD59-A6C34878D82A}">
                    <a16:rowId xmlns:a16="http://schemas.microsoft.com/office/drawing/2014/main" val="1591089494"/>
                  </a:ext>
                </a:extLst>
              </a:tr>
            </a:tbl>
          </a:graphicData>
        </a:graphic>
      </p:graphicFrame>
    </p:spTree>
    <p:extLst>
      <p:ext uri="{BB962C8B-B14F-4D97-AF65-F5344CB8AC3E}">
        <p14:creationId xmlns:p14="http://schemas.microsoft.com/office/powerpoint/2010/main" val="3014028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313184" y="72207"/>
            <a:ext cx="8229600" cy="584553"/>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ru-RU" sz="1800" b="1" dirty="0">
                <a:solidFill>
                  <a:srgbClr val="FF0000"/>
                </a:solidFill>
                <a:latin typeface="Times New Roman" panose="02020603050405020304" pitchFamily="18" charset="0"/>
                <a:cs typeface="Times New Roman" panose="02020603050405020304" pitchFamily="18" charset="0"/>
              </a:rPr>
              <a:t>Примерные комментарии аккредитуемого </a:t>
            </a:r>
          </a:p>
          <a:p>
            <a:r>
              <a:rPr lang="ru-RU" sz="1800" b="1" dirty="0">
                <a:solidFill>
                  <a:srgbClr val="FF0000"/>
                </a:solidFill>
                <a:latin typeface="Times New Roman" panose="02020603050405020304" pitchFamily="18" charset="0"/>
                <a:cs typeface="Times New Roman" panose="02020603050405020304" pitchFamily="18" charset="0"/>
              </a:rPr>
              <a:t>при выполнении практического навыка </a:t>
            </a:r>
          </a:p>
        </p:txBody>
      </p:sp>
      <p:graphicFrame>
        <p:nvGraphicFramePr>
          <p:cNvPr id="3" name="Таблица 2">
            <a:extLst>
              <a:ext uri="{FF2B5EF4-FFF2-40B4-BE49-F238E27FC236}">
                <a16:creationId xmlns:a16="http://schemas.microsoft.com/office/drawing/2014/main" id="{34FEF1A7-7375-874B-8D21-8DEDB3A56088}"/>
              </a:ext>
            </a:extLst>
          </p:cNvPr>
          <p:cNvGraphicFramePr>
            <a:graphicFrameLocks noGrp="1"/>
          </p:cNvGraphicFramePr>
          <p:nvPr>
            <p:extLst>
              <p:ext uri="{D42A27DB-BD31-4B8C-83A1-F6EECF244321}">
                <p14:modId xmlns:p14="http://schemas.microsoft.com/office/powerpoint/2010/main" val="2597311000"/>
              </p:ext>
            </p:extLst>
          </p:nvPr>
        </p:nvGraphicFramePr>
        <p:xfrm>
          <a:off x="215516" y="692696"/>
          <a:ext cx="8424936" cy="5689424"/>
        </p:xfrm>
        <a:graphic>
          <a:graphicData uri="http://schemas.openxmlformats.org/drawingml/2006/table">
            <a:tbl>
              <a:tblPr firstRow="1" firstCol="1" bandRow="1">
                <a:tableStyleId>{5C22544A-7EE6-4342-B048-85BDC9FD1C3A}</a:tableStyleId>
              </a:tblPr>
              <a:tblGrid>
                <a:gridCol w="679311">
                  <a:extLst>
                    <a:ext uri="{9D8B030D-6E8A-4147-A177-3AD203B41FA5}">
                      <a16:colId xmlns:a16="http://schemas.microsoft.com/office/drawing/2014/main" val="3440248392"/>
                    </a:ext>
                  </a:extLst>
                </a:gridCol>
                <a:gridCol w="4580187">
                  <a:extLst>
                    <a:ext uri="{9D8B030D-6E8A-4147-A177-3AD203B41FA5}">
                      <a16:colId xmlns:a16="http://schemas.microsoft.com/office/drawing/2014/main" val="2746109165"/>
                    </a:ext>
                  </a:extLst>
                </a:gridCol>
                <a:gridCol w="3165438">
                  <a:extLst>
                    <a:ext uri="{9D8B030D-6E8A-4147-A177-3AD203B41FA5}">
                      <a16:colId xmlns:a16="http://schemas.microsoft.com/office/drawing/2014/main" val="2123989398"/>
                    </a:ext>
                  </a:extLst>
                </a:gridCol>
              </a:tblGrid>
              <a:tr h="314239">
                <a:tc>
                  <a:txBody>
                    <a:bodyPr/>
                    <a:lstStyle/>
                    <a:p>
                      <a:pPr algn="ctr"/>
                      <a:r>
                        <a:rPr lang="ru-RU" sz="1100">
                          <a:effectLst/>
                        </a:rPr>
                        <a:t>№ п/п</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pPr algn="ctr"/>
                      <a:r>
                        <a:rPr lang="ru-RU" sz="1100">
                          <a:effectLst/>
                        </a:rPr>
                        <a:t>Перечень практических действий</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pPr algn="ctr"/>
                      <a:r>
                        <a:rPr lang="ru-RU" sz="1100">
                          <a:effectLst/>
                        </a:rPr>
                        <a:t>Примерный текст комментариев аккредитуемого</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590651944"/>
                  </a:ext>
                </a:extLst>
              </a:tr>
              <a:tr h="30817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a:effectLst/>
                        </a:rPr>
                        <a:t>Установить контакт с мамой ребенка (поздороваться, представиться, обозначить свою роль).</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a:effectLst/>
                        </a:rPr>
                        <a:t>«Здравствуйте!»</a:t>
                      </a:r>
                      <a:br>
                        <a:rPr lang="ru-RU" sz="1100">
                          <a:effectLst/>
                        </a:rPr>
                      </a:br>
                      <a:r>
                        <a:rPr lang="ru-RU" sz="1100">
                          <a:effectLst/>
                        </a:rPr>
                        <a:t>«Я медицинская сестра/медбрат. Меня зовут _____(ФИО)»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1982484706"/>
                  </a:ext>
                </a:extLst>
              </a:tr>
              <a:tr h="205450">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a:effectLst/>
                        </a:rPr>
                        <a:t>Идентифицировать пациента (попросить представиться).</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dirty="0">
                          <a:effectLst/>
                        </a:rPr>
                        <a:t>«Представьтесь, </a:t>
                      </a:r>
                      <a:r>
                        <a:rPr lang="ru-RU" sz="1100" dirty="0" err="1">
                          <a:effectLst/>
                        </a:rPr>
                        <a:t>пожалуйста</a:t>
                      </a:r>
                      <a:r>
                        <a:rPr lang="ru-RU" sz="1100" dirty="0">
                          <a:effectLst/>
                        </a:rPr>
                        <a:t>. Как я могу к Вам обратиться?»</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1573145216"/>
                  </a:ext>
                </a:extLst>
              </a:tr>
              <a:tr h="10272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a:effectLst/>
                        </a:rPr>
                        <a:t>Сверить ФИО пациента.</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a:effectLst/>
                        </a:rPr>
                        <a:t>«Пациент идентифицирован»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244056996"/>
                  </a:ext>
                </a:extLst>
              </a:tr>
              <a:tr h="410900">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pPr>
                        <a:spcAft>
                          <a:spcPts val="0"/>
                        </a:spcAft>
                      </a:pPr>
                      <a:r>
                        <a:rPr lang="ru-RU" sz="1100" dirty="0">
                          <a:effectLst/>
                        </a:rPr>
                        <a:t>Объяснить маме цель исследования.</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dirty="0">
                          <a:effectLst/>
                        </a:rPr>
                        <a:t>«Я буду измерять окружность головы и </a:t>
                      </a:r>
                      <a:r>
                        <a:rPr lang="ru-RU" sz="1100" dirty="0" err="1">
                          <a:effectLst/>
                        </a:rPr>
                        <a:t>груднои</a:t>
                      </a:r>
                      <a:r>
                        <a:rPr lang="ru-RU" sz="1100" dirty="0">
                          <a:effectLst/>
                        </a:rPr>
                        <a:t>̆ клетки Вашему </a:t>
                      </a:r>
                      <a:r>
                        <a:rPr lang="ru-RU" sz="1100" dirty="0" err="1">
                          <a:effectLst/>
                        </a:rPr>
                        <a:t>ребѐнку</a:t>
                      </a:r>
                      <a:r>
                        <a:rPr lang="ru-RU" sz="1100" dirty="0">
                          <a:effectLst/>
                        </a:rPr>
                        <a:t>, с целью определения его антропометрических </a:t>
                      </a:r>
                      <a:r>
                        <a:rPr lang="ru-RU" sz="1100" dirty="0" err="1">
                          <a:effectLst/>
                        </a:rPr>
                        <a:t>показателеи</a:t>
                      </a:r>
                      <a:r>
                        <a:rPr lang="ru-RU" sz="1100" dirty="0">
                          <a:effectLst/>
                        </a:rPr>
                        <a:t>̆» </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3798578037"/>
                  </a:ext>
                </a:extLst>
              </a:tr>
              <a:tr h="30817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a:effectLst/>
                        </a:rPr>
                        <a:t>Получить у мамы добровольное информированное согласие на предстоящую процедуру.</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a:effectLst/>
                        </a:rPr>
                        <a:t>«Вы не против данной процедуры?» Ответ: «Родильница не возражает»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199651603"/>
                  </a:ext>
                </a:extLst>
              </a:tr>
              <a:tr h="616350">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a:effectLst/>
                        </a:rPr>
                        <a:t>Вымыть руки с использованием жидкого мыла, осушить и обработать кожным антисептиком для обработки рук.</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a:effectLst/>
                        </a:rPr>
                        <a:t>«Мою руки под проточной водой с использованием жидкого мыла. Сушу руки одноразовыми бумажными полотенцами, после чего обрабатываю кожным антисептиком»</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94200945"/>
                  </a:ext>
                </a:extLst>
              </a:tr>
              <a:tr h="51362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pPr algn="just">
                        <a:spcAft>
                          <a:spcPts val="0"/>
                        </a:spcAft>
                      </a:pPr>
                      <a:r>
                        <a:rPr lang="ru-RU" sz="1100">
                          <a:effectLst/>
                        </a:rPr>
                        <a:t>Уложить или усадить ребенка.</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dirty="0">
                          <a:effectLst/>
                        </a:rPr>
                        <a:t>«Ребенок лежит или сидит на </a:t>
                      </a:r>
                      <a:r>
                        <a:rPr lang="ru-RU" sz="1100" dirty="0" err="1">
                          <a:effectLst/>
                        </a:rPr>
                        <a:t>пеленальном</a:t>
                      </a:r>
                      <a:r>
                        <a:rPr lang="ru-RU" sz="1100" dirty="0">
                          <a:effectLst/>
                        </a:rPr>
                        <a:t> столике, предварительно застеленном </a:t>
                      </a:r>
                      <a:r>
                        <a:rPr lang="ru-RU" sz="1100" dirty="0" err="1">
                          <a:effectLst/>
                        </a:rPr>
                        <a:t>пеленкои</a:t>
                      </a:r>
                      <a:r>
                        <a:rPr lang="ru-RU" sz="1100" dirty="0">
                          <a:effectLst/>
                        </a:rPr>
                        <a:t>̆» </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816514529"/>
                  </a:ext>
                </a:extLst>
              </a:tr>
              <a:tr h="513625">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pPr algn="just">
                        <a:spcAft>
                          <a:spcPts val="0"/>
                        </a:spcAft>
                      </a:pPr>
                      <a:r>
                        <a:rPr lang="ru-RU" sz="1100">
                          <a:effectLst/>
                        </a:rPr>
                        <a:t>Определить показатели окружности головы. Наложить сантиметровую ленту на голову ребенка по ориентирам:</a:t>
                      </a:r>
                    </a:p>
                    <a:p>
                      <a:pPr marL="90170" algn="just">
                        <a:spcAft>
                          <a:spcPts val="0"/>
                        </a:spcAft>
                      </a:pPr>
                      <a:r>
                        <a:rPr lang="ru-RU" sz="1100">
                          <a:effectLst/>
                        </a:rPr>
                        <a:t>сзади – затылочный бугор, спереди – надбровные дуги.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dirty="0">
                          <a:effectLst/>
                        </a:rPr>
                        <a:t>«Измеряю окружность головы ребенка по ориентирам:</a:t>
                      </a:r>
                      <a:br>
                        <a:rPr lang="ru-RU" sz="1100" dirty="0">
                          <a:effectLst/>
                        </a:rPr>
                      </a:br>
                      <a:r>
                        <a:rPr lang="ru-RU" sz="1100" dirty="0">
                          <a:effectLst/>
                        </a:rPr>
                        <a:t>а) сзади - </a:t>
                      </a:r>
                      <a:r>
                        <a:rPr lang="ru-RU" sz="1100" dirty="0" err="1">
                          <a:effectLst/>
                        </a:rPr>
                        <a:t>затылочныи</a:t>
                      </a:r>
                      <a:r>
                        <a:rPr lang="ru-RU" sz="1100" dirty="0">
                          <a:effectLst/>
                        </a:rPr>
                        <a:t>̆ бугор</a:t>
                      </a:r>
                      <a:br>
                        <a:rPr lang="ru-RU" sz="1100" dirty="0">
                          <a:effectLst/>
                        </a:rPr>
                      </a:br>
                      <a:r>
                        <a:rPr lang="ru-RU" sz="1100" dirty="0">
                          <a:effectLst/>
                        </a:rPr>
                        <a:t>б) спереди - надбровные дуги. </a:t>
                      </a:r>
                    </a:p>
                    <a:p>
                      <a:r>
                        <a:rPr lang="ru-RU" sz="1100" dirty="0">
                          <a:effectLst/>
                        </a:rPr>
                        <a:t>«Окружность </a:t>
                      </a:r>
                      <a:r>
                        <a:rPr lang="ru-RU" sz="1100" dirty="0" err="1">
                          <a:effectLst/>
                        </a:rPr>
                        <a:t>головвы</a:t>
                      </a:r>
                      <a:r>
                        <a:rPr lang="ru-RU" sz="1100" dirty="0">
                          <a:effectLst/>
                        </a:rPr>
                        <a:t> ___ см»  </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2047605652"/>
                  </a:ext>
                </a:extLst>
              </a:tr>
              <a:tr h="616350">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pPr algn="just">
                        <a:spcAft>
                          <a:spcPts val="0"/>
                        </a:spcAft>
                      </a:pPr>
                      <a:r>
                        <a:rPr lang="ru-RU" sz="1100" dirty="0">
                          <a:effectLst/>
                        </a:rPr>
                        <a:t>Определить показатели окружности грудной клетки. Наложить сантиметровую ленту на грудную клетку ребенка по ориентирам:</a:t>
                      </a:r>
                    </a:p>
                    <a:p>
                      <a:pPr algn="just">
                        <a:spcAft>
                          <a:spcPts val="0"/>
                        </a:spcAft>
                      </a:pPr>
                      <a:r>
                        <a:rPr lang="ru-RU" sz="1100" dirty="0">
                          <a:effectLst/>
                        </a:rPr>
                        <a:t>сзади – нижние углы лопаток, спереди – нижний край </a:t>
                      </a:r>
                      <a:r>
                        <a:rPr lang="ru-RU" sz="1100" dirty="0" err="1">
                          <a:effectLst/>
                        </a:rPr>
                        <a:t>околососковых</a:t>
                      </a:r>
                      <a:r>
                        <a:rPr lang="ru-RU" sz="1100" dirty="0">
                          <a:effectLst/>
                        </a:rPr>
                        <a:t> кружков.</a:t>
                      </a:r>
                    </a:p>
                    <a:p>
                      <a:pPr algn="just">
                        <a:spcAft>
                          <a:spcPts val="0"/>
                        </a:spcAft>
                      </a:pPr>
                      <a:r>
                        <a:rPr lang="ru-RU" sz="1100" dirty="0">
                          <a:effectLst/>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dirty="0">
                          <a:effectLst/>
                        </a:rPr>
                        <a:t>«Измеряю окружность грудной клетки ребенка по ориентирам:</a:t>
                      </a:r>
                      <a:br>
                        <a:rPr lang="ru-RU" sz="1100" dirty="0">
                          <a:effectLst/>
                        </a:rPr>
                      </a:br>
                      <a:r>
                        <a:rPr lang="ru-RU" sz="1100" dirty="0">
                          <a:effectLst/>
                        </a:rPr>
                        <a:t>а) сзади – </a:t>
                      </a:r>
                      <a:r>
                        <a:rPr lang="ru-RU" sz="1100" dirty="0" err="1">
                          <a:effectLst/>
                        </a:rPr>
                        <a:t>нижнии</a:t>
                      </a:r>
                      <a:r>
                        <a:rPr lang="ru-RU" sz="1100" dirty="0">
                          <a:effectLst/>
                        </a:rPr>
                        <a:t>̆ угол лопатки;</a:t>
                      </a:r>
                      <a:br>
                        <a:rPr lang="ru-RU" sz="1100" dirty="0">
                          <a:effectLst/>
                        </a:rPr>
                      </a:br>
                      <a:r>
                        <a:rPr lang="ru-RU" sz="1100" dirty="0">
                          <a:effectLst/>
                        </a:rPr>
                        <a:t>б) спереди – соски» </a:t>
                      </a:r>
                    </a:p>
                    <a:p>
                      <a:r>
                        <a:rPr lang="ru-RU" sz="1100" dirty="0">
                          <a:effectLst/>
                        </a:rPr>
                        <a:t>«Окружность грудной клетки___ см»  </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1218913947"/>
                  </a:ext>
                </a:extLst>
              </a:tr>
              <a:tr h="616350">
                <a:tc>
                  <a:txBody>
                    <a:bodyPr/>
                    <a:lstStyle/>
                    <a:p>
                      <a:pPr marL="342900" lvl="0" indent="-342900">
                        <a:buFont typeface="+mj-lt"/>
                        <a:buAutoNum type="arabicPeriod"/>
                      </a:pPr>
                      <a:r>
                        <a:rPr lang="ru-RU" sz="11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a:effectLst/>
                        </a:rPr>
                        <a:t>Вымыть руки с использованием жидкого мыла, осушить и обработать кожным антисептиком для обработки рук.</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tc>
                  <a:txBody>
                    <a:bodyPr/>
                    <a:lstStyle/>
                    <a:p>
                      <a:r>
                        <a:rPr lang="ru-RU" sz="1100" dirty="0">
                          <a:effectLst/>
                        </a:rPr>
                        <a:t>«Мою руки под </a:t>
                      </a:r>
                      <a:r>
                        <a:rPr lang="ru-RU" sz="1100" dirty="0" err="1">
                          <a:effectLst/>
                        </a:rPr>
                        <a:t>проточнои</a:t>
                      </a:r>
                      <a:r>
                        <a:rPr lang="ru-RU" sz="1100" dirty="0">
                          <a:effectLst/>
                        </a:rPr>
                        <a:t>̆ </a:t>
                      </a:r>
                      <a:r>
                        <a:rPr lang="ru-RU" sz="1100" dirty="0" err="1">
                          <a:effectLst/>
                        </a:rPr>
                        <a:t>водои</a:t>
                      </a:r>
                      <a:r>
                        <a:rPr lang="ru-RU" sz="1100" dirty="0">
                          <a:effectLst/>
                        </a:rPr>
                        <a:t>̆ с использованием жидкого мыла. Сушу руки одноразовыми бумажными полотенцами, после чего обрабатываю кожным антисептиком» </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8522" marR="38522" marT="0" marB="0"/>
                </a:tc>
                <a:extLst>
                  <a:ext uri="{0D108BD9-81ED-4DB2-BD59-A6C34878D82A}">
                    <a16:rowId xmlns:a16="http://schemas.microsoft.com/office/drawing/2014/main" val="2232123100"/>
                  </a:ext>
                </a:extLst>
              </a:tr>
            </a:tbl>
          </a:graphicData>
        </a:graphic>
      </p:graphicFrame>
    </p:spTree>
    <p:extLst>
      <p:ext uri="{BB962C8B-B14F-4D97-AF65-F5344CB8AC3E}">
        <p14:creationId xmlns:p14="http://schemas.microsoft.com/office/powerpoint/2010/main" val="3358111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style>
          <a:lnRef idx="1">
            <a:schemeClr val="accent3"/>
          </a:lnRef>
          <a:fillRef idx="2">
            <a:schemeClr val="accent3"/>
          </a:fillRef>
          <a:effectRef idx="1">
            <a:schemeClr val="accent3"/>
          </a:effectRef>
          <a:fontRef idx="minor">
            <a:schemeClr val="dk1"/>
          </a:fontRef>
        </p:style>
        <p:txBody>
          <a:bodyPr>
            <a:noAutofit/>
          </a:bodyPr>
          <a:lstStyle/>
          <a:p>
            <a:r>
              <a:rPr lang="ru-RU" sz="2800" b="1" dirty="0">
                <a:solidFill>
                  <a:srgbClr val="FF0000"/>
                </a:solidFill>
                <a:latin typeface="Times New Roman" panose="02020603050405020304" pitchFamily="18" charset="0"/>
                <a:cs typeface="Times New Roman" panose="02020603050405020304" pitchFamily="18" charset="0"/>
              </a:rPr>
              <a:t>Игра «Безопасность ребенка в доме»</a:t>
            </a:r>
          </a:p>
        </p:txBody>
      </p:sp>
      <p:sp>
        <p:nvSpPr>
          <p:cNvPr id="5" name="Объект 4">
            <a:extLst>
              <a:ext uri="{FF2B5EF4-FFF2-40B4-BE49-F238E27FC236}">
                <a16:creationId xmlns:a16="http://schemas.microsoft.com/office/drawing/2014/main" id="{C4396E5F-84CF-924C-8FC2-ED7FA4D0E079}"/>
              </a:ext>
            </a:extLst>
          </p:cNvPr>
          <p:cNvSpPr>
            <a:spLocks noGrp="1"/>
          </p:cNvSpPr>
          <p:nvPr>
            <p:ph idx="1"/>
          </p:nvPr>
        </p:nvSpPr>
        <p:spPr>
          <a:xfrm>
            <a:off x="457200" y="1268760"/>
            <a:ext cx="8229600" cy="4525963"/>
          </a:xfrm>
        </p:spPr>
        <p:txBody>
          <a:bodyPr/>
          <a:lstStyle/>
          <a:p>
            <a:pPr marL="0" indent="0" algn="just">
              <a:buNone/>
            </a:pPr>
            <a:r>
              <a:rPr lang="ru-RU" sz="2400" dirty="0">
                <a:solidFill>
                  <a:srgbClr val="002060"/>
                </a:solidFill>
                <a:latin typeface="Times New Roman" panose="02020603050405020304" pitchFamily="18" charset="0"/>
                <a:cs typeface="Times New Roman" panose="02020603050405020304" pitchFamily="18" charset="0"/>
              </a:rPr>
              <a:t>Вы участковая медицинская сестра пришли на патронаж ребенку в возрасте 1 года. </a:t>
            </a:r>
          </a:p>
          <a:p>
            <a:pPr marL="0" indent="0" algn="just">
              <a:buNone/>
            </a:pPr>
            <a:r>
              <a:rPr lang="ru-RU" sz="2400" dirty="0">
                <a:solidFill>
                  <a:srgbClr val="002060"/>
                </a:solidFill>
                <a:latin typeface="Times New Roman" panose="02020603050405020304" pitchFamily="18" charset="0"/>
                <a:cs typeface="Times New Roman" panose="02020603050405020304" pitchFamily="18" charset="0"/>
              </a:rPr>
              <a:t>Внимательно посмотрите на картинки и обоснуйте необходимость организации безопасной окружающей среды.</a:t>
            </a:r>
          </a:p>
          <a:p>
            <a:pPr marL="0" indent="0" algn="just">
              <a:buNone/>
            </a:pPr>
            <a:r>
              <a:rPr lang="ru-RU" sz="2400" dirty="0">
                <a:solidFill>
                  <a:srgbClr val="002060"/>
                </a:solidFill>
                <a:latin typeface="Times New Roman" panose="02020603050405020304" pitchFamily="18" charset="0"/>
                <a:cs typeface="Times New Roman" panose="02020603050405020304" pitchFamily="18" charset="0"/>
              </a:rPr>
              <a:t>Расскажите «родителям ребенка» основные правила безопасности. </a:t>
            </a:r>
          </a:p>
          <a:p>
            <a:endParaRPr lang="ru-RU" dirty="0"/>
          </a:p>
        </p:txBody>
      </p:sp>
    </p:spTree>
    <p:extLst>
      <p:ext uri="{BB962C8B-B14F-4D97-AF65-F5344CB8AC3E}">
        <p14:creationId xmlns:p14="http://schemas.microsoft.com/office/powerpoint/2010/main" val="2469375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style>
          <a:lnRef idx="1">
            <a:schemeClr val="accent3"/>
          </a:lnRef>
          <a:fillRef idx="2">
            <a:schemeClr val="accent3"/>
          </a:fillRef>
          <a:effectRef idx="1">
            <a:schemeClr val="accent3"/>
          </a:effectRef>
          <a:fontRef idx="minor">
            <a:schemeClr val="dk1"/>
          </a:fontRef>
        </p:style>
        <p:txBody>
          <a:bodyPr>
            <a:noAutofit/>
          </a:bodyPr>
          <a:lstStyle/>
          <a:p>
            <a:r>
              <a:rPr lang="ru-RU" sz="2800" b="1" dirty="0">
                <a:solidFill>
                  <a:srgbClr val="FF0000"/>
                </a:solidFill>
                <a:latin typeface="Times New Roman" panose="02020603050405020304" pitchFamily="18" charset="0"/>
                <a:cs typeface="Times New Roman" panose="02020603050405020304" pitchFamily="18" charset="0"/>
              </a:rPr>
              <a:t>Игра «Безопасность ребенка в доме»</a:t>
            </a:r>
          </a:p>
        </p:txBody>
      </p:sp>
      <p:pic>
        <p:nvPicPr>
          <p:cNvPr id="6" name="Рисунок 5">
            <a:extLst>
              <a:ext uri="{FF2B5EF4-FFF2-40B4-BE49-F238E27FC236}">
                <a16:creationId xmlns:a16="http://schemas.microsoft.com/office/drawing/2014/main" id="{7ED226FA-DAF3-594F-B2B2-AA3F5F2C864A}"/>
              </a:ext>
            </a:extLst>
          </p:cNvPr>
          <p:cNvPicPr>
            <a:picLocks noChangeAspect="1"/>
          </p:cNvPicPr>
          <p:nvPr/>
        </p:nvPicPr>
        <p:blipFill>
          <a:blip r:embed="rId2"/>
          <a:stretch>
            <a:fillRect/>
          </a:stretch>
        </p:blipFill>
        <p:spPr>
          <a:xfrm>
            <a:off x="188448" y="1174567"/>
            <a:ext cx="1802784" cy="1802784"/>
          </a:xfrm>
          <a:prstGeom prst="rect">
            <a:avLst/>
          </a:prstGeom>
        </p:spPr>
      </p:pic>
      <p:pic>
        <p:nvPicPr>
          <p:cNvPr id="7" name="Рисунок 6">
            <a:extLst>
              <a:ext uri="{FF2B5EF4-FFF2-40B4-BE49-F238E27FC236}">
                <a16:creationId xmlns:a16="http://schemas.microsoft.com/office/drawing/2014/main" id="{F95A4416-7673-C14D-AA00-F6D96332ED95}"/>
              </a:ext>
            </a:extLst>
          </p:cNvPr>
          <p:cNvPicPr>
            <a:picLocks noChangeAspect="1"/>
          </p:cNvPicPr>
          <p:nvPr/>
        </p:nvPicPr>
        <p:blipFill>
          <a:blip r:embed="rId3"/>
          <a:stretch>
            <a:fillRect/>
          </a:stretch>
        </p:blipFill>
        <p:spPr>
          <a:xfrm>
            <a:off x="7156388" y="4951335"/>
            <a:ext cx="1996475" cy="1966528"/>
          </a:xfrm>
          <a:prstGeom prst="rect">
            <a:avLst/>
          </a:prstGeom>
        </p:spPr>
      </p:pic>
      <p:pic>
        <p:nvPicPr>
          <p:cNvPr id="8" name="Рисунок 7">
            <a:extLst>
              <a:ext uri="{FF2B5EF4-FFF2-40B4-BE49-F238E27FC236}">
                <a16:creationId xmlns:a16="http://schemas.microsoft.com/office/drawing/2014/main" id="{CFBAC663-BCB6-0C48-8CDD-FB5C1F329193}"/>
              </a:ext>
            </a:extLst>
          </p:cNvPr>
          <p:cNvPicPr>
            <a:picLocks noChangeAspect="1"/>
          </p:cNvPicPr>
          <p:nvPr/>
        </p:nvPicPr>
        <p:blipFill>
          <a:blip r:embed="rId4"/>
          <a:stretch>
            <a:fillRect/>
          </a:stretch>
        </p:blipFill>
        <p:spPr>
          <a:xfrm>
            <a:off x="4751743" y="1198440"/>
            <a:ext cx="2511536" cy="1883652"/>
          </a:xfrm>
          <a:prstGeom prst="rect">
            <a:avLst/>
          </a:prstGeom>
        </p:spPr>
      </p:pic>
      <p:pic>
        <p:nvPicPr>
          <p:cNvPr id="9" name="Рисунок 8">
            <a:extLst>
              <a:ext uri="{FF2B5EF4-FFF2-40B4-BE49-F238E27FC236}">
                <a16:creationId xmlns:a16="http://schemas.microsoft.com/office/drawing/2014/main" id="{F1863CD0-9C10-3241-AFF6-FA108DAA8CDD}"/>
              </a:ext>
            </a:extLst>
          </p:cNvPr>
          <p:cNvPicPr>
            <a:picLocks noChangeAspect="1"/>
          </p:cNvPicPr>
          <p:nvPr/>
        </p:nvPicPr>
        <p:blipFill>
          <a:blip r:embed="rId5"/>
          <a:stretch>
            <a:fillRect/>
          </a:stretch>
        </p:blipFill>
        <p:spPr>
          <a:xfrm>
            <a:off x="2069559" y="1182393"/>
            <a:ext cx="2570154" cy="1713436"/>
          </a:xfrm>
          <a:prstGeom prst="rect">
            <a:avLst/>
          </a:prstGeom>
        </p:spPr>
      </p:pic>
      <p:pic>
        <p:nvPicPr>
          <p:cNvPr id="10" name="Рисунок 9">
            <a:extLst>
              <a:ext uri="{FF2B5EF4-FFF2-40B4-BE49-F238E27FC236}">
                <a16:creationId xmlns:a16="http://schemas.microsoft.com/office/drawing/2014/main" id="{B4593971-FDB6-0542-80CC-8960E52660E3}"/>
              </a:ext>
            </a:extLst>
          </p:cNvPr>
          <p:cNvPicPr>
            <a:picLocks noChangeAspect="1"/>
          </p:cNvPicPr>
          <p:nvPr/>
        </p:nvPicPr>
        <p:blipFill>
          <a:blip r:embed="rId6"/>
          <a:stretch>
            <a:fillRect/>
          </a:stretch>
        </p:blipFill>
        <p:spPr>
          <a:xfrm>
            <a:off x="2565234" y="5007821"/>
            <a:ext cx="2438400" cy="1612900"/>
          </a:xfrm>
          <a:prstGeom prst="rect">
            <a:avLst/>
          </a:prstGeom>
        </p:spPr>
      </p:pic>
      <p:pic>
        <p:nvPicPr>
          <p:cNvPr id="11" name="Рисунок 10">
            <a:extLst>
              <a:ext uri="{FF2B5EF4-FFF2-40B4-BE49-F238E27FC236}">
                <a16:creationId xmlns:a16="http://schemas.microsoft.com/office/drawing/2014/main" id="{255FDF33-F788-FE47-8DDB-9A6C19C792FA}"/>
              </a:ext>
            </a:extLst>
          </p:cNvPr>
          <p:cNvPicPr>
            <a:picLocks noChangeAspect="1"/>
          </p:cNvPicPr>
          <p:nvPr/>
        </p:nvPicPr>
        <p:blipFill>
          <a:blip r:embed="rId7"/>
          <a:stretch>
            <a:fillRect/>
          </a:stretch>
        </p:blipFill>
        <p:spPr>
          <a:xfrm>
            <a:off x="5003634" y="5041911"/>
            <a:ext cx="2180395" cy="1635296"/>
          </a:xfrm>
          <a:prstGeom prst="rect">
            <a:avLst/>
          </a:prstGeom>
        </p:spPr>
      </p:pic>
      <p:pic>
        <p:nvPicPr>
          <p:cNvPr id="12" name="Рисунок 11">
            <a:extLst>
              <a:ext uri="{FF2B5EF4-FFF2-40B4-BE49-F238E27FC236}">
                <a16:creationId xmlns:a16="http://schemas.microsoft.com/office/drawing/2014/main" id="{4641EB87-BFB3-EA40-9788-1429DC1C11F2}"/>
              </a:ext>
            </a:extLst>
          </p:cNvPr>
          <p:cNvPicPr>
            <a:picLocks noChangeAspect="1"/>
          </p:cNvPicPr>
          <p:nvPr/>
        </p:nvPicPr>
        <p:blipFill>
          <a:blip r:embed="rId8"/>
          <a:stretch>
            <a:fillRect/>
          </a:stretch>
        </p:blipFill>
        <p:spPr>
          <a:xfrm>
            <a:off x="7010895" y="1525904"/>
            <a:ext cx="2024285" cy="2699890"/>
          </a:xfrm>
          <a:prstGeom prst="rect">
            <a:avLst/>
          </a:prstGeom>
        </p:spPr>
      </p:pic>
      <p:pic>
        <p:nvPicPr>
          <p:cNvPr id="13" name="Рисунок 12">
            <a:extLst>
              <a:ext uri="{FF2B5EF4-FFF2-40B4-BE49-F238E27FC236}">
                <a16:creationId xmlns:a16="http://schemas.microsoft.com/office/drawing/2014/main" id="{105E85C5-CC9A-6C45-A2A9-060E1FED040A}"/>
              </a:ext>
            </a:extLst>
          </p:cNvPr>
          <p:cNvPicPr>
            <a:picLocks noChangeAspect="1"/>
          </p:cNvPicPr>
          <p:nvPr/>
        </p:nvPicPr>
        <p:blipFill>
          <a:blip r:embed="rId9"/>
          <a:stretch>
            <a:fillRect/>
          </a:stretch>
        </p:blipFill>
        <p:spPr>
          <a:xfrm>
            <a:off x="275692" y="4127749"/>
            <a:ext cx="2230318" cy="2754940"/>
          </a:xfrm>
          <a:prstGeom prst="rect">
            <a:avLst/>
          </a:prstGeom>
        </p:spPr>
      </p:pic>
      <p:pic>
        <p:nvPicPr>
          <p:cNvPr id="14" name="Рисунок 13">
            <a:extLst>
              <a:ext uri="{FF2B5EF4-FFF2-40B4-BE49-F238E27FC236}">
                <a16:creationId xmlns:a16="http://schemas.microsoft.com/office/drawing/2014/main" id="{35EF2B14-231E-B241-917B-CD59F4FE9862}"/>
              </a:ext>
            </a:extLst>
          </p:cNvPr>
          <p:cNvPicPr>
            <a:picLocks noChangeAspect="1"/>
          </p:cNvPicPr>
          <p:nvPr/>
        </p:nvPicPr>
        <p:blipFill>
          <a:blip r:embed="rId10"/>
          <a:stretch>
            <a:fillRect/>
          </a:stretch>
        </p:blipFill>
        <p:spPr>
          <a:xfrm>
            <a:off x="2069434" y="3293453"/>
            <a:ext cx="2499320" cy="1657882"/>
          </a:xfrm>
          <a:prstGeom prst="rect">
            <a:avLst/>
          </a:prstGeom>
        </p:spPr>
      </p:pic>
      <p:pic>
        <p:nvPicPr>
          <p:cNvPr id="15" name="Рисунок 14">
            <a:extLst>
              <a:ext uri="{FF2B5EF4-FFF2-40B4-BE49-F238E27FC236}">
                <a16:creationId xmlns:a16="http://schemas.microsoft.com/office/drawing/2014/main" id="{D85DDF8B-7EEE-904D-9EE5-E7057C9DEFE9}"/>
              </a:ext>
            </a:extLst>
          </p:cNvPr>
          <p:cNvPicPr>
            <a:picLocks noChangeAspect="1"/>
          </p:cNvPicPr>
          <p:nvPr/>
        </p:nvPicPr>
        <p:blipFill>
          <a:blip r:embed="rId11"/>
          <a:stretch>
            <a:fillRect/>
          </a:stretch>
        </p:blipFill>
        <p:spPr>
          <a:xfrm>
            <a:off x="4613078" y="3418649"/>
            <a:ext cx="2157665" cy="1532686"/>
          </a:xfrm>
          <a:prstGeom prst="rect">
            <a:avLst/>
          </a:prstGeom>
        </p:spPr>
      </p:pic>
      <p:pic>
        <p:nvPicPr>
          <p:cNvPr id="16" name="Рисунок 15">
            <a:extLst>
              <a:ext uri="{FF2B5EF4-FFF2-40B4-BE49-F238E27FC236}">
                <a16:creationId xmlns:a16="http://schemas.microsoft.com/office/drawing/2014/main" id="{51AC1469-B390-1043-B1ED-98FEDEB7AAFE}"/>
              </a:ext>
            </a:extLst>
          </p:cNvPr>
          <p:cNvPicPr>
            <a:picLocks noChangeAspect="1"/>
          </p:cNvPicPr>
          <p:nvPr/>
        </p:nvPicPr>
        <p:blipFill>
          <a:blip r:embed="rId12"/>
          <a:stretch>
            <a:fillRect/>
          </a:stretch>
        </p:blipFill>
        <p:spPr>
          <a:xfrm>
            <a:off x="-92177" y="3307811"/>
            <a:ext cx="1944993" cy="1944993"/>
          </a:xfrm>
          <a:prstGeom prst="rect">
            <a:avLst/>
          </a:prstGeom>
        </p:spPr>
      </p:pic>
    </p:spTree>
    <p:extLst>
      <p:ext uri="{BB962C8B-B14F-4D97-AF65-F5344CB8AC3E}">
        <p14:creationId xmlns:p14="http://schemas.microsoft.com/office/powerpoint/2010/main" val="655275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116632"/>
            <a:ext cx="8686800" cy="751558"/>
          </a:xfrm>
        </p:spPr>
        <p:style>
          <a:lnRef idx="1">
            <a:schemeClr val="accent3"/>
          </a:lnRef>
          <a:fillRef idx="2">
            <a:schemeClr val="accent3"/>
          </a:fillRef>
          <a:effectRef idx="1">
            <a:schemeClr val="accent3"/>
          </a:effectRef>
          <a:fontRef idx="minor">
            <a:schemeClr val="dk1"/>
          </a:fontRef>
        </p:style>
        <p:txBody>
          <a:bodyPr>
            <a:normAutofit/>
          </a:bodyPr>
          <a:lstStyle/>
          <a:p>
            <a:r>
              <a:rPr lang="ru-RU" sz="2400" b="1" dirty="0">
                <a:solidFill>
                  <a:srgbClr val="FF0000"/>
                </a:solidFill>
                <a:latin typeface="Times New Roman" panose="02020603050405020304" pitchFamily="18" charset="0"/>
                <a:cs typeface="Times New Roman" panose="02020603050405020304" pitchFamily="18" charset="0"/>
              </a:rPr>
              <a:t>Организация безопасной окружающей среды для младенца:</a:t>
            </a:r>
          </a:p>
        </p:txBody>
      </p:sp>
      <p:sp>
        <p:nvSpPr>
          <p:cNvPr id="5" name="Объект 4">
            <a:extLst>
              <a:ext uri="{FF2B5EF4-FFF2-40B4-BE49-F238E27FC236}">
                <a16:creationId xmlns:a16="http://schemas.microsoft.com/office/drawing/2014/main" id="{46F11065-ACB2-2C4A-A9F1-48E00A43A2C4}"/>
              </a:ext>
            </a:extLst>
          </p:cNvPr>
          <p:cNvSpPr>
            <a:spLocks noGrp="1"/>
          </p:cNvSpPr>
          <p:nvPr>
            <p:ph idx="1"/>
          </p:nvPr>
        </p:nvSpPr>
        <p:spPr/>
        <p:txBody>
          <a:bodyPr/>
          <a:lstStyle/>
          <a:p>
            <a:endParaRPr lang="ru-RU"/>
          </a:p>
        </p:txBody>
      </p:sp>
      <p:sp>
        <p:nvSpPr>
          <p:cNvPr id="6" name="Rectangle 2">
            <a:extLst>
              <a:ext uri="{FF2B5EF4-FFF2-40B4-BE49-F238E27FC236}">
                <a16:creationId xmlns:a16="http://schemas.microsoft.com/office/drawing/2014/main" id="{AECB13B6-3147-7A46-A5A2-60CFFA8C71CA}"/>
              </a:ext>
            </a:extLst>
          </p:cNvPr>
          <p:cNvSpPr>
            <a:spLocks noChangeArrowheads="1"/>
          </p:cNvSpPr>
          <p:nvPr/>
        </p:nvSpPr>
        <p:spPr bwMode="auto">
          <a:xfrm>
            <a:off x="611559" y="1600199"/>
            <a:ext cx="1221206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RU"/>
          </a:p>
        </p:txBody>
      </p:sp>
      <p:pic>
        <p:nvPicPr>
          <p:cNvPr id="4097" name="Рисунок 5" descr="/var/folders/84/gxb8hyh94nv0jxmfq81qnxmm0000gn/T/com.microsoft.Word/WebArchiveCopyPasteTempFiles/468f3ca0ed2b51cbbc11e617f8e7a369.jpg">
            <a:extLst>
              <a:ext uri="{FF2B5EF4-FFF2-40B4-BE49-F238E27FC236}">
                <a16:creationId xmlns:a16="http://schemas.microsoft.com/office/drawing/2014/main" id="{F27D7BDD-C286-C242-A370-80FC9D2D0DF4}"/>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0191" y="873309"/>
            <a:ext cx="9023618" cy="5989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670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004"/>
            <a:ext cx="8229600" cy="1143000"/>
          </a:xfrm>
        </p:spPr>
        <p:txBody>
          <a:bodyPr>
            <a:normAutofit/>
          </a:bodyPr>
          <a:lstStyle/>
          <a:p>
            <a:r>
              <a:rPr lang="ru-RU" sz="2400" b="1" dirty="0">
                <a:solidFill>
                  <a:srgbClr val="C00000"/>
                </a:solidFill>
                <a:latin typeface="Times New Roman" panose="02020603050405020304" pitchFamily="18" charset="0"/>
                <a:cs typeface="Times New Roman" panose="02020603050405020304" pitchFamily="18" charset="0"/>
              </a:rPr>
              <a:t>Проблемно-ситуационная задача</a:t>
            </a:r>
          </a:p>
        </p:txBody>
      </p:sp>
      <p:sp>
        <p:nvSpPr>
          <p:cNvPr id="4" name="Прямоугольник 3">
            <a:extLst>
              <a:ext uri="{FF2B5EF4-FFF2-40B4-BE49-F238E27FC236}">
                <a16:creationId xmlns:a16="http://schemas.microsoft.com/office/drawing/2014/main" id="{DE4B7D09-2124-DC42-99E6-1A89DEF218F1}"/>
              </a:ext>
            </a:extLst>
          </p:cNvPr>
          <p:cNvSpPr/>
          <p:nvPr/>
        </p:nvSpPr>
        <p:spPr>
          <a:xfrm>
            <a:off x="297868" y="1109846"/>
            <a:ext cx="8568952" cy="5324535"/>
          </a:xfrm>
          <a:prstGeom prst="rect">
            <a:avLst/>
          </a:prstGeom>
        </p:spPr>
        <p:txBody>
          <a:bodyPr wrap="square">
            <a:spAutoFit/>
          </a:bodyPr>
          <a:lstStyle/>
          <a:p>
            <a:pPr lvl="0" algn="just">
              <a:buFont typeface="+mj-lt"/>
            </a:pPr>
            <a:r>
              <a:rPr lang="ru-RU" sz="2000" dirty="0">
                <a:solidFill>
                  <a:srgbClr val="002060"/>
                </a:solidFill>
                <a:latin typeface="Times New Roman" panose="02020603050405020304" pitchFamily="18" charset="0"/>
                <a:cs typeface="Times New Roman" panose="02020603050405020304" pitchFamily="18" charset="0"/>
              </a:rPr>
              <a:t>Вы совершаете патронаж к грудному ребенку. Мальчику 5 месяцев, находится на искусственном вскармливании, мама кормит его молочными кашами, не соблюдая интервалов между кормлениями, по желанию ребенка. Состояние ребенка удовлетворительное, сон спокойный, подкожно – жировой слой развит достаточно, изменений по органам не выявлено. Масса тела ребенка 9300 г, рост 68 см.  Масса при рождении 3300 г, длина тела при рождении 53 см. Сегодня узнали, что у отца ребенка был тесный контакт с человеком у которого выявлен </a:t>
            </a:r>
            <a:r>
              <a:rPr lang="ru-RU" sz="2000" dirty="0" err="1">
                <a:solidFill>
                  <a:srgbClr val="002060"/>
                </a:solidFill>
                <a:latin typeface="Times New Roman" panose="02020603050405020304" pitchFamily="18" charset="0"/>
                <a:cs typeface="Times New Roman" panose="02020603050405020304" pitchFamily="18" charset="0"/>
              </a:rPr>
              <a:t>положительныи</a:t>
            </a:r>
            <a:r>
              <a:rPr lang="ru-RU" sz="2000" dirty="0">
                <a:solidFill>
                  <a:srgbClr val="002060"/>
                </a:solidFill>
                <a:latin typeface="Times New Roman" panose="02020603050405020304" pitchFamily="18" charset="0"/>
                <a:cs typeface="Times New Roman" panose="02020603050405020304" pitchFamily="18" charset="0"/>
              </a:rPr>
              <a:t>̆ результат </a:t>
            </a:r>
            <a:r>
              <a:rPr lang="en" sz="2000" dirty="0">
                <a:solidFill>
                  <a:srgbClr val="002060"/>
                </a:solidFill>
                <a:latin typeface="Times New Roman" panose="02020603050405020304" pitchFamily="18" charset="0"/>
                <a:cs typeface="Times New Roman" panose="02020603050405020304" pitchFamily="18" charset="0"/>
              </a:rPr>
              <a:t>COVID-19.</a:t>
            </a:r>
            <a:endParaRPr lang="ru-RU" sz="2000" dirty="0">
              <a:solidFill>
                <a:srgbClr val="002060"/>
              </a:solidFill>
              <a:latin typeface="Times New Roman" panose="02020603050405020304" pitchFamily="18" charset="0"/>
              <a:cs typeface="Times New Roman" panose="02020603050405020304" pitchFamily="18" charset="0"/>
            </a:endParaRPr>
          </a:p>
          <a:p>
            <a:pPr lvl="0" algn="just">
              <a:buFont typeface="+mj-lt"/>
            </a:pPr>
            <a:endParaRPr lang="en" sz="2000" dirty="0">
              <a:solidFill>
                <a:srgbClr val="002060"/>
              </a:solidFill>
              <a:latin typeface="Times New Roman" panose="02020603050405020304" pitchFamily="18" charset="0"/>
              <a:cs typeface="Times New Roman" panose="02020603050405020304" pitchFamily="18" charset="0"/>
            </a:endParaRPr>
          </a:p>
          <a:p>
            <a:pPr lvl="0" algn="just">
              <a:buFont typeface="+mj-lt"/>
            </a:pPr>
            <a:r>
              <a:rPr lang="ru-RU" sz="2000" b="1" dirty="0">
                <a:solidFill>
                  <a:srgbClr val="C00000"/>
                </a:solidFill>
                <a:latin typeface="Times New Roman" panose="02020603050405020304" pitchFamily="18" charset="0"/>
                <a:cs typeface="Times New Roman" panose="02020603050405020304" pitchFamily="18" charset="0"/>
              </a:rPr>
              <a:t>Задания:</a:t>
            </a:r>
          </a:p>
          <a:p>
            <a:pPr marL="457200" lvl="0" indent="-457200" algn="just">
              <a:buFont typeface="+mj-lt"/>
              <a:buAutoNum type="arabicPeriod"/>
            </a:pPr>
            <a:r>
              <a:rPr lang="ru-RU" sz="2000" dirty="0">
                <a:solidFill>
                  <a:srgbClr val="002060"/>
                </a:solidFill>
                <a:latin typeface="Times New Roman" panose="02020603050405020304" pitchFamily="18" charset="0"/>
                <a:cs typeface="Times New Roman" panose="02020603050405020304" pitchFamily="18" charset="0"/>
              </a:rPr>
              <a:t>Дайте оценку физическому развитию ребенка. Какие нарушения в уходе допущены        мамой? ПК 1.1.</a:t>
            </a:r>
          </a:p>
          <a:p>
            <a:pPr marL="457200" lvl="0" indent="-457200" algn="just">
              <a:buFont typeface="+mj-lt"/>
              <a:buAutoNum type="arabicPeriod"/>
            </a:pPr>
            <a:r>
              <a:rPr lang="ru-RU" sz="2000" dirty="0">
                <a:solidFill>
                  <a:srgbClr val="002060"/>
                </a:solidFill>
                <a:latin typeface="Times New Roman" panose="02020603050405020304" pitchFamily="18" charset="0"/>
                <a:cs typeface="Times New Roman" panose="02020603050405020304" pitchFamily="18" charset="0"/>
              </a:rPr>
              <a:t>Какие рекомендации маме по вскармливанию ребенка Вы дадите? ПК 1.2.</a:t>
            </a:r>
          </a:p>
          <a:p>
            <a:pPr marL="457200" lvl="0" indent="-457200" algn="just">
              <a:buFont typeface="+mj-lt"/>
              <a:buAutoNum type="arabicPeriod"/>
            </a:pPr>
            <a:r>
              <a:rPr lang="ru-RU" sz="2000" dirty="0">
                <a:solidFill>
                  <a:srgbClr val="002060"/>
                </a:solidFill>
                <a:latin typeface="Times New Roman" panose="02020603050405020304" pitchFamily="18" charset="0"/>
                <a:cs typeface="Times New Roman" panose="02020603050405020304" pitchFamily="18" charset="0"/>
              </a:rPr>
              <a:t>Объясните родителям, что делать если был контакт с человеком у которого выявлен </a:t>
            </a:r>
            <a:r>
              <a:rPr lang="ru-RU" sz="2000" dirty="0" err="1">
                <a:solidFill>
                  <a:srgbClr val="002060"/>
                </a:solidFill>
                <a:latin typeface="Times New Roman" panose="02020603050405020304" pitchFamily="18" charset="0"/>
                <a:cs typeface="Times New Roman" panose="02020603050405020304" pitchFamily="18" charset="0"/>
              </a:rPr>
              <a:t>положительныи</a:t>
            </a:r>
            <a:r>
              <a:rPr lang="ru-RU" sz="2000" dirty="0">
                <a:solidFill>
                  <a:srgbClr val="002060"/>
                </a:solidFill>
                <a:latin typeface="Times New Roman" panose="02020603050405020304" pitchFamily="18" charset="0"/>
                <a:cs typeface="Times New Roman" panose="02020603050405020304" pitchFamily="18" charset="0"/>
              </a:rPr>
              <a:t>̆ результат </a:t>
            </a:r>
            <a:r>
              <a:rPr lang="en" sz="2000" dirty="0">
                <a:solidFill>
                  <a:srgbClr val="002060"/>
                </a:solidFill>
                <a:latin typeface="Times New Roman" panose="02020603050405020304" pitchFamily="18" charset="0"/>
                <a:cs typeface="Times New Roman" panose="02020603050405020304" pitchFamily="18" charset="0"/>
              </a:rPr>
              <a:t>COVID-19 </a:t>
            </a:r>
            <a:r>
              <a:rPr lang="ru-RU" sz="2000" dirty="0">
                <a:solidFill>
                  <a:srgbClr val="002060"/>
                </a:solidFill>
                <a:latin typeface="Times New Roman" panose="02020603050405020304" pitchFamily="18" charset="0"/>
                <a:cs typeface="Times New Roman" panose="02020603050405020304" pitchFamily="18" charset="0"/>
              </a:rPr>
              <a:t>и как вести себя. ПК 1.1.</a:t>
            </a:r>
          </a:p>
        </p:txBody>
      </p:sp>
    </p:spTree>
    <p:extLst>
      <p:ext uri="{BB962C8B-B14F-4D97-AF65-F5344CB8AC3E}">
        <p14:creationId xmlns:p14="http://schemas.microsoft.com/office/powerpoint/2010/main" val="3439783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116632"/>
            <a:ext cx="8229600" cy="778098"/>
          </a:xfrm>
        </p:spPr>
        <p:txBody>
          <a:bodyPr>
            <a:noAutofit/>
          </a:bodyPr>
          <a:lstStyle/>
          <a:p>
            <a:r>
              <a:rPr lang="ru-RU" sz="2400" b="1" dirty="0">
                <a:solidFill>
                  <a:srgbClr val="FF0000"/>
                </a:solidFill>
                <a:latin typeface="Times New Roman" panose="02020603050405020304" pitchFamily="18" charset="0"/>
                <a:cs typeface="Times New Roman" panose="02020603050405020304" pitchFamily="18" charset="0"/>
              </a:rPr>
              <a:t>ОЦЕНКА ФИЗИЧЕСКОГО РАЗВИТИЯ</a:t>
            </a:r>
          </a:p>
        </p:txBody>
      </p:sp>
      <p:sp>
        <p:nvSpPr>
          <p:cNvPr id="4" name="Прямоугольник 3">
            <a:extLst>
              <a:ext uri="{FF2B5EF4-FFF2-40B4-BE49-F238E27FC236}">
                <a16:creationId xmlns:a16="http://schemas.microsoft.com/office/drawing/2014/main" id="{8A797E2A-1B0C-8740-BCE2-3C1127FA56D7}"/>
              </a:ext>
            </a:extLst>
          </p:cNvPr>
          <p:cNvSpPr/>
          <p:nvPr/>
        </p:nvSpPr>
        <p:spPr>
          <a:xfrm>
            <a:off x="179512" y="894730"/>
            <a:ext cx="8784976" cy="707886"/>
          </a:xfrm>
          <a:prstGeom prst="rect">
            <a:avLst/>
          </a:prstGeom>
        </p:spPr>
        <p:txBody>
          <a:bodyPr wrap="square">
            <a:spAutoFit/>
          </a:bodyPr>
          <a:lstStyle/>
          <a:p>
            <a:pPr algn="ct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Длина тела (рост) - рассчитывается по прибавкам за квартал и за каждый месяц:</a:t>
            </a:r>
            <a:r>
              <a:rPr lang="ru-RU" sz="2000" b="1" dirty="0">
                <a:solidFill>
                  <a:srgbClr val="002060"/>
                </a:solidFill>
                <a:latin typeface="Times New Roman" panose="02020603050405020304" pitchFamily="18" charset="0"/>
                <a:cs typeface="Times New Roman" panose="02020603050405020304" pitchFamily="18" charset="0"/>
              </a:rPr>
              <a:t> </a:t>
            </a:r>
          </a:p>
        </p:txBody>
      </p:sp>
      <p:graphicFrame>
        <p:nvGraphicFramePr>
          <p:cNvPr id="8" name="Таблица 7">
            <a:extLst>
              <a:ext uri="{FF2B5EF4-FFF2-40B4-BE49-F238E27FC236}">
                <a16:creationId xmlns:a16="http://schemas.microsoft.com/office/drawing/2014/main" id="{D5998CEA-DE73-A443-B6A0-91D58D4F738E}"/>
              </a:ext>
            </a:extLst>
          </p:cNvPr>
          <p:cNvGraphicFramePr>
            <a:graphicFrameLocks noGrp="1"/>
          </p:cNvGraphicFramePr>
          <p:nvPr>
            <p:extLst>
              <p:ext uri="{D42A27DB-BD31-4B8C-83A1-F6EECF244321}">
                <p14:modId xmlns:p14="http://schemas.microsoft.com/office/powerpoint/2010/main" val="2089268268"/>
              </p:ext>
            </p:extLst>
          </p:nvPr>
        </p:nvGraphicFramePr>
        <p:xfrm>
          <a:off x="636605" y="1672828"/>
          <a:ext cx="7870788" cy="1828800"/>
        </p:xfrm>
        <a:graphic>
          <a:graphicData uri="http://schemas.openxmlformats.org/drawingml/2006/table">
            <a:tbl>
              <a:tblPr firstRow="1" firstCol="1" bandRow="1"/>
              <a:tblGrid>
                <a:gridCol w="7870788">
                  <a:extLst>
                    <a:ext uri="{9D8B030D-6E8A-4147-A177-3AD203B41FA5}">
                      <a16:colId xmlns:a16="http://schemas.microsoft.com/office/drawing/2014/main" val="712075799"/>
                    </a:ext>
                  </a:extLst>
                </a:gridCol>
              </a:tblGrid>
              <a:tr h="0">
                <a:tc>
                  <a:txBody>
                    <a:bodyPr/>
                    <a:lstStyle/>
                    <a:p>
                      <a:pPr indent="270510" algn="ctr">
                        <a:spcAft>
                          <a:spcPts val="0"/>
                        </a:spcAft>
                      </a:pPr>
                      <a:endParaRPr lang="ru-RU" sz="2000" dirty="0">
                        <a:solidFill>
                          <a:srgbClr val="002060"/>
                        </a:solidFill>
                        <a:effectLst/>
                        <a:latin typeface="Times New Roman" panose="02020603050405020304" pitchFamily="18" charset="0"/>
                        <a:ea typeface="Times New Roman" panose="02020603050405020304" pitchFamily="18" charset="0"/>
                      </a:endParaRP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до 3-х месяцев жизни + 9см., т.е. +3 см. за каждый месяц;</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с 3 до 6 месяцев жизни +7.5 см., т.е. +2.5 см. за каждый месяц;</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с 6 до 9 месяце жизни + 4.5 см., т.е. +1,5 см. за каждый месяц;</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с 9 до 12 месяцев жизни + 3 см., т.е. +1 см. за каждый месяц.</a:t>
                      </a:r>
                    </a:p>
                    <a:p>
                      <a:pPr indent="270510" algn="just">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5488653"/>
                  </a:ext>
                </a:extLst>
              </a:tr>
            </a:tbl>
          </a:graphicData>
        </a:graphic>
      </p:graphicFrame>
      <p:sp>
        <p:nvSpPr>
          <p:cNvPr id="9" name="Прямоугольник 8">
            <a:extLst>
              <a:ext uri="{FF2B5EF4-FFF2-40B4-BE49-F238E27FC236}">
                <a16:creationId xmlns:a16="http://schemas.microsoft.com/office/drawing/2014/main" id="{03C94035-225C-3842-A2F7-5A144762DD89}"/>
              </a:ext>
            </a:extLst>
          </p:cNvPr>
          <p:cNvSpPr/>
          <p:nvPr/>
        </p:nvSpPr>
        <p:spPr>
          <a:xfrm>
            <a:off x="179512" y="3712816"/>
            <a:ext cx="8517632" cy="400110"/>
          </a:xfrm>
          <a:prstGeom prst="rect">
            <a:avLst/>
          </a:prstGeom>
        </p:spPr>
        <p:txBody>
          <a:bodyPr wrap="square">
            <a:spAutoFit/>
          </a:bodyPr>
          <a:lstStyle/>
          <a:p>
            <a:pPr indent="270510" algn="ctr">
              <a:spcAft>
                <a:spcPts val="0"/>
              </a:spcAft>
            </a:pPr>
            <a:r>
              <a:rPr lang="ru-RU" sz="2000" b="1" dirty="0">
                <a:solidFill>
                  <a:srgbClr val="002060"/>
                </a:solidFill>
                <a:latin typeface="Times New Roman" panose="02020603050405020304" pitchFamily="18" charset="0"/>
                <a:ea typeface="Times New Roman" panose="02020603050405020304" pitchFamily="18" charset="0"/>
              </a:rPr>
              <a:t>Масса тела рассчитывается по формуле:</a:t>
            </a:r>
            <a:endParaRPr lang="ru-RU" dirty="0">
              <a:solidFill>
                <a:srgbClr val="002060"/>
              </a:solidFill>
              <a:effectLst/>
              <a:latin typeface="Times New Roman" panose="02020603050405020304" pitchFamily="18" charset="0"/>
              <a:ea typeface="Times New Roman" panose="02020603050405020304" pitchFamily="18" charset="0"/>
            </a:endParaRPr>
          </a:p>
        </p:txBody>
      </p:sp>
      <p:graphicFrame>
        <p:nvGraphicFramePr>
          <p:cNvPr id="11" name="Таблица 10">
            <a:extLst>
              <a:ext uri="{FF2B5EF4-FFF2-40B4-BE49-F238E27FC236}">
                <a16:creationId xmlns:a16="http://schemas.microsoft.com/office/drawing/2014/main" id="{48D49A22-AE7C-0E44-B432-B736A618938B}"/>
              </a:ext>
            </a:extLst>
          </p:cNvPr>
          <p:cNvGraphicFramePr>
            <a:graphicFrameLocks noGrp="1"/>
          </p:cNvGraphicFramePr>
          <p:nvPr>
            <p:extLst>
              <p:ext uri="{D42A27DB-BD31-4B8C-83A1-F6EECF244321}">
                <p14:modId xmlns:p14="http://schemas.microsoft.com/office/powerpoint/2010/main" val="3901064252"/>
              </p:ext>
            </p:extLst>
          </p:nvPr>
        </p:nvGraphicFramePr>
        <p:xfrm>
          <a:off x="1223627" y="4324114"/>
          <a:ext cx="6696743" cy="2377440"/>
        </p:xfrm>
        <a:graphic>
          <a:graphicData uri="http://schemas.openxmlformats.org/drawingml/2006/table">
            <a:tbl>
              <a:tblPr firstRow="1" firstCol="1" bandRow="1"/>
              <a:tblGrid>
                <a:gridCol w="6696743">
                  <a:extLst>
                    <a:ext uri="{9D8B030D-6E8A-4147-A177-3AD203B41FA5}">
                      <a16:colId xmlns:a16="http://schemas.microsoft.com/office/drawing/2014/main" val="819555420"/>
                    </a:ext>
                  </a:extLst>
                </a:gridCol>
              </a:tblGrid>
              <a:tr h="0">
                <a:tc>
                  <a:txBody>
                    <a:bodyPr/>
                    <a:lstStyle/>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Вес до 6 месяцев жизни высчитывают по формуле:</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М при рождении + 800*</a:t>
                      </a:r>
                      <a:r>
                        <a:rPr lang="ru-RU" sz="2000" dirty="0" err="1">
                          <a:solidFill>
                            <a:srgbClr val="002060"/>
                          </a:solidFill>
                          <a:effectLst/>
                          <a:latin typeface="Times New Roman" panose="02020603050405020304" pitchFamily="18" charset="0"/>
                          <a:ea typeface="Times New Roman" panose="02020603050405020304" pitchFamily="18" charset="0"/>
                        </a:rPr>
                        <a:t>n</a:t>
                      </a:r>
                      <a:r>
                        <a:rPr lang="ru-RU" sz="2000" dirty="0">
                          <a:solidFill>
                            <a:srgbClr val="002060"/>
                          </a:solidFill>
                          <a:effectLst/>
                          <a:latin typeface="Times New Roman" panose="02020603050405020304" pitchFamily="18" charset="0"/>
                          <a:ea typeface="Times New Roman" panose="02020603050405020304" pitchFamily="18" charset="0"/>
                        </a:rPr>
                        <a:t>.</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 </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Вес от 6 месяцев до года высчитывают по формуле:</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М при рождении + 4800+ 400* (n-6)</a:t>
                      </a:r>
                    </a:p>
                    <a:p>
                      <a:pPr indent="270510" algn="ctr">
                        <a:spcAft>
                          <a:spcPts val="0"/>
                        </a:spcAft>
                      </a:pPr>
                      <a:endParaRPr lang="ru-RU" sz="2000" dirty="0">
                        <a:solidFill>
                          <a:srgbClr val="002060"/>
                        </a:solidFill>
                        <a:effectLst/>
                        <a:latin typeface="Times New Roman" panose="02020603050405020304" pitchFamily="18" charset="0"/>
                        <a:ea typeface="Times New Roman" panose="02020603050405020304" pitchFamily="18" charset="0"/>
                      </a:endParaRP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где </a:t>
                      </a:r>
                      <a:r>
                        <a:rPr lang="ru-RU" sz="2000" dirty="0" err="1">
                          <a:solidFill>
                            <a:srgbClr val="002060"/>
                          </a:solidFill>
                          <a:effectLst/>
                          <a:latin typeface="Times New Roman" panose="02020603050405020304" pitchFamily="18" charset="0"/>
                          <a:ea typeface="Times New Roman" panose="02020603050405020304" pitchFamily="18" charset="0"/>
                        </a:rPr>
                        <a:t>n</a:t>
                      </a:r>
                      <a:r>
                        <a:rPr lang="ru-RU" sz="2000" dirty="0">
                          <a:solidFill>
                            <a:srgbClr val="002060"/>
                          </a:solidFill>
                          <a:effectLst/>
                          <a:latin typeface="Times New Roman" panose="02020603050405020304" pitchFamily="18" charset="0"/>
                          <a:ea typeface="Times New Roman" panose="02020603050405020304" pitchFamily="18" charset="0"/>
                        </a:rPr>
                        <a:t>-число месяцев жизни ребенка.</a:t>
                      </a:r>
                    </a:p>
                    <a:p>
                      <a:pPr indent="270510" algn="just">
                        <a:spcAft>
                          <a:spcPts val="0"/>
                        </a:spcAft>
                      </a:pPr>
                      <a:r>
                        <a:rPr lang="ru-RU" sz="1600" dirty="0">
                          <a:solidFill>
                            <a:srgbClr val="000000"/>
                          </a:solidFill>
                          <a:effectLst/>
                          <a:latin typeface="Times New Roman" panose="02020603050405020304" pitchFamily="18" charset="0"/>
                          <a:ea typeface="Times New Roman" panose="02020603050405020304" pitchFamily="18" charset="0"/>
                        </a:rPr>
                        <a:t> </a:t>
                      </a:r>
                      <a:endParaRPr lang="ru-RU" sz="105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33375288"/>
                  </a:ext>
                </a:extLst>
              </a:tr>
            </a:tbl>
          </a:graphicData>
        </a:graphic>
      </p:graphicFrame>
    </p:spTree>
    <p:extLst>
      <p:ext uri="{BB962C8B-B14F-4D97-AF65-F5344CB8AC3E}">
        <p14:creationId xmlns:p14="http://schemas.microsoft.com/office/powerpoint/2010/main" val="3206413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116632"/>
            <a:ext cx="8229600" cy="778098"/>
          </a:xfrm>
        </p:spPr>
        <p:txBody>
          <a:bodyPr>
            <a:noAutofit/>
          </a:bodyPr>
          <a:lstStyle/>
          <a:p>
            <a:r>
              <a:rPr lang="ru-RU" sz="2400" b="1" dirty="0">
                <a:solidFill>
                  <a:srgbClr val="FF0000"/>
                </a:solidFill>
                <a:latin typeface="Times New Roman" panose="02020603050405020304" pitchFamily="18" charset="0"/>
                <a:cs typeface="Times New Roman" panose="02020603050405020304" pitchFamily="18" charset="0"/>
              </a:rPr>
              <a:t>Эталон ответов к задаче</a:t>
            </a:r>
          </a:p>
        </p:txBody>
      </p:sp>
      <p:sp>
        <p:nvSpPr>
          <p:cNvPr id="4" name="Прямоугольник 3">
            <a:extLst>
              <a:ext uri="{FF2B5EF4-FFF2-40B4-BE49-F238E27FC236}">
                <a16:creationId xmlns:a16="http://schemas.microsoft.com/office/drawing/2014/main" id="{8A797E2A-1B0C-8740-BCE2-3C1127FA56D7}"/>
              </a:ext>
            </a:extLst>
          </p:cNvPr>
          <p:cNvSpPr/>
          <p:nvPr/>
        </p:nvSpPr>
        <p:spPr>
          <a:xfrm>
            <a:off x="179512" y="894730"/>
            <a:ext cx="8784976" cy="707886"/>
          </a:xfrm>
          <a:prstGeom prst="rect">
            <a:avLst/>
          </a:prstGeom>
        </p:spPr>
        <p:txBody>
          <a:bodyPr wrap="square">
            <a:spAutoFit/>
          </a:bodyPr>
          <a:lstStyle/>
          <a:p>
            <a:pPr algn="ctr"/>
            <a:r>
              <a:rPr lang="ru-RU" sz="20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 Ребенок в первом прикорме должен получать – овощное пюре. А только затем молочные каши.</a:t>
            </a:r>
          </a:p>
        </p:txBody>
      </p:sp>
      <p:graphicFrame>
        <p:nvGraphicFramePr>
          <p:cNvPr id="8" name="Таблица 7">
            <a:extLst>
              <a:ext uri="{FF2B5EF4-FFF2-40B4-BE49-F238E27FC236}">
                <a16:creationId xmlns:a16="http://schemas.microsoft.com/office/drawing/2014/main" id="{D5998CEA-DE73-A443-B6A0-91D58D4F738E}"/>
              </a:ext>
            </a:extLst>
          </p:cNvPr>
          <p:cNvGraphicFramePr>
            <a:graphicFrameLocks noGrp="1"/>
          </p:cNvGraphicFramePr>
          <p:nvPr>
            <p:extLst>
              <p:ext uri="{D42A27DB-BD31-4B8C-83A1-F6EECF244321}">
                <p14:modId xmlns:p14="http://schemas.microsoft.com/office/powerpoint/2010/main" val="1656002635"/>
              </p:ext>
            </p:extLst>
          </p:nvPr>
        </p:nvGraphicFramePr>
        <p:xfrm>
          <a:off x="636605" y="1672828"/>
          <a:ext cx="7870788" cy="2133600"/>
        </p:xfrm>
        <a:graphic>
          <a:graphicData uri="http://schemas.openxmlformats.org/drawingml/2006/table">
            <a:tbl>
              <a:tblPr firstRow="1" firstCol="1" bandRow="1"/>
              <a:tblGrid>
                <a:gridCol w="7870788">
                  <a:extLst>
                    <a:ext uri="{9D8B030D-6E8A-4147-A177-3AD203B41FA5}">
                      <a16:colId xmlns:a16="http://schemas.microsoft.com/office/drawing/2014/main" val="712075799"/>
                    </a:ext>
                  </a:extLst>
                </a:gridCol>
              </a:tblGrid>
              <a:tr h="0">
                <a:tc>
                  <a:txBody>
                    <a:bodyPr/>
                    <a:lstStyle/>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Определяем долженствующий вес по формуле: </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М при рождении + 800*</a:t>
                      </a:r>
                      <a:r>
                        <a:rPr lang="en" sz="2000" dirty="0">
                          <a:solidFill>
                            <a:srgbClr val="002060"/>
                          </a:solidFill>
                          <a:effectLst/>
                          <a:latin typeface="Times New Roman" panose="02020603050405020304" pitchFamily="18" charset="0"/>
                          <a:ea typeface="Times New Roman" panose="02020603050405020304" pitchFamily="18" charset="0"/>
                        </a:rPr>
                        <a:t>n.</a:t>
                      </a:r>
                    </a:p>
                    <a:p>
                      <a:pPr indent="270510" algn="ctr">
                        <a:spcAft>
                          <a:spcPts val="0"/>
                        </a:spcAft>
                      </a:pPr>
                      <a:r>
                        <a:rPr lang="en" sz="2000" dirty="0">
                          <a:solidFill>
                            <a:srgbClr val="002060"/>
                          </a:solidFill>
                          <a:effectLst/>
                          <a:latin typeface="Times New Roman" panose="02020603050405020304" pitchFamily="18" charset="0"/>
                          <a:ea typeface="Times New Roman" panose="02020603050405020304" pitchFamily="18" charset="0"/>
                        </a:rPr>
                        <a:t>m = 3300 + (800*5) = 7300</a:t>
                      </a:r>
                      <a:r>
                        <a:rPr lang="ru-RU" sz="2000" dirty="0">
                          <a:solidFill>
                            <a:srgbClr val="002060"/>
                          </a:solidFill>
                          <a:effectLst/>
                          <a:latin typeface="Times New Roman" panose="02020603050405020304" pitchFamily="18" charset="0"/>
                          <a:ea typeface="Times New Roman" panose="02020603050405020304" pitchFamily="18" charset="0"/>
                        </a:rPr>
                        <a:t>г.</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Находим лишний вес: 9300 – 7300 = 2000 г.</a:t>
                      </a:r>
                    </a:p>
                    <a:p>
                      <a:pPr indent="270510" algn="ctr">
                        <a:spcAft>
                          <a:spcPts val="0"/>
                        </a:spcAft>
                      </a:pPr>
                      <a:endParaRPr lang="ru-RU" sz="2000" dirty="0">
                        <a:solidFill>
                          <a:srgbClr val="002060"/>
                        </a:solidFill>
                        <a:effectLst/>
                        <a:latin typeface="Times New Roman" panose="02020603050405020304" pitchFamily="18" charset="0"/>
                        <a:ea typeface="Times New Roman" panose="02020603050405020304" pitchFamily="18" charset="0"/>
                      </a:endParaRPr>
                    </a:p>
                    <a:p>
                      <a:pPr indent="270510" algn="ctr">
                        <a:spcAft>
                          <a:spcPts val="0"/>
                        </a:spcAft>
                      </a:pPr>
                      <a:r>
                        <a:rPr lang="ru-RU" sz="2000" dirty="0">
                          <a:solidFill>
                            <a:srgbClr val="C00000"/>
                          </a:solidFill>
                          <a:effectLst/>
                          <a:latin typeface="Times New Roman" panose="02020603050405020304" pitchFamily="18" charset="0"/>
                          <a:ea typeface="Times New Roman" panose="02020603050405020304" pitchFamily="18" charset="0"/>
                        </a:rPr>
                        <a:t>Значит ребенок имеет лишний вес в размере 2000г.</a:t>
                      </a:r>
                    </a:p>
                    <a:p>
                      <a:pPr indent="270510" algn="ctr">
                        <a:spcAft>
                          <a:spcPts val="0"/>
                        </a:spcAft>
                      </a:pPr>
                      <a:endParaRPr lang="ru-RU" sz="2000" dirty="0">
                        <a:solidFill>
                          <a:srgbClr val="C00000"/>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85488653"/>
                  </a:ext>
                </a:extLst>
              </a:tr>
            </a:tbl>
          </a:graphicData>
        </a:graphic>
      </p:graphicFrame>
      <p:graphicFrame>
        <p:nvGraphicFramePr>
          <p:cNvPr id="11" name="Таблица 10">
            <a:extLst>
              <a:ext uri="{FF2B5EF4-FFF2-40B4-BE49-F238E27FC236}">
                <a16:creationId xmlns:a16="http://schemas.microsoft.com/office/drawing/2014/main" id="{48D49A22-AE7C-0E44-B432-B736A618938B}"/>
              </a:ext>
            </a:extLst>
          </p:cNvPr>
          <p:cNvGraphicFramePr>
            <a:graphicFrameLocks noGrp="1"/>
          </p:cNvGraphicFramePr>
          <p:nvPr>
            <p:extLst>
              <p:ext uri="{D42A27DB-BD31-4B8C-83A1-F6EECF244321}">
                <p14:modId xmlns:p14="http://schemas.microsoft.com/office/powerpoint/2010/main" val="1090659070"/>
              </p:ext>
            </p:extLst>
          </p:nvPr>
        </p:nvGraphicFramePr>
        <p:xfrm>
          <a:off x="1223627" y="4324114"/>
          <a:ext cx="6696743" cy="1828800"/>
        </p:xfrm>
        <a:graphic>
          <a:graphicData uri="http://schemas.openxmlformats.org/drawingml/2006/table">
            <a:tbl>
              <a:tblPr firstRow="1" firstCol="1" bandRow="1"/>
              <a:tblGrid>
                <a:gridCol w="6696743">
                  <a:extLst>
                    <a:ext uri="{9D8B030D-6E8A-4147-A177-3AD203B41FA5}">
                      <a16:colId xmlns:a16="http://schemas.microsoft.com/office/drawing/2014/main" val="819555420"/>
                    </a:ext>
                  </a:extLst>
                </a:gridCol>
              </a:tblGrid>
              <a:tr h="0">
                <a:tc>
                  <a:txBody>
                    <a:bodyPr/>
                    <a:lstStyle/>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Определяем долженствующий рост по формуле: </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до 3-х месяцев жизни + 9см., т.е. +3 см. за каждый месяц;</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с 3 до 6 месяцев жизни +7.5 см., т.е. +2.5 см. за каждый месяц;</a:t>
                      </a:r>
                    </a:p>
                    <a:p>
                      <a:pPr indent="270510" algn="ctr">
                        <a:spcAft>
                          <a:spcPts val="0"/>
                        </a:spcAft>
                      </a:pPr>
                      <a:r>
                        <a:rPr lang="ru-RU" sz="2000" dirty="0">
                          <a:solidFill>
                            <a:srgbClr val="002060"/>
                          </a:solidFill>
                          <a:effectLst/>
                          <a:latin typeface="Times New Roman" panose="02020603050405020304" pitchFamily="18" charset="0"/>
                          <a:ea typeface="Times New Roman" panose="02020603050405020304" pitchFamily="18" charset="0"/>
                        </a:rPr>
                        <a:t>53 + 9+5=67 см.</a:t>
                      </a:r>
                    </a:p>
                    <a:p>
                      <a:pPr indent="270510" algn="ctr">
                        <a:spcAft>
                          <a:spcPts val="0"/>
                        </a:spcAft>
                      </a:pPr>
                      <a:r>
                        <a:rPr lang="ru-RU" sz="2000" dirty="0">
                          <a:solidFill>
                            <a:srgbClr val="C00000"/>
                          </a:solidFill>
                          <a:effectLst/>
                          <a:latin typeface="Times New Roman" panose="02020603050405020304" pitchFamily="18" charset="0"/>
                          <a:ea typeface="Times New Roman" panose="02020603050405020304" pitchFamily="18" charset="0"/>
                        </a:rPr>
                        <a:t>Отставания в росте нет.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933375288"/>
                  </a:ext>
                </a:extLst>
              </a:tr>
            </a:tbl>
          </a:graphicData>
        </a:graphic>
      </p:graphicFrame>
    </p:spTree>
    <p:extLst>
      <p:ext uri="{BB962C8B-B14F-4D97-AF65-F5344CB8AC3E}">
        <p14:creationId xmlns:p14="http://schemas.microsoft.com/office/powerpoint/2010/main" val="2148126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B3719978-EE03-6545-8768-DE3A1AD868EC}"/>
              </a:ext>
            </a:extLst>
          </p:cNvPr>
          <p:cNvSpPr/>
          <p:nvPr/>
        </p:nvSpPr>
        <p:spPr>
          <a:xfrm>
            <a:off x="323528" y="404664"/>
            <a:ext cx="8517632" cy="5755422"/>
          </a:xfrm>
          <a:prstGeom prst="rect">
            <a:avLst/>
          </a:prstGeom>
        </p:spPr>
        <p:txBody>
          <a:bodyPr wrap="square">
            <a:spAutoFit/>
          </a:bodyPr>
          <a:lstStyle/>
          <a:p>
            <a:pPr indent="270510" algn="ctr">
              <a:spcAft>
                <a:spcPts val="0"/>
              </a:spcAft>
            </a:pPr>
            <a:r>
              <a:rPr lang="ru-RU" sz="2800" dirty="0">
                <a:solidFill>
                  <a:srgbClr val="C00000"/>
                </a:solidFill>
                <a:latin typeface="Times New Roman" panose="02020603050405020304" pitchFamily="18" charset="0"/>
                <a:ea typeface="Times New Roman" panose="02020603050405020304" pitchFamily="18" charset="0"/>
              </a:rPr>
              <a:t>План беседы: </a:t>
            </a:r>
          </a:p>
          <a:p>
            <a:pPr indent="270510" algn="just">
              <a:spcAft>
                <a:spcPts val="0"/>
              </a:spcAft>
            </a:pPr>
            <a:endParaRPr lang="ru-RU" sz="2800" dirty="0">
              <a:solidFill>
                <a:srgbClr val="C00000"/>
              </a:solidFill>
              <a:latin typeface="Times New Roman" panose="02020603050405020304" pitchFamily="18" charset="0"/>
              <a:ea typeface="Times New Roman" panose="02020603050405020304" pitchFamily="18" charset="0"/>
            </a:endParaRPr>
          </a:p>
          <a:p>
            <a:pPr indent="270510" algn="just">
              <a:spcAft>
                <a:spcPts val="0"/>
              </a:spcAft>
            </a:pPr>
            <a:r>
              <a:rPr lang="ru-RU" sz="2400" dirty="0">
                <a:solidFill>
                  <a:srgbClr val="002060"/>
                </a:solidFill>
                <a:latin typeface="Times New Roman" panose="02020603050405020304" pitchFamily="18" charset="0"/>
                <a:ea typeface="Times New Roman" panose="02020603050405020304" pitchFamily="18" charset="0"/>
              </a:rPr>
              <a:t>Вы должны оставаться дома и держаться подальше от других. </a:t>
            </a:r>
            <a:r>
              <a:rPr lang="ru-RU" sz="2400" dirty="0" err="1">
                <a:solidFill>
                  <a:srgbClr val="002060"/>
                </a:solidFill>
                <a:latin typeface="Times New Roman" panose="02020603050405020304" pitchFamily="18" charset="0"/>
                <a:ea typeface="Times New Roman" panose="02020603050405020304" pitchFamily="18" charset="0"/>
              </a:rPr>
              <a:t>Проверяйте</a:t>
            </a:r>
            <a:r>
              <a:rPr lang="ru-RU" sz="2400" dirty="0">
                <a:solidFill>
                  <a:srgbClr val="002060"/>
                </a:solidFill>
                <a:latin typeface="Times New Roman" panose="02020603050405020304" pitchFamily="18" charset="0"/>
                <a:ea typeface="Times New Roman" panose="02020603050405020304" pitchFamily="18" charset="0"/>
              </a:rPr>
              <a:t>, нет ли у вас </a:t>
            </a:r>
            <a:r>
              <a:rPr lang="ru-RU" sz="2400" dirty="0" err="1">
                <a:solidFill>
                  <a:srgbClr val="002060"/>
                </a:solidFill>
                <a:latin typeface="Times New Roman" panose="02020603050405020304" pitchFamily="18" charset="0"/>
                <a:ea typeface="Times New Roman" panose="02020603050405020304" pitchFamily="18" charset="0"/>
              </a:rPr>
              <a:t>повышеннои</a:t>
            </a:r>
            <a:r>
              <a:rPr lang="ru-RU" sz="2400" dirty="0">
                <a:solidFill>
                  <a:srgbClr val="002060"/>
                </a:solidFill>
                <a:latin typeface="Times New Roman" panose="02020603050405020304" pitchFamily="18" charset="0"/>
                <a:ea typeface="Times New Roman" panose="02020603050405020304" pitchFamily="18" charset="0"/>
              </a:rPr>
              <a:t>̆ температуры, кашля или одышки в течение 14 </a:t>
            </a:r>
            <a:r>
              <a:rPr lang="ru-RU" sz="2400" dirty="0" err="1">
                <a:solidFill>
                  <a:srgbClr val="002060"/>
                </a:solidFill>
                <a:latin typeface="Times New Roman" panose="02020603050405020304" pitchFamily="18" charset="0"/>
                <a:ea typeface="Times New Roman" panose="02020603050405020304" pitchFamily="18" charset="0"/>
              </a:rPr>
              <a:t>днеи</a:t>
            </a:r>
            <a:r>
              <a:rPr lang="ru-RU" sz="2400" dirty="0">
                <a:solidFill>
                  <a:srgbClr val="002060"/>
                </a:solidFill>
                <a:latin typeface="Times New Roman" panose="02020603050405020304" pitchFamily="18" charset="0"/>
                <a:ea typeface="Times New Roman" panose="02020603050405020304" pitchFamily="18" charset="0"/>
              </a:rPr>
              <a:t>̆ с последнего дня, когда у вас был </a:t>
            </a:r>
            <a:r>
              <a:rPr lang="ru-RU" sz="2400" dirty="0" err="1">
                <a:solidFill>
                  <a:srgbClr val="002060"/>
                </a:solidFill>
                <a:latin typeface="Times New Roman" panose="02020603050405020304" pitchFamily="18" charset="0"/>
                <a:ea typeface="Times New Roman" panose="02020603050405020304" pitchFamily="18" charset="0"/>
              </a:rPr>
              <a:t>тесныи</a:t>
            </a:r>
            <a:r>
              <a:rPr lang="ru-RU" sz="2400" dirty="0">
                <a:solidFill>
                  <a:srgbClr val="002060"/>
                </a:solidFill>
                <a:latin typeface="Times New Roman" panose="02020603050405020304" pitchFamily="18" charset="0"/>
                <a:ea typeface="Times New Roman" panose="02020603050405020304" pitchFamily="18" charset="0"/>
              </a:rPr>
              <a:t>̆ контакт с человеком. Не ходите на работу или в школу и </a:t>
            </a:r>
            <a:r>
              <a:rPr lang="ru-RU" sz="2400" dirty="0" err="1">
                <a:solidFill>
                  <a:srgbClr val="002060"/>
                </a:solidFill>
                <a:latin typeface="Times New Roman" panose="02020603050405020304" pitchFamily="18" charset="0"/>
                <a:ea typeface="Times New Roman" panose="02020603050405020304" pitchFamily="18" charset="0"/>
              </a:rPr>
              <a:t>избегайте</a:t>
            </a:r>
            <a:r>
              <a:rPr lang="ru-RU" sz="2400" dirty="0">
                <a:solidFill>
                  <a:srgbClr val="002060"/>
                </a:solidFill>
                <a:latin typeface="Times New Roman" panose="02020603050405020304" pitchFamily="18" charset="0"/>
                <a:ea typeface="Times New Roman" panose="02020603050405020304" pitchFamily="18" charset="0"/>
              </a:rPr>
              <a:t> общественных мест в течение 14 </a:t>
            </a:r>
            <a:r>
              <a:rPr lang="ru-RU" sz="2400" dirty="0" err="1">
                <a:solidFill>
                  <a:srgbClr val="002060"/>
                </a:solidFill>
                <a:latin typeface="Times New Roman" panose="02020603050405020304" pitchFamily="18" charset="0"/>
                <a:ea typeface="Times New Roman" panose="02020603050405020304" pitchFamily="18" charset="0"/>
              </a:rPr>
              <a:t>днеи</a:t>
            </a:r>
            <a:r>
              <a:rPr lang="ru-RU" sz="2400" dirty="0">
                <a:solidFill>
                  <a:srgbClr val="002060"/>
                </a:solidFill>
                <a:latin typeface="Times New Roman" panose="02020603050405020304" pitchFamily="18" charset="0"/>
                <a:ea typeface="Times New Roman" panose="02020603050405020304" pitchFamily="18" charset="0"/>
              </a:rPr>
              <a:t>̆ (</a:t>
            </a:r>
            <a:r>
              <a:rPr lang="ru-RU" sz="2400" dirty="0" err="1">
                <a:solidFill>
                  <a:srgbClr val="002060"/>
                </a:solidFill>
                <a:latin typeface="Times New Roman" panose="02020603050405020304" pitchFamily="18" charset="0"/>
                <a:ea typeface="Times New Roman" panose="02020603050405020304" pitchFamily="18" charset="0"/>
              </a:rPr>
              <a:t>самокарантин</a:t>
            </a:r>
            <a:r>
              <a:rPr lang="ru-RU" sz="2400" dirty="0">
                <a:solidFill>
                  <a:srgbClr val="002060"/>
                </a:solidFill>
                <a:latin typeface="Times New Roman" panose="02020603050405020304" pitchFamily="18" charset="0"/>
                <a:ea typeface="Times New Roman" panose="02020603050405020304" pitchFamily="18" charset="0"/>
              </a:rPr>
              <a:t>). </a:t>
            </a:r>
          </a:p>
          <a:p>
            <a:pPr indent="270510" algn="just">
              <a:spcAft>
                <a:spcPts val="0"/>
              </a:spcAft>
            </a:pPr>
            <a:r>
              <a:rPr lang="ru-RU" sz="2400" dirty="0">
                <a:solidFill>
                  <a:srgbClr val="002060"/>
                </a:solidFill>
                <a:latin typeface="Times New Roman" panose="02020603050405020304" pitchFamily="18" charset="0"/>
                <a:ea typeface="Times New Roman" panose="02020603050405020304" pitchFamily="18" charset="0"/>
              </a:rPr>
              <a:t>Если вы подверглись </a:t>
            </a:r>
            <a:r>
              <a:rPr lang="ru-RU" sz="2400" dirty="0" err="1">
                <a:solidFill>
                  <a:srgbClr val="002060"/>
                </a:solidFill>
                <a:latin typeface="Times New Roman" panose="02020603050405020304" pitchFamily="18" charset="0"/>
                <a:ea typeface="Times New Roman" panose="02020603050405020304" pitchFamily="18" charset="0"/>
              </a:rPr>
              <a:t>воздействию</a:t>
            </a:r>
            <a:r>
              <a:rPr lang="ru-RU" sz="2400" dirty="0">
                <a:solidFill>
                  <a:srgbClr val="002060"/>
                </a:solidFill>
                <a:latin typeface="Times New Roman" panose="02020603050405020304" pitchFamily="18" charset="0"/>
                <a:ea typeface="Times New Roman" panose="02020603050405020304" pitchFamily="18" charset="0"/>
              </a:rPr>
              <a:t> </a:t>
            </a:r>
            <a:r>
              <a:rPr lang="en" sz="2400" dirty="0">
                <a:solidFill>
                  <a:srgbClr val="002060"/>
                </a:solidFill>
                <a:latin typeface="Times New Roman" panose="02020603050405020304" pitchFamily="18" charset="0"/>
                <a:ea typeface="Times New Roman" panose="02020603050405020304" pitchFamily="18" charset="0"/>
              </a:rPr>
              <a:t>COVID-19 </a:t>
            </a:r>
            <a:r>
              <a:rPr lang="ru-RU" sz="2400" dirty="0">
                <a:solidFill>
                  <a:srgbClr val="002060"/>
                </a:solidFill>
                <a:latin typeface="Times New Roman" panose="02020603050405020304" pitchFamily="18" charset="0"/>
                <a:ea typeface="Times New Roman" panose="02020603050405020304" pitchFamily="18" charset="0"/>
              </a:rPr>
              <a:t>и у вас появились симптомы, вы должны оставаться дома и подальше от других </a:t>
            </a:r>
            <a:r>
              <a:rPr lang="ru-RU" sz="2400" dirty="0" err="1">
                <a:solidFill>
                  <a:srgbClr val="002060"/>
                </a:solidFill>
                <a:latin typeface="Times New Roman" panose="02020603050405020304" pitchFamily="18" charset="0"/>
                <a:ea typeface="Times New Roman" panose="02020603050405020304" pitchFamily="18" charset="0"/>
              </a:rPr>
              <a:t>людеи</a:t>
            </a:r>
            <a:r>
              <a:rPr lang="ru-RU" sz="2400" dirty="0">
                <a:solidFill>
                  <a:srgbClr val="002060"/>
                </a:solidFill>
                <a:latin typeface="Times New Roman" panose="02020603050405020304" pitchFamily="18" charset="0"/>
                <a:ea typeface="Times New Roman" panose="02020603050405020304" pitchFamily="18" charset="0"/>
              </a:rPr>
              <a:t>̆, в том числе ваших домочадцев (самоизоляция), даже если у вас очень слабые симптомы. Свяжитесь с вашим лечащим врачом для проведения теста на </a:t>
            </a:r>
            <a:r>
              <a:rPr lang="en" sz="2400" dirty="0">
                <a:solidFill>
                  <a:srgbClr val="002060"/>
                </a:solidFill>
                <a:latin typeface="Times New Roman" panose="02020603050405020304" pitchFamily="18" charset="0"/>
                <a:ea typeface="Times New Roman" panose="02020603050405020304" pitchFamily="18" charset="0"/>
              </a:rPr>
              <a:t>COVID- 19. </a:t>
            </a:r>
            <a:r>
              <a:rPr lang="ru-RU" sz="2400" dirty="0">
                <a:solidFill>
                  <a:srgbClr val="002060"/>
                </a:solidFill>
                <a:latin typeface="Times New Roman" panose="02020603050405020304" pitchFamily="18" charset="0"/>
                <a:ea typeface="Times New Roman" panose="02020603050405020304" pitchFamily="18" charset="0"/>
              </a:rPr>
              <a:t>Сообщите ему, что вы контактировали с человеком с </a:t>
            </a:r>
            <a:r>
              <a:rPr lang="en" sz="2400" dirty="0">
                <a:solidFill>
                  <a:srgbClr val="002060"/>
                </a:solidFill>
                <a:latin typeface="Times New Roman" panose="02020603050405020304" pitchFamily="18" charset="0"/>
                <a:ea typeface="Times New Roman" panose="02020603050405020304" pitchFamily="18" charset="0"/>
              </a:rPr>
              <a:t>COVID-19 </a:t>
            </a:r>
            <a:r>
              <a:rPr lang="ru-RU" sz="2400" dirty="0">
                <a:solidFill>
                  <a:srgbClr val="002060"/>
                </a:solidFill>
                <a:latin typeface="Times New Roman" panose="02020603050405020304" pitchFamily="18" charset="0"/>
                <a:ea typeface="Times New Roman" panose="02020603050405020304" pitchFamily="18" charset="0"/>
              </a:rPr>
              <a:t>и теперь больны.</a:t>
            </a:r>
          </a:p>
        </p:txBody>
      </p:sp>
    </p:spTree>
    <p:extLst>
      <p:ext uri="{BB962C8B-B14F-4D97-AF65-F5344CB8AC3E}">
        <p14:creationId xmlns:p14="http://schemas.microsoft.com/office/powerpoint/2010/main" val="2278613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F0720D23-AAE8-6342-9A17-DF34E955E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800" y="1333500"/>
            <a:ext cx="8026400" cy="5334000"/>
          </a:xfrm>
          <a:prstGeom prst="rect">
            <a:avLst/>
          </a:prstGeom>
        </p:spPr>
      </p:pic>
      <p:sp>
        <p:nvSpPr>
          <p:cNvPr id="2" name="Заголовок 1"/>
          <p:cNvSpPr>
            <a:spLocks noGrp="1"/>
          </p:cNvSpPr>
          <p:nvPr>
            <p:ph type="title"/>
          </p:nvPr>
        </p:nvSpPr>
        <p:spPr>
          <a:xfrm>
            <a:off x="457200" y="548680"/>
            <a:ext cx="8229600" cy="1143000"/>
          </a:xfrm>
        </p:spPr>
        <p:style>
          <a:lnRef idx="1">
            <a:schemeClr val="accent3"/>
          </a:lnRef>
          <a:fillRef idx="2">
            <a:schemeClr val="accent3"/>
          </a:fillRef>
          <a:effectRef idx="1">
            <a:schemeClr val="accent3"/>
          </a:effectRef>
          <a:fontRef idx="minor">
            <a:schemeClr val="dk1"/>
          </a:fontRef>
        </p:style>
        <p:txBody>
          <a:bodyPr>
            <a:noAutofit/>
          </a:bodyPr>
          <a:lstStyle/>
          <a:p>
            <a:r>
              <a:rPr lang="ru-RU" sz="3200" dirty="0">
                <a:solidFill>
                  <a:srgbClr val="C00000"/>
                </a:solidFill>
                <a:latin typeface="Times New Roman" panose="02020603050405020304" pitchFamily="18" charset="0"/>
                <a:cs typeface="Times New Roman" panose="02020603050405020304" pitchFamily="18" charset="0"/>
              </a:rPr>
              <a:t>Упражнения для глаз </a:t>
            </a:r>
            <a:br>
              <a:rPr lang="ru-RU" sz="3200" dirty="0">
                <a:solidFill>
                  <a:srgbClr val="C00000"/>
                </a:solidFill>
                <a:latin typeface="Times New Roman" panose="02020603050405020304" pitchFamily="18" charset="0"/>
                <a:cs typeface="Times New Roman" panose="02020603050405020304" pitchFamily="18" charset="0"/>
              </a:rPr>
            </a:br>
            <a:r>
              <a:rPr lang="ru-RU" sz="3200" dirty="0">
                <a:solidFill>
                  <a:srgbClr val="C00000"/>
                </a:solidFill>
                <a:latin typeface="Times New Roman" panose="02020603050405020304" pitchFamily="18" charset="0"/>
                <a:cs typeface="Times New Roman" panose="02020603050405020304" pitchFamily="18" charset="0"/>
              </a:rPr>
              <a:t>для снятия зрительного утомления</a:t>
            </a:r>
            <a:r>
              <a:rPr lang="ru-RU" sz="1600" dirty="0">
                <a:solidFill>
                  <a:srgbClr val="C00000"/>
                </a:solidFill>
                <a:latin typeface="Times New Roman" panose="02020603050405020304" pitchFamily="18" charset="0"/>
                <a:cs typeface="Times New Roman" panose="02020603050405020304" pitchFamily="18" charset="0"/>
              </a:rPr>
              <a:t> </a:t>
            </a:r>
            <a:endParaRPr lang="ru-RU" sz="16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3905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Autofit/>
          </a:bodyPr>
          <a:lstStyle/>
          <a:p>
            <a:r>
              <a:rPr lang="ru-RU" sz="2400" b="1" dirty="0">
                <a:solidFill>
                  <a:srgbClr val="002060"/>
                </a:solidFill>
                <a:latin typeface="Times New Roman" panose="02020603050405020304" pitchFamily="18" charset="0"/>
                <a:cs typeface="Times New Roman" panose="02020603050405020304" pitchFamily="18" charset="0"/>
              </a:rPr>
              <a:t> Блиц-игра вопрос-ответ</a:t>
            </a:r>
            <a:br>
              <a:rPr lang="ru-RU" sz="2400" b="1" dirty="0">
                <a:solidFill>
                  <a:srgbClr val="FF0000"/>
                </a:solidFill>
                <a:latin typeface="Times New Roman" panose="02020603050405020304" pitchFamily="18" charset="0"/>
                <a:cs typeface="Times New Roman" panose="02020603050405020304" pitchFamily="18" charset="0"/>
              </a:rPr>
            </a:br>
            <a:r>
              <a:rPr lang="ru-RU" sz="2400" b="1" dirty="0">
                <a:solidFill>
                  <a:srgbClr val="FF0000"/>
                </a:solidFill>
                <a:latin typeface="Times New Roman" panose="02020603050405020304" pitchFamily="18" charset="0"/>
                <a:cs typeface="Times New Roman" panose="02020603050405020304" pitchFamily="18" charset="0"/>
              </a:rPr>
              <a:t>«Рекомендации молодой маме по закаливанию и режиму дня грудного ребенка»</a:t>
            </a:r>
          </a:p>
        </p:txBody>
      </p:sp>
      <p:sp>
        <p:nvSpPr>
          <p:cNvPr id="5" name="Объект 4">
            <a:extLst>
              <a:ext uri="{FF2B5EF4-FFF2-40B4-BE49-F238E27FC236}">
                <a16:creationId xmlns:a16="http://schemas.microsoft.com/office/drawing/2014/main" id="{50033D61-0D92-8B4B-8DBC-F5436EBE7186}"/>
              </a:ext>
            </a:extLst>
          </p:cNvPr>
          <p:cNvSpPr>
            <a:spLocks noGrp="1"/>
          </p:cNvSpPr>
          <p:nvPr>
            <p:ph idx="1"/>
          </p:nvPr>
        </p:nvSpPr>
        <p:spPr>
          <a:xfrm>
            <a:off x="457200" y="1600200"/>
            <a:ext cx="8229600" cy="5257800"/>
          </a:xfrm>
        </p:spPr>
        <p:txBody>
          <a:bodyPr>
            <a:normAutofit fontScale="70000" lnSpcReduction="20000"/>
          </a:bodyPr>
          <a:lstStyle/>
          <a:p>
            <a:r>
              <a:rPr lang="ru-RU" b="1" dirty="0">
                <a:solidFill>
                  <a:srgbClr val="002060"/>
                </a:solidFill>
                <a:latin typeface="Times New Roman" panose="02020603050405020304" pitchFamily="18" charset="0"/>
                <a:cs typeface="Times New Roman" panose="02020603050405020304" pitchFamily="18" charset="0"/>
              </a:rPr>
              <a:t>Вопрос 1.</a:t>
            </a:r>
            <a:r>
              <a:rPr lang="ru-RU" dirty="0">
                <a:solidFill>
                  <a:srgbClr val="002060"/>
                </a:solidFill>
                <a:latin typeface="Times New Roman" panose="02020603050405020304" pitchFamily="18" charset="0"/>
                <a:cs typeface="Times New Roman" panose="02020603050405020304" pitchFamily="18" charset="0"/>
              </a:rPr>
              <a:t> Моему ребенку 3 месяца, я опасаюсь за его здоровье, мне кажется у нас проблемы со сном. Ванечка спокойно спит всю ночь, не просыпается, но в течение дня примерно каждые 1,5-2 часа бодрствования, вновь сменяются сном продолжительностью до часа. Попытки уменьшить количество дневного сна, вызывают у него раздражительность. Подскажите, что делать? </a:t>
            </a:r>
          </a:p>
          <a:p>
            <a:r>
              <a:rPr lang="ru-RU" b="1" dirty="0">
                <a:solidFill>
                  <a:srgbClr val="002060"/>
                </a:solidFill>
                <a:latin typeface="Times New Roman" panose="02020603050405020304" pitchFamily="18" charset="0"/>
                <a:cs typeface="Times New Roman" panose="02020603050405020304" pitchFamily="18" charset="0"/>
              </a:rPr>
              <a:t>Вопрос 2.</a:t>
            </a:r>
            <a:r>
              <a:rPr lang="ru-RU" dirty="0">
                <a:solidFill>
                  <a:srgbClr val="002060"/>
                </a:solidFill>
                <a:latin typeface="Times New Roman" panose="02020603050405020304" pitchFamily="18" charset="0"/>
                <a:cs typeface="Times New Roman" panose="02020603050405020304" pitchFamily="18" charset="0"/>
              </a:rPr>
              <a:t> Моему ребенку 3 месяца. Во время дневных прогулок малыш очень часто засыпает еще в самом начале, поэтому мы сразу возвращаемся домой, а время прогулки ограничивается 10-15 минутами. Подскажите что делать?</a:t>
            </a:r>
          </a:p>
          <a:p>
            <a:r>
              <a:rPr lang="ru-RU" b="1" dirty="0">
                <a:solidFill>
                  <a:srgbClr val="002060"/>
                </a:solidFill>
                <a:latin typeface="Times New Roman" panose="02020603050405020304" pitchFamily="18" charset="0"/>
                <a:cs typeface="Times New Roman" panose="02020603050405020304" pitchFamily="18" charset="0"/>
              </a:rPr>
              <a:t>Вопрос 3.</a:t>
            </a:r>
            <a:r>
              <a:rPr lang="ru-RU" dirty="0">
                <a:solidFill>
                  <a:srgbClr val="002060"/>
                </a:solidFill>
                <a:latin typeface="Times New Roman" panose="02020603050405020304" pitchFamily="18" charset="0"/>
                <a:cs typeface="Times New Roman" panose="02020603050405020304" pitchFamily="18" charset="0"/>
              </a:rPr>
              <a:t> Моему ребенку 6 месяцев. Мы просыпаемся в 8 часов утра, играем, принимаем ванну, делаем гимнастику, идем на прогулку, где обычно малыш засыпает и к 12часам дня просыпается и кушает. Соседка по подъезду, имеет ребенка такого же возраста, она все время говорит мне, о соблюдении последовательности режима дня. Разве в нашем режиме что-то не так?</a:t>
            </a:r>
          </a:p>
          <a:p>
            <a:endParaRPr lang="ru-RU"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6714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Autofit/>
          </a:bodyPr>
          <a:lstStyle/>
          <a:p>
            <a:r>
              <a:rPr lang="ru-RU" sz="2400" b="1" dirty="0">
                <a:solidFill>
                  <a:srgbClr val="002060"/>
                </a:solidFill>
                <a:latin typeface="Times New Roman" panose="02020603050405020304" pitchFamily="18" charset="0"/>
                <a:cs typeface="Times New Roman" panose="02020603050405020304" pitchFamily="18" charset="0"/>
              </a:rPr>
              <a:t> Блиц-игра вопрос-ответ</a:t>
            </a:r>
            <a:br>
              <a:rPr lang="ru-RU" sz="2400" b="1" dirty="0">
                <a:solidFill>
                  <a:srgbClr val="FF0000"/>
                </a:solidFill>
                <a:latin typeface="Times New Roman" panose="02020603050405020304" pitchFamily="18" charset="0"/>
                <a:cs typeface="Times New Roman" panose="02020603050405020304" pitchFamily="18" charset="0"/>
              </a:rPr>
            </a:br>
            <a:r>
              <a:rPr lang="ru-RU" sz="2400" b="1" dirty="0">
                <a:solidFill>
                  <a:srgbClr val="FF0000"/>
                </a:solidFill>
                <a:latin typeface="Times New Roman" panose="02020603050405020304" pitchFamily="18" charset="0"/>
                <a:cs typeface="Times New Roman" panose="02020603050405020304" pitchFamily="18" charset="0"/>
              </a:rPr>
              <a:t>«Рекомендации молодой маме по закаливанию и режиму дня грудного ребенка»</a:t>
            </a:r>
          </a:p>
        </p:txBody>
      </p:sp>
      <p:sp>
        <p:nvSpPr>
          <p:cNvPr id="5" name="Объект 4">
            <a:extLst>
              <a:ext uri="{FF2B5EF4-FFF2-40B4-BE49-F238E27FC236}">
                <a16:creationId xmlns:a16="http://schemas.microsoft.com/office/drawing/2014/main" id="{50033D61-0D92-8B4B-8DBC-F5436EBE7186}"/>
              </a:ext>
            </a:extLst>
          </p:cNvPr>
          <p:cNvSpPr>
            <a:spLocks noGrp="1"/>
          </p:cNvSpPr>
          <p:nvPr>
            <p:ph idx="1"/>
          </p:nvPr>
        </p:nvSpPr>
        <p:spPr/>
        <p:txBody>
          <a:bodyPr>
            <a:normAutofit/>
          </a:bodyPr>
          <a:lstStyle/>
          <a:p>
            <a:r>
              <a:rPr lang="ru-RU" sz="2400" b="1" dirty="0">
                <a:solidFill>
                  <a:srgbClr val="002060"/>
                </a:solidFill>
                <a:latin typeface="Times New Roman" panose="02020603050405020304" pitchFamily="18" charset="0"/>
                <a:cs typeface="Times New Roman" panose="02020603050405020304" pitchFamily="18" charset="0"/>
              </a:rPr>
              <a:t>Вопрос 4.</a:t>
            </a:r>
            <a:r>
              <a:rPr lang="ru-RU" sz="2400" dirty="0">
                <a:solidFill>
                  <a:srgbClr val="002060"/>
                </a:solidFill>
                <a:latin typeface="Times New Roman" panose="02020603050405020304" pitchFamily="18" charset="0"/>
                <a:cs typeface="Times New Roman" panose="02020603050405020304" pitchFamily="18" charset="0"/>
              </a:rPr>
              <a:t> Моему ребенку 7 месяцев. Хотелось бы уберечь его от простудных заболеваний. Можно ли начинать закаливание в таком возрасте и как это сделать правильно?</a:t>
            </a:r>
          </a:p>
          <a:p>
            <a:r>
              <a:rPr lang="ru-RU" sz="2400" b="1" dirty="0">
                <a:solidFill>
                  <a:srgbClr val="002060"/>
                </a:solidFill>
                <a:latin typeface="Times New Roman" panose="02020603050405020304" pitchFamily="18" charset="0"/>
                <a:cs typeface="Times New Roman" panose="02020603050405020304" pitchFamily="18" charset="0"/>
              </a:rPr>
              <a:t>Вопрос 5.</a:t>
            </a:r>
            <a:r>
              <a:rPr lang="ru-RU" sz="2400" dirty="0">
                <a:solidFill>
                  <a:srgbClr val="002060"/>
                </a:solidFill>
                <a:latin typeface="Times New Roman" panose="02020603050405020304" pitchFamily="18" charset="0"/>
                <a:cs typeface="Times New Roman" panose="02020603050405020304" pitchFamily="18" charset="0"/>
              </a:rPr>
              <a:t> Моему ребенку 2 месяца, можно ли начинать закаливание солнечными лучами и как правильно это сделать в осеннее время?</a:t>
            </a:r>
          </a:p>
          <a:p>
            <a:r>
              <a:rPr lang="ru-RU" sz="2400" b="1" dirty="0">
                <a:solidFill>
                  <a:srgbClr val="002060"/>
                </a:solidFill>
                <a:latin typeface="Times New Roman" panose="02020603050405020304" pitchFamily="18" charset="0"/>
                <a:cs typeface="Times New Roman" panose="02020603050405020304" pitchFamily="18" charset="0"/>
              </a:rPr>
              <a:t>Вопрос 6.</a:t>
            </a:r>
            <a:r>
              <a:rPr lang="ru-RU" sz="2400" dirty="0">
                <a:solidFill>
                  <a:srgbClr val="002060"/>
                </a:solidFill>
                <a:latin typeface="Times New Roman" panose="02020603050405020304" pitchFamily="18" charset="0"/>
                <a:cs typeface="Times New Roman" panose="02020603050405020304" pitchFamily="18" charset="0"/>
              </a:rPr>
              <a:t> Моему ребенку 2 месяца, подскажите надо ли проветривать детскую комнату в холодное время года?</a:t>
            </a:r>
          </a:p>
          <a:p>
            <a:endParaRPr lang="ru-RU"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9810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a:noAutofit/>
          </a:bodyPr>
          <a:lstStyle/>
          <a:p>
            <a:r>
              <a:rPr lang="ru-RU" sz="2800" b="1" dirty="0">
                <a:solidFill>
                  <a:srgbClr val="FF0000"/>
                </a:solidFill>
                <a:latin typeface="Times New Roman" panose="02020603050405020304" pitchFamily="18" charset="0"/>
                <a:cs typeface="Times New Roman" panose="02020603050405020304" pitchFamily="18" charset="0"/>
              </a:rPr>
              <a:t>Тестирование в системе </a:t>
            </a:r>
            <a:r>
              <a:rPr lang="en-US" sz="2800" b="1" dirty="0">
                <a:solidFill>
                  <a:srgbClr val="FF0000"/>
                </a:solidFill>
                <a:latin typeface="Times New Roman" panose="02020603050405020304" pitchFamily="18" charset="0"/>
                <a:cs typeface="Times New Roman" panose="02020603050405020304" pitchFamily="18" charset="0"/>
              </a:rPr>
              <a:t>MOODLE</a:t>
            </a:r>
            <a:endParaRPr lang="ru-RU" sz="2800" dirty="0">
              <a:solidFill>
                <a:srgbClr val="FF0000"/>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4AF77A25-E408-F146-AFD4-C45F44C5F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567542"/>
            <a:ext cx="3150165" cy="4237722"/>
          </a:xfrm>
          <a:prstGeom prst="rect">
            <a:avLst/>
          </a:prstGeom>
        </p:spPr>
      </p:pic>
      <p:pic>
        <p:nvPicPr>
          <p:cNvPr id="7" name="Рисунок 6">
            <a:extLst>
              <a:ext uri="{FF2B5EF4-FFF2-40B4-BE49-F238E27FC236}">
                <a16:creationId xmlns:a16="http://schemas.microsoft.com/office/drawing/2014/main" id="{CCDD6D7E-B89D-8C4D-A2C7-0F1A5BFCED46}"/>
              </a:ext>
            </a:extLst>
          </p:cNvPr>
          <p:cNvPicPr>
            <a:picLocks noChangeAspect="1"/>
          </p:cNvPicPr>
          <p:nvPr/>
        </p:nvPicPr>
        <p:blipFill rotWithShape="1">
          <a:blip r:embed="rId3">
            <a:extLst>
              <a:ext uri="{28A0092B-C50C-407E-A947-70E740481C1C}">
                <a14:useLocalDpi xmlns:a14="http://schemas.microsoft.com/office/drawing/2010/main" val="0"/>
              </a:ext>
            </a:extLst>
          </a:blip>
          <a:srcRect r="16853"/>
          <a:stretch/>
        </p:blipFill>
        <p:spPr>
          <a:xfrm>
            <a:off x="3103135" y="1567542"/>
            <a:ext cx="6079855" cy="3816424"/>
          </a:xfrm>
          <a:prstGeom prst="rect">
            <a:avLst/>
          </a:prstGeom>
          <a:ln>
            <a:noFill/>
          </a:ln>
        </p:spPr>
      </p:pic>
      <p:sp>
        <p:nvSpPr>
          <p:cNvPr id="10" name="Штриховая стрелка вправо 9">
            <a:extLst>
              <a:ext uri="{FF2B5EF4-FFF2-40B4-BE49-F238E27FC236}">
                <a16:creationId xmlns:a16="http://schemas.microsoft.com/office/drawing/2014/main" id="{666DDB02-08FB-1949-A81B-80D1F26CDF08}"/>
              </a:ext>
            </a:extLst>
          </p:cNvPr>
          <p:cNvSpPr/>
          <p:nvPr/>
        </p:nvSpPr>
        <p:spPr>
          <a:xfrm>
            <a:off x="2992898" y="3434374"/>
            <a:ext cx="1147053" cy="576064"/>
          </a:xfrm>
          <a:prstGeom prst="striped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b="1">
              <a:ln w="22225">
                <a:solidFill>
                  <a:schemeClr val="accent2"/>
                </a:solidFill>
                <a:prstDash val="solid"/>
              </a:ln>
              <a:solidFill>
                <a:schemeClr val="accent2">
                  <a:lumMod val="40000"/>
                  <a:lumOff val="60000"/>
                </a:schemeClr>
              </a:solidFill>
            </a:endParaRPr>
          </a:p>
        </p:txBody>
      </p:sp>
      <p:sp>
        <p:nvSpPr>
          <p:cNvPr id="3" name="Полилиния 2">
            <a:extLst>
              <a:ext uri="{FF2B5EF4-FFF2-40B4-BE49-F238E27FC236}">
                <a16:creationId xmlns:a16="http://schemas.microsoft.com/office/drawing/2014/main" id="{DBE58946-69DC-944B-AFC4-2877DBA74BF7}"/>
              </a:ext>
            </a:extLst>
          </p:cNvPr>
          <p:cNvSpPr/>
          <p:nvPr/>
        </p:nvSpPr>
        <p:spPr>
          <a:xfrm>
            <a:off x="3958046" y="3461657"/>
            <a:ext cx="3004457" cy="535577"/>
          </a:xfrm>
          <a:custGeom>
            <a:avLst/>
            <a:gdLst>
              <a:gd name="connsiteX0" fmla="*/ 2390503 w 3004457"/>
              <a:gd name="connsiteY0" fmla="*/ 78377 h 535577"/>
              <a:gd name="connsiteX1" fmla="*/ 2103120 w 3004457"/>
              <a:gd name="connsiteY1" fmla="*/ 78377 h 535577"/>
              <a:gd name="connsiteX2" fmla="*/ 1946365 w 3004457"/>
              <a:gd name="connsiteY2" fmla="*/ 52252 h 535577"/>
              <a:gd name="connsiteX3" fmla="*/ 1894114 w 3004457"/>
              <a:gd name="connsiteY3" fmla="*/ 39189 h 535577"/>
              <a:gd name="connsiteX4" fmla="*/ 1489165 w 3004457"/>
              <a:gd name="connsiteY4" fmla="*/ 13063 h 535577"/>
              <a:gd name="connsiteX5" fmla="*/ 1005840 w 3004457"/>
              <a:gd name="connsiteY5" fmla="*/ 39189 h 535577"/>
              <a:gd name="connsiteX6" fmla="*/ 888274 w 3004457"/>
              <a:gd name="connsiteY6" fmla="*/ 65314 h 535577"/>
              <a:gd name="connsiteX7" fmla="*/ 822960 w 3004457"/>
              <a:gd name="connsiteY7" fmla="*/ 78377 h 535577"/>
              <a:gd name="connsiteX8" fmla="*/ 770708 w 3004457"/>
              <a:gd name="connsiteY8" fmla="*/ 91440 h 535577"/>
              <a:gd name="connsiteX9" fmla="*/ 653143 w 3004457"/>
              <a:gd name="connsiteY9" fmla="*/ 104503 h 535577"/>
              <a:gd name="connsiteX10" fmla="*/ 391885 w 3004457"/>
              <a:gd name="connsiteY10" fmla="*/ 117566 h 535577"/>
              <a:gd name="connsiteX11" fmla="*/ 156754 w 3004457"/>
              <a:gd name="connsiteY11" fmla="*/ 143692 h 535577"/>
              <a:gd name="connsiteX12" fmla="*/ 117565 w 3004457"/>
              <a:gd name="connsiteY12" fmla="*/ 156754 h 535577"/>
              <a:gd name="connsiteX13" fmla="*/ 78377 w 3004457"/>
              <a:gd name="connsiteY13" fmla="*/ 182880 h 535577"/>
              <a:gd name="connsiteX14" fmla="*/ 13063 w 3004457"/>
              <a:gd name="connsiteY14" fmla="*/ 261257 h 535577"/>
              <a:gd name="connsiteX15" fmla="*/ 0 w 3004457"/>
              <a:gd name="connsiteY15" fmla="*/ 300446 h 535577"/>
              <a:gd name="connsiteX16" fmla="*/ 13063 w 3004457"/>
              <a:gd name="connsiteY16" fmla="*/ 431074 h 535577"/>
              <a:gd name="connsiteX17" fmla="*/ 26125 w 3004457"/>
              <a:gd name="connsiteY17" fmla="*/ 470263 h 535577"/>
              <a:gd name="connsiteX18" fmla="*/ 65314 w 3004457"/>
              <a:gd name="connsiteY18" fmla="*/ 483326 h 535577"/>
              <a:gd name="connsiteX19" fmla="*/ 104503 w 3004457"/>
              <a:gd name="connsiteY19" fmla="*/ 509452 h 535577"/>
              <a:gd name="connsiteX20" fmla="*/ 222068 w 3004457"/>
              <a:gd name="connsiteY20" fmla="*/ 535577 h 535577"/>
              <a:gd name="connsiteX21" fmla="*/ 796834 w 3004457"/>
              <a:gd name="connsiteY21" fmla="*/ 522514 h 535577"/>
              <a:gd name="connsiteX22" fmla="*/ 914400 w 3004457"/>
              <a:gd name="connsiteY22" fmla="*/ 509452 h 535577"/>
              <a:gd name="connsiteX23" fmla="*/ 1606731 w 3004457"/>
              <a:gd name="connsiteY23" fmla="*/ 522514 h 535577"/>
              <a:gd name="connsiteX24" fmla="*/ 2625634 w 3004457"/>
              <a:gd name="connsiteY24" fmla="*/ 509452 h 535577"/>
              <a:gd name="connsiteX25" fmla="*/ 2808514 w 3004457"/>
              <a:gd name="connsiteY25" fmla="*/ 431074 h 535577"/>
              <a:gd name="connsiteX26" fmla="*/ 2899954 w 3004457"/>
              <a:gd name="connsiteY26" fmla="*/ 404949 h 535577"/>
              <a:gd name="connsiteX27" fmla="*/ 2978331 w 3004457"/>
              <a:gd name="connsiteY27" fmla="*/ 352697 h 535577"/>
              <a:gd name="connsiteX28" fmla="*/ 3004457 w 3004457"/>
              <a:gd name="connsiteY28" fmla="*/ 274320 h 535577"/>
              <a:gd name="connsiteX29" fmla="*/ 2991394 w 3004457"/>
              <a:gd name="connsiteY29" fmla="*/ 195943 h 535577"/>
              <a:gd name="connsiteX30" fmla="*/ 2939143 w 3004457"/>
              <a:gd name="connsiteY30" fmla="*/ 169817 h 535577"/>
              <a:gd name="connsiteX31" fmla="*/ 2808514 w 3004457"/>
              <a:gd name="connsiteY31" fmla="*/ 78377 h 535577"/>
              <a:gd name="connsiteX32" fmla="*/ 2730137 w 3004457"/>
              <a:gd name="connsiteY32" fmla="*/ 52252 h 535577"/>
              <a:gd name="connsiteX33" fmla="*/ 2690948 w 3004457"/>
              <a:gd name="connsiteY33" fmla="*/ 26126 h 535577"/>
              <a:gd name="connsiteX34" fmla="*/ 2573383 w 3004457"/>
              <a:gd name="connsiteY34" fmla="*/ 0 h 535577"/>
              <a:gd name="connsiteX35" fmla="*/ 2312125 w 3004457"/>
              <a:gd name="connsiteY35" fmla="*/ 26126 h 535577"/>
              <a:gd name="connsiteX36" fmla="*/ 2207623 w 3004457"/>
              <a:gd name="connsiteY36" fmla="*/ 52252 h 535577"/>
              <a:gd name="connsiteX37" fmla="*/ 2129245 w 3004457"/>
              <a:gd name="connsiteY37" fmla="*/ 78377 h 535577"/>
              <a:gd name="connsiteX38" fmla="*/ 2063931 w 3004457"/>
              <a:gd name="connsiteY38" fmla="*/ 91440 h 535577"/>
              <a:gd name="connsiteX39" fmla="*/ 2011680 w 3004457"/>
              <a:gd name="connsiteY39" fmla="*/ 104503 h 535577"/>
              <a:gd name="connsiteX40" fmla="*/ 1946365 w 3004457"/>
              <a:gd name="connsiteY40" fmla="*/ 104503 h 535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004457" h="535577">
                <a:moveTo>
                  <a:pt x="2390503" y="78377"/>
                </a:moveTo>
                <a:cubicBezTo>
                  <a:pt x="2263231" y="103831"/>
                  <a:pt x="2311438" y="99927"/>
                  <a:pt x="2103120" y="78377"/>
                </a:cubicBezTo>
                <a:cubicBezTo>
                  <a:pt x="2050429" y="72926"/>
                  <a:pt x="1997756" y="65100"/>
                  <a:pt x="1946365" y="52252"/>
                </a:cubicBezTo>
                <a:cubicBezTo>
                  <a:pt x="1928948" y="47898"/>
                  <a:pt x="1911957" y="41172"/>
                  <a:pt x="1894114" y="39189"/>
                </a:cubicBezTo>
                <a:cubicBezTo>
                  <a:pt x="1832196" y="32309"/>
                  <a:pt x="1535742" y="15803"/>
                  <a:pt x="1489165" y="13063"/>
                </a:cubicBezTo>
                <a:cubicBezTo>
                  <a:pt x="1367538" y="18131"/>
                  <a:pt x="1145000" y="23727"/>
                  <a:pt x="1005840" y="39189"/>
                </a:cubicBezTo>
                <a:cubicBezTo>
                  <a:pt x="966451" y="43566"/>
                  <a:pt x="926867" y="56738"/>
                  <a:pt x="888274" y="65314"/>
                </a:cubicBezTo>
                <a:cubicBezTo>
                  <a:pt x="866600" y="70130"/>
                  <a:pt x="844634" y="73561"/>
                  <a:pt x="822960" y="78377"/>
                </a:cubicBezTo>
                <a:cubicBezTo>
                  <a:pt x="805434" y="82272"/>
                  <a:pt x="788453" y="88710"/>
                  <a:pt x="770708" y="91440"/>
                </a:cubicBezTo>
                <a:cubicBezTo>
                  <a:pt x="731737" y="97436"/>
                  <a:pt x="692479" y="101790"/>
                  <a:pt x="653143" y="104503"/>
                </a:cubicBezTo>
                <a:cubicBezTo>
                  <a:pt x="566155" y="110502"/>
                  <a:pt x="478910" y="112127"/>
                  <a:pt x="391885" y="117566"/>
                </a:cubicBezTo>
                <a:cubicBezTo>
                  <a:pt x="322197" y="121922"/>
                  <a:pt x="229536" y="127519"/>
                  <a:pt x="156754" y="143692"/>
                </a:cubicBezTo>
                <a:cubicBezTo>
                  <a:pt x="143312" y="146679"/>
                  <a:pt x="130628" y="152400"/>
                  <a:pt x="117565" y="156754"/>
                </a:cubicBezTo>
                <a:cubicBezTo>
                  <a:pt x="104502" y="165463"/>
                  <a:pt x="90438" y="172829"/>
                  <a:pt x="78377" y="182880"/>
                </a:cubicBezTo>
                <a:cubicBezTo>
                  <a:pt x="53614" y="203516"/>
                  <a:pt x="27742" y="231898"/>
                  <a:pt x="13063" y="261257"/>
                </a:cubicBezTo>
                <a:cubicBezTo>
                  <a:pt x="6905" y="273573"/>
                  <a:pt x="4354" y="287383"/>
                  <a:pt x="0" y="300446"/>
                </a:cubicBezTo>
                <a:cubicBezTo>
                  <a:pt x="4354" y="343989"/>
                  <a:pt x="6409" y="387823"/>
                  <a:pt x="13063" y="431074"/>
                </a:cubicBezTo>
                <a:cubicBezTo>
                  <a:pt x="15157" y="444683"/>
                  <a:pt x="16389" y="460526"/>
                  <a:pt x="26125" y="470263"/>
                </a:cubicBezTo>
                <a:cubicBezTo>
                  <a:pt x="35861" y="480000"/>
                  <a:pt x="52998" y="477168"/>
                  <a:pt x="65314" y="483326"/>
                </a:cubicBezTo>
                <a:cubicBezTo>
                  <a:pt x="79356" y="490347"/>
                  <a:pt x="90461" y="502431"/>
                  <a:pt x="104503" y="509452"/>
                </a:cubicBezTo>
                <a:cubicBezTo>
                  <a:pt x="136658" y="525529"/>
                  <a:pt x="191972" y="530561"/>
                  <a:pt x="222068" y="535577"/>
                </a:cubicBezTo>
                <a:lnTo>
                  <a:pt x="796834" y="522514"/>
                </a:lnTo>
                <a:cubicBezTo>
                  <a:pt x="836236" y="521027"/>
                  <a:pt x="874970" y="509452"/>
                  <a:pt x="914400" y="509452"/>
                </a:cubicBezTo>
                <a:cubicBezTo>
                  <a:pt x="1145218" y="509452"/>
                  <a:pt x="1375954" y="518160"/>
                  <a:pt x="1606731" y="522514"/>
                </a:cubicBezTo>
                <a:cubicBezTo>
                  <a:pt x="1946365" y="518160"/>
                  <a:pt x="2286188" y="521575"/>
                  <a:pt x="2625634" y="509452"/>
                </a:cubicBezTo>
                <a:cubicBezTo>
                  <a:pt x="2676771" y="507626"/>
                  <a:pt x="2770155" y="443859"/>
                  <a:pt x="2808514" y="431074"/>
                </a:cubicBezTo>
                <a:cubicBezTo>
                  <a:pt x="2864735" y="412335"/>
                  <a:pt x="2834345" y="421352"/>
                  <a:pt x="2899954" y="404949"/>
                </a:cubicBezTo>
                <a:cubicBezTo>
                  <a:pt x="2926080" y="387532"/>
                  <a:pt x="2968402" y="382485"/>
                  <a:pt x="2978331" y="352697"/>
                </a:cubicBezTo>
                <a:lnTo>
                  <a:pt x="3004457" y="274320"/>
                </a:lnTo>
                <a:cubicBezTo>
                  <a:pt x="3000103" y="248194"/>
                  <a:pt x="3005432" y="218403"/>
                  <a:pt x="2991394" y="195943"/>
                </a:cubicBezTo>
                <a:cubicBezTo>
                  <a:pt x="2981073" y="179430"/>
                  <a:pt x="2955656" y="180138"/>
                  <a:pt x="2939143" y="169817"/>
                </a:cubicBezTo>
                <a:cubicBezTo>
                  <a:pt x="2905082" y="148529"/>
                  <a:pt x="2842542" y="89719"/>
                  <a:pt x="2808514" y="78377"/>
                </a:cubicBezTo>
                <a:lnTo>
                  <a:pt x="2730137" y="52252"/>
                </a:lnTo>
                <a:cubicBezTo>
                  <a:pt x="2717074" y="43543"/>
                  <a:pt x="2705378" y="32311"/>
                  <a:pt x="2690948" y="26126"/>
                </a:cubicBezTo>
                <a:cubicBezTo>
                  <a:pt x="2674806" y="19208"/>
                  <a:pt x="2585008" y="2325"/>
                  <a:pt x="2573383" y="0"/>
                </a:cubicBezTo>
                <a:cubicBezTo>
                  <a:pt x="2426881" y="9767"/>
                  <a:pt x="2417344" y="1844"/>
                  <a:pt x="2312125" y="26126"/>
                </a:cubicBezTo>
                <a:cubicBezTo>
                  <a:pt x="2277138" y="34200"/>
                  <a:pt x="2241687" y="40898"/>
                  <a:pt x="2207623" y="52252"/>
                </a:cubicBezTo>
                <a:cubicBezTo>
                  <a:pt x="2181497" y="60960"/>
                  <a:pt x="2156249" y="72976"/>
                  <a:pt x="2129245" y="78377"/>
                </a:cubicBezTo>
                <a:cubicBezTo>
                  <a:pt x="2107474" y="82731"/>
                  <a:pt x="2085605" y="86624"/>
                  <a:pt x="2063931" y="91440"/>
                </a:cubicBezTo>
                <a:cubicBezTo>
                  <a:pt x="2046405" y="95335"/>
                  <a:pt x="2029523" y="102520"/>
                  <a:pt x="2011680" y="104503"/>
                </a:cubicBezTo>
                <a:cubicBezTo>
                  <a:pt x="1990041" y="106907"/>
                  <a:pt x="1968137" y="104503"/>
                  <a:pt x="1946365" y="104503"/>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a:extLst>
              <a:ext uri="{FF2B5EF4-FFF2-40B4-BE49-F238E27FC236}">
                <a16:creationId xmlns:a16="http://schemas.microsoft.com/office/drawing/2014/main" id="{945A1119-E085-454F-9438-B1CBE836D22A}"/>
              </a:ext>
            </a:extLst>
          </p:cNvPr>
          <p:cNvSpPr/>
          <p:nvPr/>
        </p:nvSpPr>
        <p:spPr>
          <a:xfrm>
            <a:off x="3857062" y="5424976"/>
            <a:ext cx="4572000" cy="1200329"/>
          </a:xfrm>
          <a:prstGeom prst="rect">
            <a:avLst/>
          </a:prstGeom>
        </p:spPr>
        <p:txBody>
          <a:bodyPr>
            <a:spAutoFit/>
          </a:bodyPr>
          <a:lstStyle/>
          <a:p>
            <a:pPr algn="ctr">
              <a:spcAft>
                <a:spcPts val="0"/>
              </a:spcAft>
            </a:pPr>
            <a:r>
              <a:rPr lang="ru-RU" dirty="0">
                <a:solidFill>
                  <a:srgbClr val="002060"/>
                </a:solidFill>
                <a:latin typeface="Times New Roman" panose="02020603050405020304" pitchFamily="18" charset="0"/>
                <a:ea typeface="Times New Roman" panose="02020603050405020304" pitchFamily="18" charset="0"/>
              </a:rPr>
              <a:t>90% и более прав. отв. - «5» </a:t>
            </a:r>
            <a:endParaRPr lang="ru-RU" sz="1600" dirty="0">
              <a:solidFill>
                <a:srgbClr val="002060"/>
              </a:solidFill>
              <a:latin typeface="Times New Roman" panose="02020603050405020304" pitchFamily="18" charset="0"/>
              <a:ea typeface="Times New Roman" panose="02020603050405020304" pitchFamily="18" charset="0"/>
            </a:endParaRPr>
          </a:p>
          <a:p>
            <a:pPr algn="ctr">
              <a:spcAft>
                <a:spcPts val="0"/>
              </a:spcAft>
            </a:pPr>
            <a:r>
              <a:rPr lang="ru-RU" dirty="0">
                <a:solidFill>
                  <a:srgbClr val="002060"/>
                </a:solidFill>
                <a:latin typeface="Times New Roman" panose="02020603050405020304" pitchFamily="18" charset="0"/>
                <a:ea typeface="Times New Roman" panose="02020603050405020304" pitchFamily="18" charset="0"/>
              </a:rPr>
              <a:t>  80-89% - «4»   </a:t>
            </a:r>
            <a:endParaRPr lang="ru-RU" sz="1600" dirty="0">
              <a:solidFill>
                <a:srgbClr val="002060"/>
              </a:solidFill>
              <a:latin typeface="Times New Roman" panose="02020603050405020304" pitchFamily="18" charset="0"/>
              <a:ea typeface="Times New Roman" panose="02020603050405020304" pitchFamily="18" charset="0"/>
            </a:endParaRPr>
          </a:p>
          <a:p>
            <a:pPr algn="ctr">
              <a:spcAft>
                <a:spcPts val="0"/>
              </a:spcAft>
            </a:pPr>
            <a:r>
              <a:rPr lang="ru-RU" dirty="0">
                <a:solidFill>
                  <a:srgbClr val="002060"/>
                </a:solidFill>
                <a:latin typeface="Times New Roman" panose="02020603050405020304" pitchFamily="18" charset="0"/>
                <a:ea typeface="Times New Roman" panose="02020603050405020304" pitchFamily="18" charset="0"/>
              </a:rPr>
              <a:t>  70-79% -  «3»   </a:t>
            </a:r>
            <a:endParaRPr lang="ru-RU" sz="1600" dirty="0">
              <a:solidFill>
                <a:srgbClr val="002060"/>
              </a:solidFill>
              <a:latin typeface="Times New Roman" panose="02020603050405020304" pitchFamily="18" charset="0"/>
              <a:ea typeface="Times New Roman" panose="02020603050405020304" pitchFamily="18" charset="0"/>
            </a:endParaRPr>
          </a:p>
          <a:p>
            <a:pPr algn="ctr"/>
            <a:r>
              <a:rPr lang="ru-RU" dirty="0">
                <a:solidFill>
                  <a:srgbClr val="002060"/>
                </a:solidFill>
                <a:latin typeface="Times New Roman" panose="02020603050405020304" pitchFamily="18" charset="0"/>
                <a:ea typeface="Times New Roman" panose="02020603050405020304" pitchFamily="18" charset="0"/>
              </a:rPr>
              <a:t>69% и менее - «2»</a:t>
            </a:r>
            <a:r>
              <a:rPr lang="ru-RU" dirty="0">
                <a:solidFill>
                  <a:srgbClr val="002060"/>
                </a:solidFill>
              </a:rPr>
              <a:t> </a:t>
            </a:r>
          </a:p>
        </p:txBody>
      </p:sp>
    </p:spTree>
    <p:extLst>
      <p:ext uri="{BB962C8B-B14F-4D97-AF65-F5344CB8AC3E}">
        <p14:creationId xmlns:p14="http://schemas.microsoft.com/office/powerpoint/2010/main" val="3006261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ECC97C8F-4195-4946-BF8D-5FBD08BF0059}"/>
              </a:ext>
            </a:extLst>
          </p:cNvPr>
          <p:cNvSpPr>
            <a:spLocks noGrp="1"/>
          </p:cNvSpPr>
          <p:nvPr>
            <p:ph type="subTitle" idx="1"/>
          </p:nvPr>
        </p:nvSpPr>
        <p:spPr>
          <a:xfrm>
            <a:off x="2134382" y="1196752"/>
            <a:ext cx="5461954" cy="4948833"/>
          </a:xfrm>
        </p:spPr>
        <p:style>
          <a:lnRef idx="1">
            <a:schemeClr val="accent3"/>
          </a:lnRef>
          <a:fillRef idx="2">
            <a:schemeClr val="accent3"/>
          </a:fillRef>
          <a:effectRef idx="1">
            <a:schemeClr val="accent3"/>
          </a:effectRef>
          <a:fontRef idx="minor">
            <a:schemeClr val="dk1"/>
          </a:fontRef>
        </p:style>
        <p:txBody>
          <a:bodyPr>
            <a:noAutofit/>
          </a:bodyPr>
          <a:lstStyle/>
          <a:p>
            <a:pPr>
              <a:buClr>
                <a:schemeClr val="tx1">
                  <a:lumMod val="85000"/>
                  <a:lumOff val="15000"/>
                </a:schemeClr>
              </a:buClr>
              <a:defRPr/>
            </a:pPr>
            <a:r>
              <a:rPr lang="ru-RU" sz="2000" b="1" dirty="0">
                <a:solidFill>
                  <a:srgbClr val="002060"/>
                </a:solidFill>
                <a:latin typeface="Times New Roman" panose="02020603050405020304" pitchFamily="18" charset="0"/>
                <a:cs typeface="Times New Roman" panose="02020603050405020304" pitchFamily="18" charset="0"/>
              </a:rPr>
              <a:t>УВАЖАЕМЫЕ СТУДЕНТЫ! </a:t>
            </a:r>
          </a:p>
          <a:p>
            <a:pPr>
              <a:buClr>
                <a:schemeClr val="tx1">
                  <a:lumMod val="85000"/>
                  <a:lumOff val="15000"/>
                </a:schemeClr>
              </a:buClr>
              <a:defRPr/>
            </a:pPr>
            <a:r>
              <a:rPr lang="ru-RU" sz="2000" b="1" dirty="0">
                <a:solidFill>
                  <a:srgbClr val="002060"/>
                </a:solidFill>
                <a:latin typeface="Times New Roman" panose="02020603050405020304" pitchFamily="18" charset="0"/>
                <a:cs typeface="Times New Roman" panose="02020603050405020304" pitchFamily="18" charset="0"/>
              </a:rPr>
              <a:t>Продолжите фразу</a:t>
            </a:r>
          </a:p>
          <a:p>
            <a:pPr marL="457200" indent="-457200" algn="l">
              <a:buClr>
                <a:srgbClr val="C00000"/>
              </a:buClr>
              <a:buFont typeface="+mj-lt"/>
              <a:buAutoNum type="arabicPeriod"/>
              <a:defRPr/>
            </a:pPr>
            <a:r>
              <a:rPr lang="ru-RU" sz="2000" dirty="0">
                <a:solidFill>
                  <a:srgbClr val="002060"/>
                </a:solidFill>
                <a:latin typeface="Times New Roman" panose="02020603050405020304" pitchFamily="18" charset="0"/>
                <a:cs typeface="Times New Roman" panose="02020603050405020304" pitchFamily="18" charset="0"/>
              </a:rPr>
              <a:t>Сегодня я узнал…..</a:t>
            </a:r>
          </a:p>
          <a:p>
            <a:pPr marL="457200" indent="-457200" algn="l">
              <a:buClr>
                <a:srgbClr val="C00000"/>
              </a:buClr>
              <a:buFont typeface="+mj-lt"/>
              <a:buAutoNum type="arabicPeriod"/>
              <a:defRPr/>
            </a:pPr>
            <a:r>
              <a:rPr lang="ru-RU" sz="2000" dirty="0">
                <a:solidFill>
                  <a:srgbClr val="002060"/>
                </a:solidFill>
                <a:latin typeface="Times New Roman" panose="02020603050405020304" pitchFamily="18" charset="0"/>
                <a:cs typeface="Times New Roman" panose="02020603050405020304" pitchFamily="18" charset="0"/>
              </a:rPr>
              <a:t>Было интересно…..</a:t>
            </a:r>
          </a:p>
          <a:p>
            <a:pPr marL="457200" indent="-457200" algn="l">
              <a:buClr>
                <a:srgbClr val="C00000"/>
              </a:buClr>
              <a:buFont typeface="+mj-lt"/>
              <a:buAutoNum type="arabicPeriod"/>
              <a:defRPr/>
            </a:pPr>
            <a:r>
              <a:rPr lang="ru-RU" sz="2000" dirty="0">
                <a:solidFill>
                  <a:srgbClr val="002060"/>
                </a:solidFill>
                <a:latin typeface="Times New Roman" panose="02020603050405020304" pitchFamily="18" charset="0"/>
                <a:cs typeface="Times New Roman" panose="02020603050405020304" pitchFamily="18" charset="0"/>
              </a:rPr>
              <a:t>Было трудно…..</a:t>
            </a:r>
          </a:p>
          <a:p>
            <a:pPr marL="457200" indent="-457200" algn="l">
              <a:buClr>
                <a:srgbClr val="C00000"/>
              </a:buClr>
              <a:buFont typeface="+mj-lt"/>
              <a:buAutoNum type="arabicPeriod"/>
              <a:defRPr/>
            </a:pPr>
            <a:r>
              <a:rPr lang="ru-RU" sz="2000" dirty="0">
                <a:solidFill>
                  <a:srgbClr val="002060"/>
                </a:solidFill>
                <a:latin typeface="Times New Roman" panose="02020603050405020304" pitchFamily="18" charset="0"/>
                <a:cs typeface="Times New Roman" panose="02020603050405020304" pitchFamily="18" charset="0"/>
              </a:rPr>
              <a:t>Я понял, что…..</a:t>
            </a:r>
          </a:p>
          <a:p>
            <a:pPr marL="457200" indent="-457200" algn="l">
              <a:buClr>
                <a:srgbClr val="C00000"/>
              </a:buClr>
              <a:buFont typeface="+mj-lt"/>
              <a:buAutoNum type="arabicPeriod"/>
              <a:defRPr/>
            </a:pPr>
            <a:r>
              <a:rPr lang="ru-RU" sz="2000" dirty="0">
                <a:solidFill>
                  <a:srgbClr val="002060"/>
                </a:solidFill>
                <a:latin typeface="Times New Roman" panose="02020603050405020304" pitchFamily="18" charset="0"/>
                <a:cs typeface="Times New Roman" panose="02020603050405020304" pitchFamily="18" charset="0"/>
              </a:rPr>
              <a:t>Теперь я могу…..</a:t>
            </a:r>
          </a:p>
          <a:p>
            <a:pPr marL="457200" indent="-457200" algn="l">
              <a:buClr>
                <a:srgbClr val="C00000"/>
              </a:buClr>
              <a:buFont typeface="+mj-lt"/>
              <a:buAutoNum type="arabicPeriod"/>
              <a:defRPr/>
            </a:pPr>
            <a:r>
              <a:rPr lang="ru-RU" sz="2000" dirty="0">
                <a:solidFill>
                  <a:srgbClr val="002060"/>
                </a:solidFill>
                <a:latin typeface="Times New Roman" panose="02020603050405020304" pitchFamily="18" charset="0"/>
                <a:cs typeface="Times New Roman" panose="02020603050405020304" pitchFamily="18" charset="0"/>
              </a:rPr>
              <a:t>Я приобрел…..</a:t>
            </a:r>
          </a:p>
          <a:p>
            <a:pPr marL="457200" indent="-457200" algn="l">
              <a:buClr>
                <a:srgbClr val="C00000"/>
              </a:buClr>
              <a:buFont typeface="+mj-lt"/>
              <a:buAutoNum type="arabicPeriod"/>
              <a:defRPr/>
            </a:pPr>
            <a:r>
              <a:rPr lang="ru-RU" sz="2000" dirty="0">
                <a:solidFill>
                  <a:srgbClr val="002060"/>
                </a:solidFill>
                <a:latin typeface="Times New Roman" panose="02020603050405020304" pitchFamily="18" charset="0"/>
                <a:cs typeface="Times New Roman" panose="02020603050405020304" pitchFamily="18" charset="0"/>
              </a:rPr>
              <a:t>Я научился…..</a:t>
            </a:r>
          </a:p>
          <a:p>
            <a:pPr marL="457200" indent="-457200" algn="l">
              <a:buClr>
                <a:srgbClr val="C00000"/>
              </a:buClr>
              <a:buFont typeface="+mj-lt"/>
              <a:buAutoNum type="arabicPeriod"/>
              <a:defRPr/>
            </a:pPr>
            <a:r>
              <a:rPr lang="ru-RU" sz="2000" dirty="0">
                <a:solidFill>
                  <a:srgbClr val="002060"/>
                </a:solidFill>
                <a:latin typeface="Times New Roman" panose="02020603050405020304" pitchFamily="18" charset="0"/>
                <a:cs typeface="Times New Roman" panose="02020603050405020304" pitchFamily="18" charset="0"/>
              </a:rPr>
              <a:t>Я попробую…..</a:t>
            </a:r>
          </a:p>
          <a:p>
            <a:pPr marL="457200" indent="-457200" algn="l">
              <a:buClr>
                <a:srgbClr val="C00000"/>
              </a:buClr>
              <a:buFont typeface="+mj-lt"/>
              <a:buAutoNum type="arabicPeriod"/>
              <a:defRPr/>
            </a:pPr>
            <a:r>
              <a:rPr lang="ru-RU" sz="2000" dirty="0">
                <a:solidFill>
                  <a:srgbClr val="002060"/>
                </a:solidFill>
                <a:latin typeface="Times New Roman" panose="02020603050405020304" pitchFamily="18" charset="0"/>
                <a:cs typeface="Times New Roman" panose="02020603050405020304" pitchFamily="18" charset="0"/>
              </a:rPr>
              <a:t>Урок дал мне для жизни…..</a:t>
            </a:r>
          </a:p>
        </p:txBody>
      </p:sp>
      <p:sp>
        <p:nvSpPr>
          <p:cNvPr id="2" name="Заголовок 1">
            <a:extLst>
              <a:ext uri="{FF2B5EF4-FFF2-40B4-BE49-F238E27FC236}">
                <a16:creationId xmlns:a16="http://schemas.microsoft.com/office/drawing/2014/main" id="{44B1003E-C114-5641-AE1D-1D949E9AE725}"/>
              </a:ext>
            </a:extLst>
          </p:cNvPr>
          <p:cNvSpPr>
            <a:spLocks noGrp="1"/>
          </p:cNvSpPr>
          <p:nvPr>
            <p:ph type="ctrTitle"/>
          </p:nvPr>
        </p:nvSpPr>
        <p:spPr>
          <a:xfrm>
            <a:off x="3270052" y="188640"/>
            <a:ext cx="3086100" cy="575072"/>
          </a:xfrm>
          <a:solidFill>
            <a:schemeClr val="accent4">
              <a:lumMod val="20000"/>
              <a:lumOff val="80000"/>
            </a:schemeClr>
          </a:solidFill>
        </p:spPr>
        <p:txBody>
          <a:bodyPr rtlCol="0">
            <a:normAutofit/>
          </a:bodyPr>
          <a:lstStyle/>
          <a:p>
            <a:pPr>
              <a:defRPr/>
            </a:pPr>
            <a:r>
              <a:rPr lang="ru-RU" sz="1800" b="1" dirty="0">
                <a:solidFill>
                  <a:srgbClr val="002060"/>
                </a:solidFill>
                <a:latin typeface="Times New Roman" panose="02020603050405020304" pitchFamily="18" charset="0"/>
                <a:cs typeface="Times New Roman" panose="02020603050405020304" pitchFamily="18" charset="0"/>
              </a:rPr>
              <a:t>РЕФЛЕКСИЯ</a:t>
            </a:r>
          </a:p>
        </p:txBody>
      </p:sp>
      <p:pic>
        <p:nvPicPr>
          <p:cNvPr id="6146" name="Рисунок 4">
            <a:extLst>
              <a:ext uri="{FF2B5EF4-FFF2-40B4-BE49-F238E27FC236}">
                <a16:creationId xmlns:a16="http://schemas.microsoft.com/office/drawing/2014/main" id="{86D24455-EB5F-6C42-9967-75E9397503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2360" y="4938291"/>
            <a:ext cx="1206401" cy="1207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5742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a:solidFill>
                  <a:srgbClr val="FF0000"/>
                </a:solidFill>
                <a:latin typeface="Times New Roman" panose="02020603050405020304" pitchFamily="18" charset="0"/>
                <a:cs typeface="Times New Roman" panose="02020603050405020304" pitchFamily="18" charset="0"/>
              </a:rPr>
              <a:t>Задание на дом:</a:t>
            </a:r>
            <a:endParaRPr lang="ru-RU" sz="3600" dirty="0">
              <a:solidFill>
                <a:srgbClr val="FF0000"/>
              </a:solidFill>
              <a:latin typeface="Times New Roman" panose="02020603050405020304" pitchFamily="18" charset="0"/>
              <a:cs typeface="Times New Roman" panose="02020603050405020304" pitchFamily="18" charset="0"/>
            </a:endParaRPr>
          </a:p>
        </p:txBody>
      </p:sp>
      <p:sp>
        <p:nvSpPr>
          <p:cNvPr id="3" name="Содержимое 2"/>
          <p:cNvSpPr>
            <a:spLocks noGrp="1"/>
          </p:cNvSpPr>
          <p:nvPr>
            <p:ph idx="1"/>
          </p:nvPr>
        </p:nvSpPr>
        <p:spPr>
          <a:xfrm>
            <a:off x="142844" y="2160258"/>
            <a:ext cx="8858312" cy="4264239"/>
          </a:xfrm>
        </p:spPr>
        <p:txBody>
          <a:bodyPr>
            <a:normAutofit/>
          </a:bodyPr>
          <a:lstStyle/>
          <a:p>
            <a:pPr marL="0" indent="0">
              <a:buNone/>
            </a:pPr>
            <a:r>
              <a:rPr lang="en" sz="2000" dirty="0">
                <a:solidFill>
                  <a:srgbClr val="00B050"/>
                </a:solidFill>
                <a:latin typeface="Times New Roman" panose="02020603050405020304" pitchFamily="18" charset="0"/>
                <a:cs typeface="Times New Roman" panose="02020603050405020304" pitchFamily="18" charset="0"/>
                <a:hlinkClick r:id="rId2"/>
              </a:rPr>
              <a:t>https://sites.google.com/view/zdoroviychelovek/%D0%B3%D0%BB%D0%B0%D0%B2%D0%BD%D0%B0%D1%8F-%D1%81%D1%82%D1%80%D0%B0%D0%BD%D0%B8%D1%86%D0%B0</a:t>
            </a:r>
            <a:r>
              <a:rPr lang="ru-RU" sz="2000" dirty="0">
                <a:solidFill>
                  <a:srgbClr val="00B050"/>
                </a:solidFill>
                <a:latin typeface="Times New Roman" panose="02020603050405020304" pitchFamily="18" charset="0"/>
                <a:cs typeface="Times New Roman" panose="02020603050405020304" pitchFamily="18" charset="0"/>
              </a:rPr>
              <a:t> </a:t>
            </a:r>
          </a:p>
          <a:p>
            <a:pPr marL="0" indent="0">
              <a:buNone/>
            </a:pPr>
            <a:r>
              <a:rPr lang="ru-RU" sz="2400" dirty="0">
                <a:solidFill>
                  <a:srgbClr val="00B050"/>
                </a:solidFill>
                <a:latin typeface="Times New Roman" panose="02020603050405020304" pitchFamily="18" charset="0"/>
                <a:cs typeface="Times New Roman" panose="02020603050405020304" pitchFamily="18" charset="0"/>
              </a:rPr>
              <a:t>Тема: «Виды вскармливания».</a:t>
            </a:r>
          </a:p>
          <a:p>
            <a:pPr>
              <a:buClr>
                <a:srgbClr val="00B050"/>
              </a:buClr>
              <a:buFont typeface="Wingdings" pitchFamily="2" charset="2"/>
              <a:buChar char="Ø"/>
            </a:pPr>
            <a:r>
              <a:rPr lang="ru-RU" sz="2400" dirty="0">
                <a:solidFill>
                  <a:srgbClr val="002060"/>
                </a:solidFill>
                <a:latin typeface="Times New Roman" panose="02020603050405020304" pitchFamily="18" charset="0"/>
                <a:cs typeface="Times New Roman" panose="02020603050405020304" pitchFamily="18" charset="0"/>
              </a:rPr>
              <a:t> Задания в </a:t>
            </a:r>
            <a:r>
              <a:rPr lang="en-US" sz="2400" dirty="0">
                <a:solidFill>
                  <a:srgbClr val="002060"/>
                </a:solidFill>
                <a:latin typeface="Times New Roman" panose="02020603050405020304" pitchFamily="18" charset="0"/>
                <a:cs typeface="Times New Roman" panose="02020603050405020304" pitchFamily="18" charset="0"/>
              </a:rPr>
              <a:t>Moodle</a:t>
            </a:r>
            <a:endParaRPr lang="ru-RU" sz="2400" dirty="0">
              <a:solidFill>
                <a:srgbClr val="002060"/>
              </a:solidFill>
              <a:latin typeface="Times New Roman" panose="02020603050405020304" pitchFamily="18" charset="0"/>
              <a:cs typeface="Times New Roman" panose="02020603050405020304" pitchFamily="18" charset="0"/>
            </a:endParaRPr>
          </a:p>
          <a:p>
            <a:pPr>
              <a:buClr>
                <a:srgbClr val="00B050"/>
              </a:buClr>
              <a:buFont typeface="Wingdings" pitchFamily="2" charset="2"/>
              <a:buChar char="Ø"/>
            </a:pPr>
            <a:r>
              <a:rPr lang="ru-RU" sz="2400" dirty="0">
                <a:solidFill>
                  <a:srgbClr val="002060"/>
                </a:solidFill>
                <a:latin typeface="Times New Roman" panose="02020603050405020304" pitchFamily="18" charset="0"/>
                <a:cs typeface="Times New Roman" panose="02020603050405020304" pitchFamily="18" charset="0"/>
              </a:rPr>
              <a:t>«КЕЙС-ПАПКА» с раздаточными учебно-видео материалами.</a:t>
            </a:r>
          </a:p>
          <a:p>
            <a:pPr>
              <a:buClr>
                <a:srgbClr val="00B050"/>
              </a:buClr>
              <a:buFont typeface="Wingdings" pitchFamily="2" charset="2"/>
              <a:buChar char="Ø"/>
            </a:pPr>
            <a:r>
              <a:rPr lang="ru-RU" sz="2400" dirty="0">
                <a:solidFill>
                  <a:srgbClr val="002060"/>
                </a:solidFill>
                <a:latin typeface="Times New Roman" panose="02020603050405020304" pitchFamily="18" charset="0"/>
                <a:cs typeface="Times New Roman" panose="02020603050405020304" pitchFamily="18" charset="0"/>
              </a:rPr>
              <a:t>«ПАМЯТКА ПОЛЕЗНЫХ ССЫЛОК» в помощь при изучении темы. </a:t>
            </a:r>
          </a:p>
          <a:p>
            <a:pPr>
              <a:buClr>
                <a:srgbClr val="00B050"/>
              </a:buClr>
              <a:buFont typeface="Wingdings" pitchFamily="2" charset="2"/>
              <a:buChar char="Ø"/>
            </a:pPr>
            <a:endParaRPr lang="ru-RU" sz="2400"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84BB56DD-D63C-0049-ACB2-7D06C006A4EC}"/>
              </a:ext>
            </a:extLst>
          </p:cNvPr>
          <p:cNvSpPr/>
          <p:nvPr/>
        </p:nvSpPr>
        <p:spPr>
          <a:xfrm>
            <a:off x="245796" y="5412790"/>
            <a:ext cx="8461604"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buClr>
                <a:srgbClr val="00B050"/>
              </a:buClr>
            </a:pPr>
            <a:r>
              <a:rPr lang="ru-RU" sz="2400" dirty="0">
                <a:solidFill>
                  <a:srgbClr val="002060"/>
                </a:solidFill>
                <a:latin typeface="Times New Roman" panose="02020603050405020304" pitchFamily="18" charset="0"/>
                <a:cs typeface="Times New Roman" panose="02020603050405020304" pitchFamily="18" charset="0"/>
              </a:rPr>
              <a:t>Выполненные задания отправить до 20:00ч </a:t>
            </a:r>
            <a:endParaRPr lang="en-US" sz="2400" dirty="0">
              <a:solidFill>
                <a:srgbClr val="002060"/>
              </a:solidFill>
              <a:latin typeface="Times New Roman" panose="02020603050405020304" pitchFamily="18" charset="0"/>
              <a:cs typeface="Times New Roman" panose="02020603050405020304" pitchFamily="18" charset="0"/>
            </a:endParaRPr>
          </a:p>
          <a:p>
            <a:pPr algn="ctr">
              <a:buClr>
                <a:srgbClr val="00B050"/>
              </a:buClr>
              <a:buFont typeface="Wingdings" pitchFamily="2" charset="2"/>
              <a:buChar char="Ø"/>
            </a:pPr>
            <a:r>
              <a:rPr lang="en" sz="2400" dirty="0">
                <a:solidFill>
                  <a:srgbClr val="002060"/>
                </a:solidFill>
                <a:latin typeface="Times New Roman" panose="02020603050405020304" pitchFamily="18" charset="0"/>
                <a:cs typeface="Times New Roman" panose="02020603050405020304" pitchFamily="18" charset="0"/>
              </a:rPr>
              <a:t>WhatsApp</a:t>
            </a:r>
            <a:r>
              <a:rPr lang="ru-RU" sz="2400" dirty="0">
                <a:solidFill>
                  <a:srgbClr val="002060"/>
                </a:solidFill>
                <a:latin typeface="Times New Roman" panose="02020603050405020304" pitchFamily="18" charset="0"/>
                <a:cs typeface="Times New Roman" panose="02020603050405020304" pitchFamily="18" charset="0"/>
              </a:rPr>
              <a:t>: 89………..</a:t>
            </a:r>
          </a:p>
          <a:p>
            <a:pPr algn="ctr">
              <a:buClr>
                <a:srgbClr val="00B050"/>
              </a:buClr>
              <a:buFont typeface="Wingdings" pitchFamily="2" charset="2"/>
              <a:buChar char="Ø"/>
            </a:pPr>
            <a:r>
              <a:rPr lang="ru-RU" sz="2400" dirty="0" err="1">
                <a:solidFill>
                  <a:srgbClr val="002060"/>
                </a:solidFill>
                <a:latin typeface="Times New Roman" panose="02020603050405020304" pitchFamily="18" charset="0"/>
                <a:cs typeface="Times New Roman" panose="02020603050405020304" pitchFamily="18" charset="0"/>
              </a:rPr>
              <a:t>Эл.почта</a:t>
            </a:r>
            <a:r>
              <a:rPr lang="ru-RU"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i</a:t>
            </a:r>
            <a:r>
              <a:rPr lang="en-US" sz="2400" dirty="0">
                <a:solidFill>
                  <a:srgbClr val="002060"/>
                </a:solidFill>
                <a:latin typeface="Times New Roman" panose="02020603050405020304" pitchFamily="18" charset="0"/>
                <a:cs typeface="Times New Roman" panose="02020603050405020304" pitchFamily="18" charset="0"/>
              </a:rPr>
              <a:t>………….</a:t>
            </a:r>
            <a:endParaRPr lang="ru-RU" sz="2400" dirty="0">
              <a:solidFill>
                <a:srgbClr val="002060"/>
              </a:solidFill>
              <a:latin typeface="Times New Roman" panose="02020603050405020304" pitchFamily="18" charset="0"/>
              <a:cs typeface="Times New Roman" panose="02020603050405020304" pitchFamily="18" charset="0"/>
            </a:endParaRPr>
          </a:p>
        </p:txBody>
      </p:sp>
      <p:sp>
        <p:nvSpPr>
          <p:cNvPr id="5" name="Прямоугольник 4">
            <a:extLst>
              <a:ext uri="{FF2B5EF4-FFF2-40B4-BE49-F238E27FC236}">
                <a16:creationId xmlns:a16="http://schemas.microsoft.com/office/drawing/2014/main" id="{3DAB6B64-975F-844A-BC4D-03A979748B8A}"/>
              </a:ext>
            </a:extLst>
          </p:cNvPr>
          <p:cNvSpPr/>
          <p:nvPr/>
        </p:nvSpPr>
        <p:spPr>
          <a:xfrm>
            <a:off x="173100" y="1698593"/>
            <a:ext cx="3939348" cy="461665"/>
          </a:xfrm>
          <a:prstGeom prst="rect">
            <a:avLst/>
          </a:prstGeom>
        </p:spPr>
        <p:txBody>
          <a:bodyPr wrap="none">
            <a:spAutoFit/>
          </a:bodyPr>
          <a:lstStyle/>
          <a:p>
            <a:r>
              <a:rPr lang="ru-RU" sz="2400" dirty="0">
                <a:solidFill>
                  <a:srgbClr val="00B050"/>
                </a:solidFill>
                <a:latin typeface="Times New Roman" panose="02020603050405020304" pitchFamily="18" charset="0"/>
                <a:cs typeface="Times New Roman" panose="02020603050405020304" pitchFamily="18" charset="0"/>
              </a:rPr>
              <a:t>Веб-</a:t>
            </a:r>
            <a:r>
              <a:rPr lang="ru-RU" sz="2400" dirty="0" err="1">
                <a:solidFill>
                  <a:srgbClr val="00B050"/>
                </a:solidFill>
                <a:latin typeface="Times New Roman" panose="02020603050405020304" pitchFamily="18" charset="0"/>
                <a:cs typeface="Times New Roman" panose="02020603050405020304" pitchFamily="18" charset="0"/>
              </a:rPr>
              <a:t>квест</a:t>
            </a:r>
            <a:r>
              <a:rPr lang="ru-RU" sz="2400" dirty="0">
                <a:solidFill>
                  <a:srgbClr val="00B050"/>
                </a:solidFill>
                <a:latin typeface="Times New Roman" panose="02020603050405020304" pitchFamily="18" charset="0"/>
                <a:cs typeface="Times New Roman" panose="02020603050405020304" pitchFamily="18" charset="0"/>
              </a:rPr>
              <a:t> «</a:t>
            </a:r>
            <a:r>
              <a:rPr lang="en" sz="2400" dirty="0">
                <a:solidFill>
                  <a:srgbClr val="00B050"/>
                </a:solidFill>
                <a:latin typeface="Times New Roman" panose="02020603050405020304" pitchFamily="18" charset="0"/>
                <a:cs typeface="Times New Roman" panose="02020603050405020304" pitchFamily="18" charset="0"/>
              </a:rPr>
              <a:t>Tempus </a:t>
            </a:r>
            <a:r>
              <a:rPr lang="en" sz="2400" dirty="0" err="1">
                <a:solidFill>
                  <a:srgbClr val="00B050"/>
                </a:solidFill>
                <a:latin typeface="Times New Roman" panose="02020603050405020304" pitchFamily="18" charset="0"/>
                <a:cs typeface="Times New Roman" panose="02020603050405020304" pitchFamily="18" charset="0"/>
              </a:rPr>
              <a:t>infantia</a:t>
            </a:r>
            <a:r>
              <a:rPr lang="en" sz="2400" dirty="0">
                <a:solidFill>
                  <a:srgbClr val="00B050"/>
                </a:solidFill>
                <a:latin typeface="Times New Roman" panose="02020603050405020304" pitchFamily="18" charset="0"/>
                <a:cs typeface="Times New Roman" panose="02020603050405020304" pitchFamily="18" charset="0"/>
              </a:rPr>
              <a:t>» </a:t>
            </a:r>
            <a:endParaRPr lang="ru-RU" sz="2400" dirty="0">
              <a:solidFill>
                <a:srgbClr val="00B05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1165" y="476672"/>
            <a:ext cx="9185165" cy="5632210"/>
          </a:xfrm>
          <a:prstGeom prst="rect">
            <a:avLst/>
          </a:prstGeom>
        </p:spPr>
      </p:pic>
      <p:sp>
        <p:nvSpPr>
          <p:cNvPr id="4" name="Заголовок 3"/>
          <p:cNvSpPr>
            <a:spLocks noGrp="1"/>
          </p:cNvSpPr>
          <p:nvPr>
            <p:ph type="ctrTitle"/>
          </p:nvPr>
        </p:nvSpPr>
        <p:spPr/>
        <p:style>
          <a:lnRef idx="1">
            <a:schemeClr val="accent6"/>
          </a:lnRef>
          <a:fillRef idx="2">
            <a:schemeClr val="accent6"/>
          </a:fillRef>
          <a:effectRef idx="1">
            <a:schemeClr val="accent6"/>
          </a:effectRef>
          <a:fontRef idx="minor">
            <a:schemeClr val="dk1"/>
          </a:fontRef>
        </p:style>
        <p:txBody>
          <a:bodyPr>
            <a:noAutofit/>
          </a:bodyPr>
          <a:lstStyle/>
          <a:p>
            <a:r>
              <a:rPr lang="ru-RU" sz="4800" b="1" dirty="0">
                <a:solidFill>
                  <a:srgbClr val="00B050"/>
                </a:solidFill>
                <a:latin typeface="Times New Roman" panose="02020603050405020304" pitchFamily="18" charset="0"/>
                <a:cs typeface="Times New Roman" panose="02020603050405020304" pitchFamily="18" charset="0"/>
              </a:rPr>
              <a:t>Спасибо за внимание!</a:t>
            </a:r>
          </a:p>
        </p:txBody>
      </p:sp>
      <p:sp>
        <p:nvSpPr>
          <p:cNvPr id="3" name="Прямоугольник 2">
            <a:extLst>
              <a:ext uri="{FF2B5EF4-FFF2-40B4-BE49-F238E27FC236}">
                <a16:creationId xmlns:a16="http://schemas.microsoft.com/office/drawing/2014/main" id="{84A03B13-F45F-AE40-9891-BF838EAC1828}"/>
              </a:ext>
            </a:extLst>
          </p:cNvPr>
          <p:cNvSpPr/>
          <p:nvPr/>
        </p:nvSpPr>
        <p:spPr>
          <a:xfrm>
            <a:off x="1187624" y="3138785"/>
            <a:ext cx="7063344" cy="461665"/>
          </a:xfrm>
          <a:prstGeom prst="rect">
            <a:avLst/>
          </a:prstGeom>
        </p:spPr>
        <p:txBody>
          <a:bodyPr wrap="none">
            <a:spAutoFit/>
          </a:bodyPr>
          <a:lstStyle/>
          <a:p>
            <a:r>
              <a:rPr lang="ru-RU" sz="2400" b="1" dirty="0">
                <a:solidFill>
                  <a:srgbClr val="FF0000"/>
                </a:solidFill>
                <a:latin typeface="Times New Roman" panose="02020603050405020304" pitchFamily="18" charset="0"/>
                <a:cs typeface="Times New Roman" panose="02020603050405020304" pitchFamily="18" charset="0"/>
              </a:rPr>
              <a:t>ПОЗАБОТЬТЕСЬ о близких  во время </a:t>
            </a:r>
            <a:r>
              <a:rPr lang="en-US" sz="2400" b="1" dirty="0">
                <a:solidFill>
                  <a:srgbClr val="FF0000"/>
                </a:solidFill>
                <a:latin typeface="Times New Roman" panose="02020603050405020304" pitchFamily="18" charset="0"/>
                <a:cs typeface="Times New Roman" panose="02020603050405020304" pitchFamily="18" charset="0"/>
              </a:rPr>
              <a:t>COVID-19</a:t>
            </a:r>
            <a:endParaRPr lang="ru-RU" sz="2400" dirty="0">
              <a:solidFill>
                <a:srgbClr val="FF0000"/>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14456</TotalTime>
  <Words>1882</Words>
  <Application>Microsoft Macintosh PowerPoint</Application>
  <PresentationFormat>Экран (4:3)</PresentationFormat>
  <Paragraphs>286</Paragraphs>
  <Slides>24</Slides>
  <Notes>0</Notes>
  <HiddenSlides>0</HiddenSlides>
  <MMClips>1</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24</vt:i4>
      </vt:variant>
    </vt:vector>
  </HeadingPairs>
  <TitlesOfParts>
    <vt:vector size="29" baseType="lpstr">
      <vt:lpstr>Arial</vt:lpstr>
      <vt:lpstr>Calibri</vt:lpstr>
      <vt:lpstr>Times New Roman</vt:lpstr>
      <vt:lpstr>Wingdings</vt:lpstr>
      <vt:lpstr>Тема Office</vt:lpstr>
      <vt:lpstr>  «ПЕРИОД ГРУДНОГО ВОЗРАСТА»  ПМ.01. «Проведение профилактических мероприятий» МДК. 01.01 «Здоровый человек и его окружение» Специальность: 34.02.01 «Сестринское дело»  </vt:lpstr>
      <vt:lpstr>Презентация PowerPoint</vt:lpstr>
      <vt:lpstr> Студент должен знать: </vt:lpstr>
      <vt:lpstr>Презентация PowerPoint</vt:lpstr>
      <vt:lpstr>АКТУАЛЬНОСТЬ</vt:lpstr>
      <vt:lpstr>Фронтальный опрос</vt:lpstr>
      <vt:lpstr>Антропометрия грудного ребенка</vt:lpstr>
      <vt:lpstr>Презентация PowerPoint</vt:lpstr>
      <vt:lpstr>Презентация PowerPoint</vt:lpstr>
      <vt:lpstr>Презентация PowerPoint</vt:lpstr>
      <vt:lpstr>Игра «Безопасность ребенка в доме»</vt:lpstr>
      <vt:lpstr>Игра «Безопасность ребенка в доме»</vt:lpstr>
      <vt:lpstr>Организация безопасной окружающей среды для младенца:</vt:lpstr>
      <vt:lpstr>Проблемно-ситуационная задача</vt:lpstr>
      <vt:lpstr>ОЦЕНКА ФИЗИЧЕСКОГО РАЗВИТИЯ</vt:lpstr>
      <vt:lpstr>Эталон ответов к задаче</vt:lpstr>
      <vt:lpstr>Презентация PowerPoint</vt:lpstr>
      <vt:lpstr>Упражнения для глаз  для снятия зрительного утомления </vt:lpstr>
      <vt:lpstr> Блиц-игра вопрос-ответ «Рекомендации молодой маме по закаливанию и режиму дня грудного ребенка»</vt:lpstr>
      <vt:lpstr> Блиц-игра вопрос-ответ «Рекомендации молодой маме по закаливанию и режиму дня грудного ребенка»</vt:lpstr>
      <vt:lpstr>Тестирование в системе MOODLE</vt:lpstr>
      <vt:lpstr>РЕФЛЕКСИЯ</vt:lpstr>
      <vt:lpstr>Задание на дом:</vt:lpstr>
      <vt:lpstr>Спасибо за внимание!</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Открытый урок практического занятия преподавателей Афанасьевой И.М., Бурангулова Э.Б. на тему:    «МЕТОДЫ ОБСЛЕДОВАНИЯ ПАЦИЕНТА:  СУБЪЕКТИВНЫЕ И ОБЪЕКТИВНЫЕ.  ИНСТРУМЕНТАЛЬНЫЕ МЕТОДЫ ОБСЛЕДОВАНИЯ ПАЦИЕНТОВ»  ПМ.02. Участие в лечебно-диагностическом и реабилитационном процессах МДК 02.01. «Сестринский уход при различных заболеваниях и состояниях» РАЗДЕЛ 1. «Сестринский уход при терапевтических заболеваниях» Специальность: 060109.51 «Сестринское дело» базовый уровень</dc:title>
  <dc:creator>Иванна</dc:creator>
  <cp:lastModifiedBy>Михайловна Иванна</cp:lastModifiedBy>
  <cp:revision>246</cp:revision>
  <dcterms:created xsi:type="dcterms:W3CDTF">2014-04-10T11:09:15Z</dcterms:created>
  <dcterms:modified xsi:type="dcterms:W3CDTF">2021-03-27T04:42:26Z</dcterms:modified>
</cp:coreProperties>
</file>