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6" r:id="rId2"/>
    <p:sldId id="257" r:id="rId3"/>
    <p:sldId id="278" r:id="rId4"/>
    <p:sldId id="279" r:id="rId5"/>
    <p:sldId id="258" r:id="rId6"/>
    <p:sldId id="259" r:id="rId7"/>
    <p:sldId id="268" r:id="rId8"/>
    <p:sldId id="260" r:id="rId9"/>
    <p:sldId id="261" r:id="rId10"/>
    <p:sldId id="262" r:id="rId11"/>
    <p:sldId id="273" r:id="rId12"/>
    <p:sldId id="275" r:id="rId13"/>
    <p:sldId id="277" r:id="rId14"/>
    <p:sldId id="276" r:id="rId15"/>
    <p:sldId id="269" r:id="rId16"/>
    <p:sldId id="263" r:id="rId17"/>
    <p:sldId id="264" r:id="rId18"/>
    <p:sldId id="265" r:id="rId19"/>
    <p:sldId id="270" r:id="rId20"/>
    <p:sldId id="266" r:id="rId21"/>
    <p:sldId id="267" r:id="rId22"/>
    <p:sldId id="271" r:id="rId23"/>
    <p:sldId id="272" r:id="rId24"/>
    <p:sldId id="274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61E64"/>
    <a:srgbClr val="929BCA"/>
    <a:srgbClr val="0033CC"/>
    <a:srgbClr val="0066FF"/>
    <a:srgbClr val="2E510F"/>
    <a:srgbClr val="00CC00"/>
    <a:srgbClr val="ED6805"/>
    <a:srgbClr val="669900"/>
    <a:srgbClr val="5A2781"/>
    <a:srgbClr val="00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00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290F64-555F-4AA9-87FC-B340F0CD0E6D}" type="datetimeFigureOut">
              <a:rPr lang="ru-RU" smtClean="0"/>
              <a:pPr/>
              <a:t>16.12.2020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9B92EF-44B9-4444-925F-F748EB55167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9B92EF-44B9-4444-925F-F748EB551670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16.12.2020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newsfla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 spd="med">
    <p:newsfla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  <p:transition spd="med">
    <p:newsfla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 spd="med">
    <p:newsfla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newsfla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 spd="med">
    <p:newsfla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newsfla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newsfla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16.12.2020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  <p:transition spd="med">
    <p:newsfla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newsfla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newsfla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16.12.2020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newsflash/>
  </p:transition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google.ru/url?sa=i&amp;url=https://inex.company/nashi-uslugi/ocenka-nematerialnyh-aktivov/ocenka-nou-hau&amp;psig=AOvVaw2zcciLunoc3KsUfqaUb-wY&amp;ust=1606359097267000&amp;source=images&amp;cd=vfe&amp;ved=0CAIQjRxqFwoTCPD5zIzYnO0CFQAAAAAdAAAAABAU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hyperlink" Target="https://www.google.ru/url?sa=i&amp;url=https://kerchinfo.com/8716-v-kerchi-startoval-proekt-po-motivacii-k-biznesu-nou-xau.html&amp;psig=AOvVaw2zcciLunoc3KsUfqaUb-wY&amp;ust=1606359097267000&amp;source=images&amp;cd=vfe&amp;ved=0CAIQjRxqFwoTCPD5zIzYnO0CFQAAAAAdAAAAABAa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ru/url?sa=i&amp;url=http://osparivanie.moscow/Ocenka-intellektualnoi-sobstvennosti-i-NMA/Ocenka-Nou-Hau/&amp;psig=AOvVaw2zcciLunoc3KsUfqaUb-wY&amp;ust=1606359097267000&amp;source=images&amp;cd=vfe&amp;ved=0CAIQjRxqFwoTCPD5zIzYnO0CFQAAAAAdAAAAABAx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.png"/><Relationship Id="rId12" Type="http://schemas.openxmlformats.org/officeDocument/2006/relationships/image" Target="../media/image7.png"/><Relationship Id="rId2" Type="http://schemas.openxmlformats.org/officeDocument/2006/relationships/image" Target="../media/image6.png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11" Type="http://schemas.microsoft.com/office/2007/relationships/hdphoto" Target="../media/hdphoto5.wdp"/><Relationship Id="rId15" Type="http://schemas.openxmlformats.org/officeDocument/2006/relationships/image" Target="../media/image10.png"/><Relationship Id="rId1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www.google.ru/url?sa=i&amp;url=https://www.eg-online.ru/article/280569/&amp;psig=AOvVaw1sGpW2v9BuZWB1I3EVG_P7&amp;ust=1606359627243000&amp;source=images&amp;cd=vfe&amp;ved=0CAIQjRxqFwoTCMDE3YjanO0CFQAAAAAdAAAAABAD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www.google.ru/url?sa=i&amp;url=https://www.securitylab.ru/news/486053.php&amp;psig=AOvVaw2KShh2aJh3sTd8_57uT4aT&amp;ust=1606360043563000&amp;source=images&amp;cd=vfe&amp;ved=0CAIQjRxqFwoTCIC509bbnO0CFQAAAAAdAAAAABAK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jpeg"/><Relationship Id="rId4" Type="http://schemas.openxmlformats.org/officeDocument/2006/relationships/hyperlink" Target="https://www.google.ru/url?sa=i&amp;url=https://mirrobotics.ru/%D0%BF%D1%80%D0%BE%D0%BC%D1%8B%D1%88%D0%BB%D0%B5%D0%BD%D0%BD%D1%8B%D0%B5-%D1%80%D0%BE%D0%B1%D0%BE%D1%82%D1%8B-%D0%BC%D0%B0%D0%BD%D0%B8%D0%BF%D1%83%D0%BB%D1%8F%D1%82%D0%BE%D1%80%D1%8B/&amp;psig=AOvVaw2KShh2aJh3sTd8_57uT4aT&amp;ust=1606360043563000&amp;source=images&amp;cd=vfe&amp;ved=0CAIQjRxqGAoTCIC509bbnO0CFQAAAAAdAAAAABDQAQ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18.jpeg"/><Relationship Id="rId2" Type="http://schemas.openxmlformats.org/officeDocument/2006/relationships/hyperlink" Target="https://www.google.ru/url?sa=i&amp;url=https://www.interfax.ru/business/320849&amp;psig=AOvVaw0I_DTqAHfcV2rtmqqqQf4z&amp;ust=1606360623363000&amp;source=images&amp;cd=vfe&amp;ved=0CAIQjRxqFwoTCJD1kejdnO0CFQAAAAAdAAAAABAa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google.ru/url?sa=i&amp;url=https://info.sibnet.ru/article/566330/&amp;psig=AOvVaw0I_DTqAHfcV2rtmqqqQf4z&amp;ust=1606360623363000&amp;source=images&amp;cd=vfe&amp;ved=0CAIQjRxqGAoTCJD1kejdnO0CFQAAAAAdAAAAABCyAQ" TargetMode="External"/><Relationship Id="rId5" Type="http://schemas.openxmlformats.org/officeDocument/2006/relationships/image" Target="../media/image17.jpeg"/><Relationship Id="rId4" Type="http://schemas.openxmlformats.org/officeDocument/2006/relationships/hyperlink" Target="https://www.google.ru/url?sa=i&amp;url=https://mallsspb.ru/ford/%D0%B3%D0%B5%D0%BD%D1%80%D0%B8-%D1%84%D0%BE%D1%80%D0%B4-%D0%B8%D1%81%D1%82%D0%BE%D1%80%D0%B8%D1%8F-%D1%83%D1%81%D0%BF%D0%B5%D1%85%D0%B0-%D0%B1%D0%B8%D0%BE%D0%B3%D1%80%D0%B0%D1%84%D0%B8.html&amp;psig=AOvVaw0I_DTqAHfcV2rtmqqqQf4z&amp;ust=1606360623363000&amp;source=images&amp;cd=vfe&amp;ved=0CAIQjRxqGAoTCJD1kejdnO0CFQAAAAAdAAAAABCLAQ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s://www.google.ru/url?sa=i&amp;url=http://innotechnews.com/corporations-news/1142-genri-ford-istoriya-ego-kompanii&amp;psig=AOvVaw0I_DTqAHfcV2rtmqqqQf4z&amp;ust=1606360623363000&amp;source=images&amp;cd=vfe&amp;ved=0CAIQjRxqFwoTCJD1kejdnO0CFQAAAAAdAAAAABBP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jpeg"/><Relationship Id="rId4" Type="http://schemas.openxmlformats.org/officeDocument/2006/relationships/hyperlink" Target="https://www.google.ru/url?sa=i&amp;url=https://www.avtovzglyad.ru/article/2013/11/01/611006-5-izobreteniy-bez-kotoryih-konveyer-genri-forda-mog-i-ne-sostoyatsya.html&amp;psig=AOvVaw33uqgOSIBjWUhf3gnVtCVN&amp;ust=1606361314459000&amp;source=images&amp;cd=vfe&amp;ved=0CAIQjRxqFwoTCKi0_evgnO0CFQAAAAAdAAAAABAH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s://www.google.ru/url?sa=i&amp;url=http://technopragma.ru/ru/industries/engineering&amp;psig=AOvVaw1ggDUdi2yI_0lZx-7kSNJY&amp;ust=1606362248651000&amp;source=images&amp;cd=vfe&amp;ved=0CAIQjRxqFwoTCICnpfnjnO0CFQAAAAAdAAAAABAq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jpeg"/><Relationship Id="rId4" Type="http://schemas.openxmlformats.org/officeDocument/2006/relationships/hyperlink" Target="https://www.google.ru/url?sa=i&amp;url=https://blog.b2b-export.co/tag/mashinostroenie/&amp;psig=AOvVaw1ggDUdi2yI_0lZx-7kSNJY&amp;ust=1606362248651000&amp;source=images&amp;cd=vfe&amp;ved=0CAIQjRxqFwoTCICnpfnjnO0CFQAAAAAdAAAAABBN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https://www.google.ru/url?sa=i&amp;url=https://zen.yandex.ru/media/somanyhorses/genri-ford-ne-sozdaval-konveier-razrushaem-populiarnyi-mif-5e762178ce7f5f75aac789d2&amp;psig=AOvVaw332aoeErzjaM7MGRTc9JFM&amp;ust=1606366304204000&amp;source=images&amp;cd=vfe&amp;ved=0CAIQjRxqFwoTCNjz5_nynO0CFQAAAAAdAAAAABAa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https://www.google.ru/url?sa=i&amp;url=https://avtomaniya.com/site/publication-full/6526&amp;psig=AOvVaw1xk2_8vc_GcJqcP79dXFwl&amp;ust=1606366480344000&amp;source=images&amp;cd=vfe&amp;ved=0CAIQjRxqFwoTCKin1M_znO0CFQAAAAAdAAAAABAD" TargetMode="Externa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hyperlink" Target="https://www.google.ru/url?sa=i&amp;url=https://promplace.ru/samij-bolshoj-v-mire-ekskavator-1043.htm&amp;psig=AOvVaw0Y2PnuqTuoSIpLQXhtdCT1&amp;ust=1606362984252000&amp;source=images&amp;cd=vfe&amp;ved=0CAIQjRxqFwoTCPC_xczmnO0CFQAAAAAdAAAAABAu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8.jpeg"/><Relationship Id="rId4" Type="http://schemas.openxmlformats.org/officeDocument/2006/relationships/hyperlink" Target="https://www.google.ru/url?sa=i&amp;url=http://firetrip.me/ekskavator-bagger-288-samaya-bolshaya-v-mire-ma/&amp;psig=AOvVaw0Y2PnuqTuoSIpLQXhtdCT1&amp;ust=1606362984252000&amp;source=images&amp;cd=vfe&amp;ved=0CAIQjRxqFwoTCPC_xczmnO0CFQAAAAAdAAAAABAz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hyperlink" Target="https://www.google.ru/url?sa=i&amp;url=https://t-magazine.ru/pages/bagger288/&amp;psig=AOvVaw0Y2PnuqTuoSIpLQXhtdCT1&amp;ust=1606362984252000&amp;source=images&amp;cd=vfe&amp;ved=0CAIQjRxqFwoTCPC_xczmnO0CFQAAAAAdAAAAABBb" TargetMode="Externa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hyperlink" Target="https://www.google.ru/url?sa=i&amp;url=https://pcznatok.ru/kompjutery/deni-papen-parovaja-mashina.html&amp;psig=AOvVaw0w335cYy5wMt61ajCwaYIK&amp;ust=1606363636645000&amp;source=images&amp;cd=vfe&amp;ved=0CAIQjRxqFwoTCPiT4ovpnO0CFQAAAAAdAAAAABAJ" TargetMode="Externa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hyperlink" Target="https://www.google.ru/url?sa=i&amp;url=http://the-legends.ru/articles/89/skorovarka-papena/&amp;psig=AOvVaw3RgtxXC9W4VditivNp2YiE&amp;ust=1606363747005000&amp;source=images&amp;cd=vfe&amp;ved=0CAIQjRxqFwoTCKjbvrfpnO0CFQAAAAAdAAAAABAR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hyperlink" Target="https://www.google.ru/url?sa=i&amp;url=https://www.geni.com/people/Greve-Fredrik-Adolf-Ulrik-Cronstedt-af-Fuller%C3%B6/6000000006127737782&amp;psig=AOvVaw18bXvyU66esRtfBVdaa_dK&amp;ust=1606387803244000&amp;source=images&amp;cd=vfe&amp;ved=0CAIQjRxqFwoTCNiI2IbDne0CFQAAAAAdAAAAABAb" TargetMode="Externa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hyperlink" Target="https://www.google.ru/url?sa=i&amp;url=https://resursmsk.ru/nikel&amp;psig=AOvVaw2yJDhnluYWbwsgwtMYxY9K&amp;ust=1606364557091000&amp;source=images&amp;cd=vfe&amp;ved=0CAIQjRxqFwoTCLj2rrnsnO0CFQAAAAAdAAAAABA8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5.jpeg"/><Relationship Id="rId4" Type="http://schemas.openxmlformats.org/officeDocument/2006/relationships/hyperlink" Target="https://www.google.ru/url?sa=i&amp;url=https://icba.su/cases/dobycha-nikelya-kobalta-palladiya-i-medi-afrika/&amp;psig=AOvVaw2yJDhnluYWbwsgwtMYxY9K&amp;ust=1606364557091000&amp;source=images&amp;cd=vfe&amp;ved=0CAIQjRxqFwoTCLj2rrnsnO0CFQAAAAAdAAAAABBN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hyperlink" Target="https://www.google.ru/url?sa=i&amp;url=https://www.culture.ru/persons/8196/nikolai-karamzin&amp;psig=AOvVaw2Z6-ioFT1VKNWoZga5qzrN&amp;ust=1606365549231000&amp;source=images&amp;cd=vfe&amp;ved=0CAIQjRxqFwoTCKiWi5HwnO0CFQAAAAAdAAAAABAD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7.jpeg"/><Relationship Id="rId4" Type="http://schemas.openxmlformats.org/officeDocument/2006/relationships/hyperlink" Target="https://www.google.ru/url?sa=i&amp;url=https://euroelectric.kz/industrial/&amp;psig=AOvVaw0eSU5RHUbYfV59fLfVyMIa&amp;ust=1606365679583000&amp;source=images&amp;cd=vfe&amp;ved=0CAIQjRxqFwoTCMDsgs_wnO0CFQAAAAAdAAAAABAJ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hyperlink" Target="https://www.google.ru/url?sa=i&amp;url=https://rg.ru/2016/12/12/rodina-karamzin.html&amp;psig=AOvVaw06ddJDr3_nJuZ7gKegxOU9&amp;ust=1606365859044000&amp;source=images&amp;cd=vfe&amp;ved=0CAIQjRxqFwoTCMj3sKTxnO0CFQAAAAAdAAAAABAD" TargetMode="Externa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hyperlink" Target="https://www.google.ru/url?sa=i&amp;url=https://www.tehnofrost.com/ru/services/equipment-repair/&amp;psig=AOvVaw0f6j3efidrLfm8TdT87qzB&amp;ust=1606366989117000&amp;source=images&amp;cd=vfe&amp;ved=0CAIQjRxqFwoTCKDgxsP1nO0CFQAAAAAdAAAAABAD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0.jpeg"/><Relationship Id="rId4" Type="http://schemas.openxmlformats.org/officeDocument/2006/relationships/hyperlink" Target="https://www.google.ru/url?sa=i&amp;url=https://techplot.ru/clients/&amp;psig=AOvVaw1-cg2Fb5vzfJ_jA08mbaMj&amp;ust=1606367026342000&amp;source=images&amp;cd=vfe&amp;ved=0CAIQjRxqFwoTCKj9t9f1nO0CFQAAAAAdAAAAABA8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74638"/>
            <a:ext cx="8572560" cy="4297370"/>
          </a:xfrm>
        </p:spPr>
        <p:txBody>
          <a:bodyPr>
            <a:normAutofit/>
          </a:bodyPr>
          <a:lstStyle/>
          <a:p>
            <a:pPr algn="ctr"/>
            <a:r>
              <a:rPr lang="ru-RU" sz="5400" smtClean="0">
                <a:solidFill>
                  <a:srgbClr val="461E64"/>
                </a:solidFill>
                <a:latin typeface="Arial Narrow" pitchFamily="34" charset="0"/>
              </a:rPr>
              <a:t>Экономическая </a:t>
            </a:r>
            <a:r>
              <a:rPr lang="ru-RU" sz="5400" smtClean="0">
                <a:solidFill>
                  <a:srgbClr val="461E64"/>
                </a:solidFill>
                <a:latin typeface="Arial Narrow" pitchFamily="34" charset="0"/>
              </a:rPr>
              <a:t>викторина </a:t>
            </a:r>
            <a:r>
              <a:rPr lang="ru-RU" sz="5400" dirty="0" smtClean="0">
                <a:solidFill>
                  <a:srgbClr val="461E64"/>
                </a:solidFill>
                <a:latin typeface="Arial Narrow" pitchFamily="34" charset="0"/>
              </a:rPr>
              <a:t/>
            </a:r>
            <a:br>
              <a:rPr lang="ru-RU" sz="5400" dirty="0" smtClean="0">
                <a:solidFill>
                  <a:srgbClr val="461E64"/>
                </a:solidFill>
                <a:latin typeface="Arial Narrow" pitchFamily="34" charset="0"/>
              </a:rPr>
            </a:br>
            <a:r>
              <a:rPr lang="ru-RU" sz="5400" dirty="0" smtClean="0">
                <a:solidFill>
                  <a:srgbClr val="461E64"/>
                </a:solidFill>
                <a:latin typeface="Arial Narrow" pitchFamily="34" charset="0"/>
              </a:rPr>
              <a:t>«</a:t>
            </a:r>
            <a:r>
              <a:rPr lang="ru-RU" sz="5400" dirty="0" err="1" smtClean="0">
                <a:solidFill>
                  <a:srgbClr val="461E64"/>
                </a:solidFill>
                <a:latin typeface="Arial Narrow" pitchFamily="34" charset="0"/>
              </a:rPr>
              <a:t>Ноу</a:t>
            </a:r>
            <a:r>
              <a:rPr lang="ru-RU" sz="5400" dirty="0" smtClean="0">
                <a:solidFill>
                  <a:srgbClr val="461E64"/>
                </a:solidFill>
                <a:latin typeface="Arial Narrow" pitchFamily="34" charset="0"/>
              </a:rPr>
              <a:t> - </a:t>
            </a:r>
            <a:r>
              <a:rPr lang="ru-RU" sz="5400" dirty="0" err="1" smtClean="0">
                <a:solidFill>
                  <a:srgbClr val="461E64"/>
                </a:solidFill>
                <a:latin typeface="Arial Narrow" pitchFamily="34" charset="0"/>
              </a:rPr>
              <a:t>хау</a:t>
            </a:r>
            <a:r>
              <a:rPr lang="ru-RU" sz="5400" dirty="0" smtClean="0">
                <a:solidFill>
                  <a:srgbClr val="461E64"/>
                </a:solidFill>
                <a:latin typeface="Arial Narrow" pitchFamily="34" charset="0"/>
              </a:rPr>
              <a:t>»</a:t>
            </a:r>
            <a:r>
              <a:rPr lang="ru-RU" sz="5400" dirty="0" smtClean="0">
                <a:solidFill>
                  <a:srgbClr val="2F1444"/>
                </a:solidFill>
                <a:latin typeface="Arial Narrow" pitchFamily="34" charset="0"/>
              </a:rPr>
              <a:t/>
            </a:r>
            <a:br>
              <a:rPr lang="ru-RU" sz="5400" dirty="0" smtClean="0">
                <a:solidFill>
                  <a:srgbClr val="2F1444"/>
                </a:solidFill>
                <a:latin typeface="Arial Narrow" pitchFamily="34" charset="0"/>
              </a:rPr>
            </a:br>
            <a:r>
              <a:rPr lang="ru-RU" sz="1600" dirty="0" smtClean="0">
                <a:latin typeface="Arial Narrow" pitchFamily="34" charset="0"/>
              </a:rPr>
              <a:t/>
            </a:r>
            <a:br>
              <a:rPr lang="ru-RU" sz="1600" dirty="0" smtClean="0">
                <a:latin typeface="Arial Narrow" pitchFamily="34" charset="0"/>
              </a:rPr>
            </a:br>
            <a:r>
              <a:rPr lang="ru-RU" sz="2800" b="0" dirty="0" smtClean="0">
                <a:latin typeface="Arial Narrow" pitchFamily="34" charset="0"/>
              </a:rPr>
              <a:t>для специальности </a:t>
            </a:r>
            <a:r>
              <a:rPr lang="ru-RU" sz="2800" b="0" cap="all" dirty="0" smtClean="0">
                <a:latin typeface="Arial Narrow" pitchFamily="34" charset="0"/>
              </a:rPr>
              <a:t>15.02.12</a:t>
            </a:r>
            <a:r>
              <a:rPr lang="ru-RU" sz="2800" b="0" dirty="0" smtClean="0">
                <a:latin typeface="Arial Narrow" pitchFamily="34" charset="0"/>
              </a:rPr>
              <a:t> «Монтаж, техническое обслуживание и ремонт промышленного оборудования»</a:t>
            </a:r>
            <a:br>
              <a:rPr lang="ru-RU" sz="2800" b="0" dirty="0" smtClean="0">
                <a:latin typeface="Arial Narrow" pitchFamily="34" charset="0"/>
              </a:rPr>
            </a:br>
            <a:r>
              <a:rPr lang="ru-RU" sz="2800" b="0" dirty="0" smtClean="0">
                <a:latin typeface="Arial Narrow" pitchFamily="34" charset="0"/>
              </a:rPr>
              <a:t/>
            </a:r>
            <a:br>
              <a:rPr lang="ru-RU" sz="2800" b="0" dirty="0" smtClean="0">
                <a:latin typeface="Arial Narrow" pitchFamily="34" charset="0"/>
              </a:rPr>
            </a:br>
            <a:r>
              <a:rPr lang="ru-RU" sz="2800" b="0" dirty="0" smtClean="0">
                <a:latin typeface="Arial Narrow" pitchFamily="34" charset="0"/>
              </a:rPr>
              <a:t>                                                      Разработал Черкашина О.В.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>
              <a:latin typeface="Arial Narrow" pitchFamily="34" charset="0"/>
            </a:endParaRPr>
          </a:p>
        </p:txBody>
      </p:sp>
      <p:pic>
        <p:nvPicPr>
          <p:cNvPr id="31746" name="Picture 2" descr="Оценка стоимости ноу-хау в Москве и Московской области | ИНЕКС.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lum bright="-29000" contrast="40000"/>
          </a:blip>
          <a:srcRect/>
          <a:stretch>
            <a:fillRect/>
          </a:stretch>
        </p:blipFill>
        <p:spPr bwMode="auto">
          <a:xfrm>
            <a:off x="714348" y="3500439"/>
            <a:ext cx="3643338" cy="2390942"/>
          </a:xfrm>
          <a:prstGeom prst="rect">
            <a:avLst/>
          </a:prstGeom>
          <a:noFill/>
          <a:ln w="57150">
            <a:solidFill>
              <a:srgbClr val="929BCA"/>
            </a:solidFill>
          </a:ln>
        </p:spPr>
      </p:pic>
      <p:pic>
        <p:nvPicPr>
          <p:cNvPr id="31748" name="Picture 4" descr="В Керчи стартовал проект по мотивации к бизнесу &quot;НОУ ХАУ&quot; » Керчь ИНФО -  больше чем новости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lum bright="-24000" contrast="32000"/>
          </a:blip>
          <a:srcRect/>
          <a:stretch>
            <a:fillRect/>
          </a:stretch>
        </p:blipFill>
        <p:spPr bwMode="auto">
          <a:xfrm>
            <a:off x="5214942" y="4429132"/>
            <a:ext cx="3357586" cy="1899054"/>
          </a:xfrm>
          <a:prstGeom prst="rect">
            <a:avLst/>
          </a:prstGeom>
          <a:noFill/>
          <a:ln w="57150">
            <a:solidFill>
              <a:srgbClr val="929BCA"/>
            </a:solidFill>
          </a:ln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0"/>
            <a:ext cx="8715436" cy="4643446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latin typeface="Arial Narrow" pitchFamily="34" charset="0"/>
              </a:rPr>
              <a:t>Ноу-хау </a:t>
            </a:r>
            <a:r>
              <a:rPr lang="ru-RU" sz="3000" dirty="0" smtClean="0">
                <a:latin typeface="Arial Narrow" pitchFamily="34" charset="0"/>
              </a:rPr>
              <a:t>– </a:t>
            </a:r>
            <a:r>
              <a:rPr lang="ru-RU" sz="3000" dirty="0" err="1" smtClean="0">
                <a:latin typeface="Arial Narrow" pitchFamily="34" charset="0"/>
              </a:rPr>
              <a:t>д</a:t>
            </a:r>
            <a:r>
              <a:rPr lang="en-US" sz="3000" dirty="0" err="1" smtClean="0">
                <a:latin typeface="Arial Narrow" pitchFamily="34" charset="0"/>
              </a:rPr>
              <a:t>ocлoвнo</a:t>
            </a:r>
            <a:r>
              <a:rPr lang="en-US" sz="3000" dirty="0" smtClean="0">
                <a:latin typeface="Arial Narrow" pitchFamily="34" charset="0"/>
              </a:rPr>
              <a:t> </a:t>
            </a:r>
            <a:r>
              <a:rPr lang="ru-RU" sz="3000" dirty="0" smtClean="0">
                <a:latin typeface="Arial Narrow" pitchFamily="34" charset="0"/>
              </a:rPr>
              <a:t>от англ. </a:t>
            </a:r>
            <a:r>
              <a:rPr lang="en-US" sz="3000" dirty="0" smtClean="0">
                <a:latin typeface="Arial Narrow" pitchFamily="34" charset="0"/>
              </a:rPr>
              <a:t>«know-how to do it»– </a:t>
            </a:r>
            <a:r>
              <a:rPr lang="ru-RU" sz="3000" dirty="0" smtClean="0">
                <a:solidFill>
                  <a:srgbClr val="002060"/>
                </a:solidFill>
                <a:latin typeface="Arial Narrow" pitchFamily="34" charset="0"/>
              </a:rPr>
              <a:t>«</a:t>
            </a:r>
            <a:r>
              <a:rPr lang="en-US" sz="3000" dirty="0" err="1" smtClean="0">
                <a:solidFill>
                  <a:srgbClr val="002060"/>
                </a:solidFill>
                <a:latin typeface="Arial Narrow" pitchFamily="34" charset="0"/>
              </a:rPr>
              <a:t>знaю</a:t>
            </a:r>
            <a:r>
              <a:rPr lang="en-US" sz="3000" dirty="0" smtClean="0">
                <a:solidFill>
                  <a:srgbClr val="002060"/>
                </a:solidFill>
                <a:latin typeface="Arial Narrow" pitchFamily="34" charset="0"/>
              </a:rPr>
              <a:t> </a:t>
            </a:r>
            <a:r>
              <a:rPr lang="en-US" sz="3000" dirty="0" err="1" smtClean="0">
                <a:solidFill>
                  <a:srgbClr val="002060"/>
                </a:solidFill>
                <a:latin typeface="Arial Narrow" pitchFamily="34" charset="0"/>
              </a:rPr>
              <a:t>kak</a:t>
            </a:r>
            <a:r>
              <a:rPr lang="en-US" sz="3000" dirty="0" smtClean="0">
                <a:solidFill>
                  <a:srgbClr val="002060"/>
                </a:solidFill>
                <a:latin typeface="Arial Narrow" pitchFamily="34" charset="0"/>
              </a:rPr>
              <a:t> </a:t>
            </a:r>
            <a:r>
              <a:rPr lang="en-US" sz="3000" dirty="0" err="1" smtClean="0">
                <a:solidFill>
                  <a:srgbClr val="002060"/>
                </a:solidFill>
                <a:latin typeface="Arial Narrow" pitchFamily="34" charset="0"/>
              </a:rPr>
              <a:t>этo</a:t>
            </a:r>
            <a:r>
              <a:rPr lang="en-US" sz="3000" dirty="0" smtClean="0">
                <a:solidFill>
                  <a:srgbClr val="002060"/>
                </a:solidFill>
                <a:latin typeface="Arial Narrow" pitchFamily="34" charset="0"/>
              </a:rPr>
              <a:t> </a:t>
            </a:r>
            <a:r>
              <a:rPr lang="en-US" sz="3000" dirty="0" err="1" smtClean="0">
                <a:solidFill>
                  <a:srgbClr val="002060"/>
                </a:solidFill>
                <a:latin typeface="Arial Narrow" pitchFamily="34" charset="0"/>
              </a:rPr>
              <a:t>cдeлaть</a:t>
            </a:r>
            <a:r>
              <a:rPr lang="ru-RU" sz="3000" dirty="0" smtClean="0">
                <a:solidFill>
                  <a:srgbClr val="002060"/>
                </a:solidFill>
                <a:latin typeface="Arial Narrow" pitchFamily="34" charset="0"/>
              </a:rPr>
              <a:t>» </a:t>
            </a:r>
            <a:r>
              <a:rPr lang="ru-RU" sz="3000" dirty="0" smtClean="0">
                <a:latin typeface="Arial Narrow" pitchFamily="34" charset="0"/>
              </a:rPr>
              <a:t>– </a:t>
            </a:r>
            <a:r>
              <a:rPr lang="ru-RU" sz="3000" dirty="0" smtClean="0">
                <a:solidFill>
                  <a:srgbClr val="FF0000"/>
                </a:solidFill>
                <a:latin typeface="Arial Narrow" pitchFamily="34" charset="0"/>
              </a:rPr>
              <a:t>секрет производства </a:t>
            </a:r>
            <a:r>
              <a:rPr lang="ru-RU" sz="3000" dirty="0" smtClean="0">
                <a:latin typeface="Arial Narrow" pitchFamily="34" charset="0"/>
              </a:rPr>
              <a:t>-  представляет собой какие-либо сведения, охраняемые коммерческой тайной, используемые в процессе осуществления предпринимательской деятельности, для достижения конкурентного преимущества над другими участниками рынка. К сведениям относятся </a:t>
            </a:r>
            <a:r>
              <a:rPr lang="ru-RU" sz="3000" dirty="0" smtClean="0">
                <a:solidFill>
                  <a:schemeClr val="tx1"/>
                </a:solidFill>
                <a:latin typeface="Arial Narrow" pitchFamily="34" charset="0"/>
              </a:rPr>
              <a:t>любые</a:t>
            </a:r>
            <a:r>
              <a:rPr lang="ru-RU" sz="3000" dirty="0" smtClean="0">
                <a:solidFill>
                  <a:srgbClr val="7030A0"/>
                </a:solidFill>
                <a:latin typeface="Arial Narrow" pitchFamily="34" charset="0"/>
              </a:rPr>
              <a:t> изобретения, оригинальные технологии, знания, навыки и т.д.</a:t>
            </a:r>
            <a:endParaRPr lang="ru-RU" sz="3000" dirty="0">
              <a:solidFill>
                <a:srgbClr val="7030A0"/>
              </a:solidFill>
              <a:latin typeface="Arial Narrow" pitchFamily="34" charset="0"/>
            </a:endParaRPr>
          </a:p>
        </p:txBody>
      </p:sp>
      <p:pic>
        <p:nvPicPr>
          <p:cNvPr id="18434" name="Picture 2" descr="Штемпель ноу-хау иллюстрация вектора. иллюстрации насчитывающей хау -  38658306"/>
          <p:cNvPicPr>
            <a:picLocks noChangeAspect="1" noChangeArrowheads="1"/>
          </p:cNvPicPr>
          <p:nvPr/>
        </p:nvPicPr>
        <p:blipFill>
          <a:blip r:embed="rId2">
            <a:lum bright="-15000" contrast="29000"/>
          </a:blip>
          <a:srcRect/>
          <a:stretch>
            <a:fillRect/>
          </a:stretch>
        </p:blipFill>
        <p:spPr bwMode="auto">
          <a:xfrm>
            <a:off x="6858016" y="4643446"/>
            <a:ext cx="1809750" cy="1933575"/>
          </a:xfrm>
          <a:prstGeom prst="rect">
            <a:avLst/>
          </a:prstGeom>
          <a:noFill/>
          <a:ln w="28575">
            <a:solidFill>
              <a:srgbClr val="929BCA"/>
            </a:solidFill>
          </a:ln>
        </p:spPr>
      </p:pic>
      <p:pic>
        <p:nvPicPr>
          <p:cNvPr id="18436" name="Picture 4" descr="Оценка стоимости ноу хау любой сложности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lum bright="-9000" contrast="13000"/>
          </a:blip>
          <a:srcRect/>
          <a:stretch>
            <a:fillRect/>
          </a:stretch>
        </p:blipFill>
        <p:spPr bwMode="auto">
          <a:xfrm>
            <a:off x="3571868" y="4572008"/>
            <a:ext cx="2714644" cy="2004761"/>
          </a:xfrm>
          <a:prstGeom prst="rect">
            <a:avLst/>
          </a:prstGeom>
          <a:noFill/>
          <a:ln w="28575">
            <a:solidFill>
              <a:srgbClr val="929BCA"/>
            </a:solidFill>
          </a:ln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01080" cy="208279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u="sng" dirty="0" smtClean="0">
                <a:solidFill>
                  <a:schemeClr val="tx1"/>
                </a:solidFill>
                <a:latin typeface="Arial Narrow" pitchFamily="34" charset="0"/>
                <a:cs typeface="Arial" panose="020B0604020202020204" pitchFamily="34" charset="0"/>
              </a:rPr>
              <a:t>Задание для разминки!</a:t>
            </a:r>
            <a:r>
              <a:rPr lang="ru-RU" sz="4400" dirty="0" smtClean="0">
                <a:solidFill>
                  <a:schemeClr val="tx1"/>
                </a:solidFill>
                <a:latin typeface="Arial Narrow" pitchFamily="34" charset="0"/>
                <a:cs typeface="Arial" panose="020B0604020202020204" pitchFamily="34" charset="0"/>
              </a:rPr>
              <a:t/>
            </a:r>
            <a:br>
              <a:rPr lang="ru-RU" sz="4400" dirty="0" smtClean="0">
                <a:solidFill>
                  <a:schemeClr val="tx1"/>
                </a:solidFill>
                <a:latin typeface="Arial Narrow" pitchFamily="34" charset="0"/>
                <a:cs typeface="Arial" panose="020B0604020202020204" pitchFamily="34" charset="0"/>
              </a:rPr>
            </a:br>
            <a:r>
              <a:rPr lang="ru-RU" sz="4400" dirty="0" smtClean="0">
                <a:solidFill>
                  <a:srgbClr val="FF0000"/>
                </a:solidFill>
                <a:latin typeface="Arial Narrow" pitchFamily="34" charset="0"/>
                <a:cs typeface="Arial" panose="020B0604020202020204" pitchFamily="34" charset="0"/>
              </a:rPr>
              <a:t>Что изображено на этих картинках? Назовите одним словом.</a:t>
            </a:r>
            <a:endParaRPr lang="ru-RU" dirty="0">
              <a:solidFill>
                <a:srgbClr val="FF0000"/>
              </a:solidFill>
              <a:latin typeface="Arial Narrow" pitchFamily="34" charset="0"/>
            </a:endParaRPr>
          </a:p>
        </p:txBody>
      </p:sp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2">
            <a:lum bright="-4000" contrast="20000"/>
            <a:extLst>
              <a:ext uri="{BEBA8EAE-BF5A-486C-A8C5-ECC9F3942E4B}">
                <a14:imgProps xmlns="" xmlns:a14="http://schemas.microsoft.com/office/drawing/2010/main">
                  <a14:imgLayer r:embed="rId11">
                    <a14:imgEffect>
                      <a14:brightnessContrast bright="-12000" contrast="18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86" y="2571744"/>
            <a:ext cx="2096682" cy="1571635"/>
          </a:xfrm>
          <a:prstGeom prst="rect">
            <a:avLst/>
          </a:prstGeom>
          <a:noFill/>
          <a:ln w="28575">
            <a:solidFill>
              <a:srgbClr val="929BCA"/>
            </a:solidFill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12">
            <a:lum bright="-5000" contrast="1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2428868"/>
            <a:ext cx="3133755" cy="1438275"/>
          </a:xfrm>
          <a:prstGeom prst="rect">
            <a:avLst/>
          </a:prstGeom>
          <a:noFill/>
          <a:ln w="28575">
            <a:solidFill>
              <a:srgbClr val="929BCA"/>
            </a:solidFill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13">
            <a:lum bright="-7000" contrast="-6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32" y="5214950"/>
            <a:ext cx="3286148" cy="1449032"/>
          </a:xfrm>
          <a:prstGeom prst="rect">
            <a:avLst/>
          </a:prstGeom>
          <a:noFill/>
          <a:ln w="28575">
            <a:solidFill>
              <a:srgbClr val="929BCA"/>
            </a:solidFill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24" y="4572008"/>
            <a:ext cx="2235939" cy="1645173"/>
          </a:xfrm>
          <a:prstGeom prst="rect">
            <a:avLst/>
          </a:prstGeom>
          <a:noFill/>
          <a:ln w="28575">
            <a:solidFill>
              <a:srgbClr val="929BCA"/>
            </a:solidFill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15" cstate="print">
            <a:lum bright="-18000" contrast="19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0430" y="2357430"/>
            <a:ext cx="1904680" cy="1428760"/>
          </a:xfrm>
          <a:prstGeom prst="rect">
            <a:avLst/>
          </a:prstGeom>
          <a:noFill/>
          <a:ln w="28575">
            <a:solidFill>
              <a:srgbClr val="929BCA"/>
            </a:solidFill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16">
            <a:lum bright="-9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678" y="3929066"/>
            <a:ext cx="3724275" cy="1243013"/>
          </a:xfrm>
          <a:prstGeom prst="rect">
            <a:avLst/>
          </a:prstGeom>
          <a:noFill/>
          <a:ln w="38100">
            <a:solidFill>
              <a:srgbClr val="929BCA"/>
            </a:solidFill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newsfla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01080" cy="1296974"/>
          </a:xfrm>
        </p:spPr>
        <p:txBody>
          <a:bodyPr/>
          <a:lstStyle/>
          <a:p>
            <a:pPr algn="ctr"/>
            <a:r>
              <a:rPr lang="ru-RU" smtClean="0">
                <a:solidFill>
                  <a:srgbClr val="002060"/>
                </a:solidFill>
              </a:rPr>
              <a:t>Ответ. Деньги (монеты)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71" y="2071678"/>
            <a:ext cx="4280803" cy="1428760"/>
          </a:xfrm>
          <a:prstGeom prst="rect">
            <a:avLst/>
          </a:prstGeom>
          <a:noFill/>
          <a:ln w="28575">
            <a:solidFill>
              <a:srgbClr val="929BCA"/>
            </a:solidFill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42910" y="1643050"/>
            <a:ext cx="3071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Космические деньги</a:t>
            </a:r>
            <a:endParaRPr lang="ru-RU" dirty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>
            <a:lum bright="-7000" contrast="-6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9058" y="4643446"/>
            <a:ext cx="3402184" cy="1500198"/>
          </a:xfrm>
          <a:prstGeom prst="rect">
            <a:avLst/>
          </a:prstGeom>
          <a:noFill/>
          <a:ln w="28575">
            <a:solidFill>
              <a:srgbClr val="929BCA"/>
            </a:solidFill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04" y="4643446"/>
            <a:ext cx="2000264" cy="1471766"/>
          </a:xfrm>
          <a:prstGeom prst="rect">
            <a:avLst/>
          </a:prstGeom>
          <a:noFill/>
          <a:ln w="38100">
            <a:solidFill>
              <a:srgbClr val="929BCA"/>
            </a:solidFill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928926" y="4143380"/>
            <a:ext cx="5715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Сомали</a:t>
            </a:r>
            <a:endParaRPr lang="ru-RU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>
            <a:lum bright="-5000" contrast="1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942" y="2285992"/>
            <a:ext cx="3133755" cy="1438275"/>
          </a:xfrm>
          <a:prstGeom prst="rect">
            <a:avLst/>
          </a:prstGeom>
          <a:noFill/>
          <a:ln w="38100">
            <a:solidFill>
              <a:srgbClr val="929BCA"/>
            </a:solidFill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572132" y="1785926"/>
            <a:ext cx="2857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«</a:t>
            </a:r>
            <a:r>
              <a:rPr lang="ru-RU" dirty="0" err="1" smtClean="0"/>
              <a:t>Кисси</a:t>
            </a:r>
            <a:r>
              <a:rPr lang="ru-RU" dirty="0" smtClean="0"/>
              <a:t>» – Африка</a:t>
            </a:r>
            <a:endParaRPr lang="ru-RU" dirty="0"/>
          </a:p>
        </p:txBody>
      </p:sp>
    </p:spTree>
  </p:cSld>
  <p:clrMapOvr>
    <a:masterClrMapping/>
  </p:clrMapOvr>
  <p:transition spd="med">
    <p:newsfla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8786842" cy="5511816"/>
          </a:xfrm>
        </p:spPr>
        <p:txBody>
          <a:bodyPr>
            <a:normAutofit fontScale="90000"/>
          </a:bodyPr>
          <a:lstStyle/>
          <a:p>
            <a:pPr lvl="0" algn="ctr"/>
            <a:r>
              <a:rPr lang="ru-RU" sz="3600" dirty="0" smtClean="0">
                <a:solidFill>
                  <a:srgbClr val="FF0000"/>
                </a:solidFill>
                <a:latin typeface="Arial Narrow" pitchFamily="34" charset="0"/>
              </a:rPr>
              <a:t>Задание 1.  </a:t>
            </a:r>
            <a:r>
              <a:rPr lang="ru-RU" sz="3600" dirty="0" smtClean="0">
                <a:latin typeface="Arial Narrow" pitchFamily="34" charset="0"/>
              </a:rPr>
              <a:t>Название </a:t>
            </a:r>
            <a:r>
              <a:rPr lang="ru-RU" sz="3600" dirty="0" smtClean="0">
                <a:solidFill>
                  <a:schemeClr val="tx1"/>
                </a:solidFill>
                <a:latin typeface="Arial Narrow" pitchFamily="34" charset="0"/>
              </a:rPr>
              <a:t>этой  </a:t>
            </a:r>
            <a:r>
              <a:rPr lang="ru-RU" sz="3600" dirty="0" smtClean="0">
                <a:solidFill>
                  <a:srgbClr val="0033CC"/>
                </a:solidFill>
                <a:latin typeface="Arial Narrow" pitchFamily="34" charset="0"/>
              </a:rPr>
              <a:t> промышленной техники </a:t>
            </a:r>
            <a:r>
              <a:rPr lang="ru-RU" sz="3600" dirty="0" smtClean="0">
                <a:latin typeface="Arial Narrow" pitchFamily="34" charset="0"/>
              </a:rPr>
              <a:t>произошло от  чешского слова, которое переводится как </a:t>
            </a:r>
            <a:r>
              <a:rPr lang="ru-RU" sz="3600" dirty="0" smtClean="0">
                <a:solidFill>
                  <a:srgbClr val="669900"/>
                </a:solidFill>
                <a:latin typeface="Arial Narrow" pitchFamily="34" charset="0"/>
              </a:rPr>
              <a:t>«тяжелый труд».  </a:t>
            </a:r>
            <a:r>
              <a:rPr lang="ru-RU" sz="3600" dirty="0" smtClean="0">
                <a:latin typeface="Arial Narrow" pitchFamily="34" charset="0"/>
              </a:rPr>
              <a:t>Впервые данная техника была  создана  в 1947 году, а массово стала использоваться в  компании </a:t>
            </a:r>
            <a:r>
              <a:rPr lang="ru-RU" sz="3600" dirty="0" err="1" smtClean="0">
                <a:latin typeface="Arial Narrow" pitchFamily="34" charset="0"/>
              </a:rPr>
              <a:t>General</a:t>
            </a:r>
            <a:r>
              <a:rPr lang="ru-RU" sz="3600" dirty="0" smtClean="0">
                <a:latin typeface="Arial Narrow" pitchFamily="34" charset="0"/>
              </a:rPr>
              <a:t> </a:t>
            </a:r>
            <a:r>
              <a:rPr lang="ru-RU" sz="3600" dirty="0" err="1" smtClean="0">
                <a:latin typeface="Arial Narrow" pitchFamily="34" charset="0"/>
              </a:rPr>
              <a:t>Motors</a:t>
            </a:r>
            <a:r>
              <a:rPr lang="ru-RU" sz="3600" dirty="0" smtClean="0">
                <a:latin typeface="Arial Narrow" pitchFamily="34" charset="0"/>
              </a:rPr>
              <a:t>  - в 1961 году на заводах </a:t>
            </a:r>
            <a:r>
              <a:rPr lang="ru-RU" sz="3600" dirty="0" err="1" smtClean="0">
                <a:latin typeface="Arial Narrow" pitchFamily="34" charset="0"/>
              </a:rPr>
              <a:t>Ford</a:t>
            </a:r>
            <a:r>
              <a:rPr lang="ru-RU" sz="3600" dirty="0" smtClean="0">
                <a:latin typeface="Arial Narrow" pitchFamily="34" charset="0"/>
              </a:rPr>
              <a:t>.  Сейчас  активно применяется  в автомобильной промышленности,  машиностроительной  и металлообрабатывающей отрасли.</a:t>
            </a:r>
            <a:br>
              <a:rPr lang="ru-RU" sz="3600" dirty="0" smtClean="0">
                <a:latin typeface="Arial Narrow" pitchFamily="34" charset="0"/>
              </a:rPr>
            </a:br>
            <a:r>
              <a:rPr lang="ru-RU" sz="3600" dirty="0" smtClean="0">
                <a:solidFill>
                  <a:srgbClr val="FF0000"/>
                </a:solidFill>
                <a:latin typeface="Arial Narrow" pitchFamily="34" charset="0"/>
              </a:rPr>
              <a:t>О какой технике идет речь?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>
              <a:latin typeface="Arial Narrow" pitchFamily="34" charset="0"/>
            </a:endParaRPr>
          </a:p>
        </p:txBody>
      </p:sp>
      <p:pic>
        <p:nvPicPr>
          <p:cNvPr id="17410" name="Picture 2" descr="Тайны производства, или Как учесть ноу-хау | Экономика и Жизнь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lum bright="-16000" contrast="37000"/>
          </a:blip>
          <a:srcRect/>
          <a:stretch>
            <a:fillRect/>
          </a:stretch>
        </p:blipFill>
        <p:spPr bwMode="auto">
          <a:xfrm>
            <a:off x="6929454" y="5000636"/>
            <a:ext cx="1739819" cy="1571636"/>
          </a:xfrm>
          <a:prstGeom prst="rect">
            <a:avLst/>
          </a:prstGeom>
          <a:noFill/>
          <a:ln w="57150">
            <a:solidFill>
              <a:srgbClr val="929BCA"/>
            </a:solidFill>
          </a:ln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01080" cy="1296974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>
                <a:solidFill>
                  <a:srgbClr val="002060"/>
                </a:solidFill>
                <a:latin typeface="Arial Narrow" pitchFamily="34" charset="0"/>
              </a:rPr>
              <a:t>Ответ:   Промышленные роботы</a:t>
            </a:r>
            <a:endParaRPr lang="ru-RU" sz="4400" dirty="0">
              <a:solidFill>
                <a:srgbClr val="002060"/>
              </a:solidFill>
              <a:latin typeface="Arial Narrow" pitchFamily="34" charset="0"/>
            </a:endParaRPr>
          </a:p>
        </p:txBody>
      </p:sp>
      <p:pic>
        <p:nvPicPr>
          <p:cNvPr id="16386" name="Picture 2" descr="Промышленные роботы угрожают безопасности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lum bright="5000" contrast="36000"/>
          </a:blip>
          <a:srcRect/>
          <a:stretch>
            <a:fillRect/>
          </a:stretch>
        </p:blipFill>
        <p:spPr bwMode="auto">
          <a:xfrm>
            <a:off x="714348" y="1571612"/>
            <a:ext cx="5072066" cy="2857265"/>
          </a:xfrm>
          <a:prstGeom prst="rect">
            <a:avLst/>
          </a:prstGeom>
          <a:noFill/>
          <a:ln w="57150">
            <a:solidFill>
              <a:srgbClr val="929BCA"/>
            </a:solidFill>
          </a:ln>
        </p:spPr>
      </p:pic>
      <p:pic>
        <p:nvPicPr>
          <p:cNvPr id="16390" name="Picture 6" descr="Промышленные роботы манипуляторы – ООО МиР (Микроэлектроника и  Робототехника)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lum bright="-4000" contrast="12000"/>
          </a:blip>
          <a:srcRect/>
          <a:stretch>
            <a:fillRect/>
          </a:stretch>
        </p:blipFill>
        <p:spPr bwMode="auto">
          <a:xfrm>
            <a:off x="2928926" y="4143380"/>
            <a:ext cx="5929387" cy="2285284"/>
          </a:xfrm>
          <a:prstGeom prst="rect">
            <a:avLst/>
          </a:prstGeom>
          <a:noFill/>
          <a:ln w="57150">
            <a:solidFill>
              <a:srgbClr val="929BCA"/>
            </a:solidFill>
          </a:ln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643998" cy="4011618"/>
          </a:xfrm>
        </p:spPr>
        <p:txBody>
          <a:bodyPr>
            <a:normAutofit fontScale="90000"/>
          </a:bodyPr>
          <a:lstStyle/>
          <a:p>
            <a:pPr lvl="0" algn="ctr"/>
            <a:r>
              <a:rPr lang="ru-RU" sz="3200" dirty="0" smtClean="0">
                <a:latin typeface="Arial Narrow" pitchFamily="34" charset="0"/>
              </a:rPr>
              <a:t>Задание 2.  </a:t>
            </a:r>
            <a:r>
              <a:rPr lang="ru-RU" sz="3200" dirty="0" smtClean="0">
                <a:solidFill>
                  <a:srgbClr val="7030A0"/>
                </a:solidFill>
                <a:latin typeface="Arial Narrow" pitchFamily="34" charset="0"/>
              </a:rPr>
              <a:t>Выходные для заводских рабочих </a:t>
            </a:r>
            <a:r>
              <a:rPr lang="ru-RU" sz="3200" dirty="0" smtClean="0">
                <a:latin typeface="Arial Narrow" pitchFamily="34" charset="0"/>
              </a:rPr>
              <a:t>— идея </a:t>
            </a:r>
            <a:r>
              <a:rPr lang="ru-RU" sz="3200" dirty="0" smtClean="0">
                <a:solidFill>
                  <a:srgbClr val="FF0000"/>
                </a:solidFill>
                <a:latin typeface="Arial Narrow" pitchFamily="34" charset="0"/>
              </a:rPr>
              <a:t>Генри Форда. </a:t>
            </a:r>
            <a:r>
              <a:rPr lang="ru-RU" sz="3200" dirty="0" smtClean="0">
                <a:latin typeface="Arial Narrow" pitchFamily="34" charset="0"/>
              </a:rPr>
              <a:t>Легендарный </a:t>
            </a:r>
            <a:r>
              <a:rPr lang="ru-RU" sz="3200" dirty="0" err="1" smtClean="0">
                <a:latin typeface="Arial Narrow" pitchFamily="34" charset="0"/>
              </a:rPr>
              <a:t>автопроизводитель</a:t>
            </a:r>
            <a:r>
              <a:rPr lang="ru-RU" sz="3200" dirty="0" smtClean="0">
                <a:latin typeface="Arial Narrow" pitchFamily="34" charset="0"/>
              </a:rPr>
              <a:t> ещё в 1926 году установил для своих сотрудников выходные дни в субботу и воскресенье, а также ввёл 40-часовую рабочую неделю.  Для того времени это выглядело как альтруизм, но Форд руководствовался не только соображениями гуманизма: </a:t>
            </a:r>
            <a:r>
              <a:rPr lang="ru-RU" sz="3200" dirty="0" smtClean="0">
                <a:solidFill>
                  <a:srgbClr val="002060"/>
                </a:solidFill>
                <a:latin typeface="Arial Narrow" pitchFamily="34" charset="0"/>
              </a:rPr>
              <a:t>свободное время рабочие тратили на.......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>
              <a:latin typeface="Arial Narrow" pitchFamily="34" charset="0"/>
            </a:endParaRPr>
          </a:p>
        </p:txBody>
      </p:sp>
      <p:pic>
        <p:nvPicPr>
          <p:cNvPr id="7170" name="Picture 2" descr="30 мыслей Генри Форда о труде, бизнесе и машинах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lum bright="-11000" contrast="24000"/>
          </a:blip>
          <a:srcRect/>
          <a:stretch>
            <a:fillRect/>
          </a:stretch>
        </p:blipFill>
        <p:spPr bwMode="auto">
          <a:xfrm>
            <a:off x="6072198" y="3643314"/>
            <a:ext cx="2643206" cy="2951581"/>
          </a:xfrm>
          <a:prstGeom prst="rect">
            <a:avLst/>
          </a:prstGeom>
          <a:noFill/>
          <a:ln w="57150">
            <a:solidFill>
              <a:srgbClr val="929BCA"/>
            </a:solidFill>
          </a:ln>
        </p:spPr>
      </p:pic>
      <p:pic>
        <p:nvPicPr>
          <p:cNvPr id="7174" name="Picture 6" descr="Генри Форд: история успеха автомобильного короля США | Компаньон | Авто  центр SPB - ремонт автомобилей и заказ запчастей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5" y="3786190"/>
            <a:ext cx="2112229" cy="1785950"/>
          </a:xfrm>
          <a:prstGeom prst="rect">
            <a:avLst/>
          </a:prstGeom>
          <a:noFill/>
          <a:ln w="57150">
            <a:solidFill>
              <a:srgbClr val="929BCA"/>
            </a:solidFill>
          </a:ln>
        </p:spPr>
      </p:pic>
      <p:sp>
        <p:nvSpPr>
          <p:cNvPr id="7178" name="AutoShape 10" descr="Массовый автомобиль и конвейер: революционные идеи Генри Форда - Авто -  info.sibnet.ru">
            <a:hlinkClick r:id="rId6"/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180" name="AutoShape 12" descr="Массовый автомобиль и конвейер: революционные идеи Генри Форда - Авто -  info.sibnet.ru">
            <a:hlinkClick r:id="rId6"/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82" name="Picture 14" descr="Массовый автомобиль и конвейер: революционные идеи Генри Форда - Авто -  info.sibnet.ru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lum bright="-2000" contrast="26000"/>
          </a:blip>
          <a:srcRect/>
          <a:stretch>
            <a:fillRect/>
          </a:stretch>
        </p:blipFill>
        <p:spPr bwMode="auto">
          <a:xfrm>
            <a:off x="2714612" y="4214818"/>
            <a:ext cx="3143272" cy="2095281"/>
          </a:xfrm>
          <a:prstGeom prst="rect">
            <a:avLst/>
          </a:prstGeom>
          <a:noFill/>
          <a:ln w="57150">
            <a:solidFill>
              <a:srgbClr val="929BCA"/>
            </a:solidFill>
          </a:ln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401080" cy="3000396"/>
          </a:xfrm>
        </p:spPr>
        <p:txBody>
          <a:bodyPr>
            <a:normAutofit fontScale="90000"/>
          </a:bodyPr>
          <a:lstStyle/>
          <a:p>
            <a:pPr lvl="0" algn="ctr"/>
            <a:r>
              <a:rPr lang="ru-RU" sz="4000" dirty="0" smtClean="0">
                <a:solidFill>
                  <a:srgbClr val="002060"/>
                </a:solidFill>
                <a:latin typeface="Arial Narrow" pitchFamily="34" charset="0"/>
              </a:rPr>
              <a:t>Ответ. Свободное время рабочие тратили на....... </a:t>
            </a:r>
            <a:r>
              <a:rPr lang="ru-RU" sz="4000" dirty="0" smtClean="0">
                <a:solidFill>
                  <a:srgbClr val="FF0000"/>
                </a:solidFill>
                <a:latin typeface="Arial Narrow" pitchFamily="34" charset="0"/>
              </a:rPr>
              <a:t>покупку товаров (в том числе автомобилей </a:t>
            </a:r>
            <a:r>
              <a:rPr lang="ru-RU" sz="4000" dirty="0" err="1" smtClean="0">
                <a:solidFill>
                  <a:srgbClr val="FF0000"/>
                </a:solidFill>
                <a:latin typeface="Arial Narrow" pitchFamily="34" charset="0"/>
              </a:rPr>
              <a:t>Ford</a:t>
            </a:r>
            <a:r>
              <a:rPr lang="ru-RU" sz="4000" dirty="0" smtClean="0">
                <a:solidFill>
                  <a:srgbClr val="FF0000"/>
                </a:solidFill>
                <a:latin typeface="Arial Narrow" pitchFamily="34" charset="0"/>
              </a:rPr>
              <a:t>), </a:t>
            </a:r>
            <a:r>
              <a:rPr lang="ru-RU" sz="4000" dirty="0" smtClean="0">
                <a:solidFill>
                  <a:srgbClr val="002060"/>
                </a:solidFill>
                <a:latin typeface="Arial Narrow" pitchFamily="34" charset="0"/>
              </a:rPr>
              <a:t>тем самым поддерживая денежное обращение в экономике.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>
              <a:latin typeface="Arial Narrow" pitchFamily="34" charset="0"/>
            </a:endParaRPr>
          </a:p>
        </p:txBody>
      </p:sp>
      <p:pic>
        <p:nvPicPr>
          <p:cNvPr id="4" name="Picture 4" descr="Генри Форд. История его компании - Новые технологии | Cовременные технологии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lum bright="2000" contrast="4000"/>
          </a:blip>
          <a:srcRect/>
          <a:stretch>
            <a:fillRect/>
          </a:stretch>
        </p:blipFill>
        <p:spPr bwMode="auto">
          <a:xfrm>
            <a:off x="5143504" y="3357562"/>
            <a:ext cx="3643338" cy="2307447"/>
          </a:xfrm>
          <a:prstGeom prst="rect">
            <a:avLst/>
          </a:prstGeom>
          <a:noFill/>
          <a:ln w="57150">
            <a:solidFill>
              <a:srgbClr val="929BCA"/>
            </a:solidFill>
          </a:ln>
        </p:spPr>
      </p:pic>
      <p:sp>
        <p:nvSpPr>
          <p:cNvPr id="15364" name="AutoShape 4" descr="5 изобретений, без которых конвейер Генри Форда мог и не состояться -  Староход - АвтоВзгляд">
            <a:hlinkClick r:id="rId4"/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5366" name="Picture 6" descr="5 изобретений, без которых конвейер Генри Форда мог и не состояться -  Староход - АвтоВзгляд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lum bright="4000" contrast="5000"/>
          </a:blip>
          <a:srcRect/>
          <a:stretch>
            <a:fillRect/>
          </a:stretch>
        </p:blipFill>
        <p:spPr bwMode="auto">
          <a:xfrm>
            <a:off x="785786" y="3500438"/>
            <a:ext cx="4071966" cy="3053975"/>
          </a:xfrm>
          <a:prstGeom prst="rect">
            <a:avLst/>
          </a:prstGeom>
          <a:noFill/>
          <a:ln w="57150">
            <a:solidFill>
              <a:srgbClr val="929BCA"/>
            </a:solidFill>
          </a:ln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857232"/>
            <a:ext cx="8643998" cy="5000660"/>
          </a:xfrm>
        </p:spPr>
        <p:txBody>
          <a:bodyPr>
            <a:normAutofit fontScale="90000"/>
          </a:bodyPr>
          <a:lstStyle/>
          <a:p>
            <a:pPr lvl="0" algn="ctr"/>
            <a:r>
              <a:rPr lang="ru-RU" sz="4000" dirty="0" smtClean="0">
                <a:latin typeface="Arial Narrow" pitchFamily="34" charset="0"/>
              </a:rPr>
              <a:t>Задание 3. Мировой рынок машиностроения оценивается примерно в 2,6 трлн. евро.  В отрасли есть пять ведущих государств,  которые вместе контролируют почти три четверти (72%) рынка.  </a:t>
            </a:r>
            <a:r>
              <a:rPr lang="ru-RU" sz="4000" dirty="0" smtClean="0">
                <a:solidFill>
                  <a:srgbClr val="FF0000"/>
                </a:solidFill>
                <a:latin typeface="Arial Narrow" pitchFamily="34" charset="0"/>
              </a:rPr>
              <a:t>Назвать 5 ведущих государств.</a:t>
            </a:r>
            <a:r>
              <a:rPr lang="ru-RU" sz="4000" dirty="0" smtClean="0">
                <a:latin typeface="Arial Narrow" pitchFamily="34" charset="0"/>
              </a:rPr>
              <a:t/>
            </a:r>
            <a:br>
              <a:rPr lang="ru-RU" sz="4000" dirty="0" smtClean="0">
                <a:latin typeface="Arial Narrow" pitchFamily="34" charset="0"/>
              </a:rPr>
            </a:br>
            <a:r>
              <a:rPr lang="ru-RU" sz="3600" dirty="0" smtClean="0">
                <a:latin typeface="Arial Narrow" pitchFamily="34" charset="0"/>
              </a:rPr>
              <a:t/>
            </a:r>
            <a:br>
              <a:rPr lang="ru-RU" sz="3600" dirty="0" smtClean="0">
                <a:latin typeface="Arial Narrow" pitchFamily="34" charset="0"/>
              </a:rPr>
            </a:br>
            <a:r>
              <a:rPr lang="ru-RU" sz="4400" dirty="0" smtClean="0">
                <a:latin typeface="Arial Narrow" pitchFamily="34" charset="0"/>
              </a:rPr>
              <a:t>Россия.  Китай.  Бельгия. США. Германия. Польша. Япония. Канада. Италия. Таиланд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>
              <a:latin typeface="Arial Narrow" pitchFamily="34" charset="0"/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715436" cy="3511552"/>
          </a:xfrm>
        </p:spPr>
        <p:txBody>
          <a:bodyPr>
            <a:normAutofit fontScale="90000"/>
          </a:bodyPr>
          <a:lstStyle/>
          <a:p>
            <a:pPr lvl="0" algn="ctr"/>
            <a:r>
              <a:rPr lang="ru-RU" sz="3600" dirty="0" smtClean="0">
                <a:latin typeface="Arial Narrow" pitchFamily="34" charset="0"/>
              </a:rPr>
              <a:t>Ответ. В отрасли 5 ведущих государств — </a:t>
            </a:r>
            <a:br>
              <a:rPr lang="ru-RU" sz="3600" dirty="0" smtClean="0">
                <a:latin typeface="Arial Narrow" pitchFamily="34" charset="0"/>
              </a:rPr>
            </a:br>
            <a:r>
              <a:rPr lang="ru-RU" sz="4400" dirty="0" smtClean="0">
                <a:solidFill>
                  <a:srgbClr val="FF0000"/>
                </a:solidFill>
                <a:latin typeface="Arial Narrow" pitchFamily="34" charset="0"/>
              </a:rPr>
              <a:t>Китай, США, Германия, Япония, Италия.</a:t>
            </a:r>
            <a:r>
              <a:rPr lang="ru-RU" sz="3600" dirty="0" smtClean="0">
                <a:latin typeface="Arial Narrow" pitchFamily="34" charset="0"/>
              </a:rPr>
              <a:t/>
            </a:r>
            <a:br>
              <a:rPr lang="ru-RU" sz="3600" dirty="0" smtClean="0">
                <a:latin typeface="Arial Narrow" pitchFamily="34" charset="0"/>
              </a:rPr>
            </a:br>
            <a:r>
              <a:rPr lang="ru-RU" sz="2700" dirty="0" smtClean="0">
                <a:latin typeface="Arial Narrow" pitchFamily="34" charset="0"/>
              </a:rPr>
              <a:t> </a:t>
            </a:r>
            <a:r>
              <a:rPr lang="ru-RU" sz="3600" dirty="0" smtClean="0">
                <a:latin typeface="Arial Narrow" pitchFamily="34" charset="0"/>
              </a:rPr>
              <a:t/>
            </a:r>
            <a:br>
              <a:rPr lang="ru-RU" sz="3600" dirty="0" smtClean="0">
                <a:latin typeface="Arial Narrow" pitchFamily="34" charset="0"/>
              </a:rPr>
            </a:br>
            <a:r>
              <a:rPr lang="ru-RU" sz="3600" dirty="0" smtClean="0">
                <a:solidFill>
                  <a:srgbClr val="0033CC"/>
                </a:solidFill>
                <a:latin typeface="Arial Narrow" pitchFamily="34" charset="0"/>
              </a:rPr>
              <a:t>Россия </a:t>
            </a:r>
            <a:r>
              <a:rPr lang="ru-RU" sz="3600" dirty="0" smtClean="0">
                <a:latin typeface="Arial Narrow" pitchFamily="34" charset="0"/>
              </a:rPr>
              <a:t>занимает в рейтинге </a:t>
            </a:r>
            <a:r>
              <a:rPr lang="ru-RU" sz="3600" dirty="0" smtClean="0">
                <a:solidFill>
                  <a:srgbClr val="0033CC"/>
                </a:solidFill>
                <a:latin typeface="Arial Narrow" pitchFamily="34" charset="0"/>
              </a:rPr>
              <a:t>23-е место. </a:t>
            </a:r>
            <a:r>
              <a:rPr lang="ru-RU" sz="3600" dirty="0" smtClean="0">
                <a:latin typeface="Arial Narrow" pitchFamily="34" charset="0"/>
              </a:rPr>
              <a:t>Доля отечественных предприятий в глобальном машиностроении — </a:t>
            </a:r>
            <a:r>
              <a:rPr lang="ru-RU" sz="3600" dirty="0" smtClean="0">
                <a:solidFill>
                  <a:srgbClr val="0033CC"/>
                </a:solidFill>
                <a:latin typeface="Arial Narrow" pitchFamily="34" charset="0"/>
              </a:rPr>
              <a:t>0,6%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>
              <a:latin typeface="Arial Narrow" pitchFamily="34" charset="0"/>
            </a:endParaRPr>
          </a:p>
        </p:txBody>
      </p:sp>
      <p:pic>
        <p:nvPicPr>
          <p:cNvPr id="13314" name="Picture 2" descr="Машиностроение | Технопрагма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lum bright="2000" contrast="16000"/>
          </a:blip>
          <a:srcRect/>
          <a:stretch>
            <a:fillRect/>
          </a:stretch>
        </p:blipFill>
        <p:spPr bwMode="auto">
          <a:xfrm>
            <a:off x="857224" y="3786190"/>
            <a:ext cx="2770412" cy="2071702"/>
          </a:xfrm>
          <a:prstGeom prst="rect">
            <a:avLst/>
          </a:prstGeom>
          <a:noFill/>
          <a:ln w="57150">
            <a:solidFill>
              <a:srgbClr val="929BCA"/>
            </a:solidFill>
          </a:ln>
        </p:spPr>
      </p:pic>
      <p:pic>
        <p:nvPicPr>
          <p:cNvPr id="13316" name="Picture 4" descr="Архивы машиностроение - Новости B2B-EXPORT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lum bright="-5000" contrast="-4000"/>
          </a:blip>
          <a:srcRect/>
          <a:stretch>
            <a:fillRect/>
          </a:stretch>
        </p:blipFill>
        <p:spPr bwMode="auto">
          <a:xfrm>
            <a:off x="3929058" y="3500438"/>
            <a:ext cx="4786314" cy="2659063"/>
          </a:xfrm>
          <a:prstGeom prst="rect">
            <a:avLst/>
          </a:prstGeom>
          <a:noFill/>
          <a:ln w="57150">
            <a:solidFill>
              <a:srgbClr val="929BCA"/>
            </a:solidFill>
          </a:ln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29642" cy="193991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dirty="0" smtClean="0"/>
              <a:t> 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4000" dirty="0" smtClean="0">
                <a:latin typeface="Arial Narrow" pitchFamily="34" charset="0"/>
              </a:rPr>
              <a:t>Задание 4. </a:t>
            </a:r>
            <a:r>
              <a:rPr lang="ru-RU" sz="4000" dirty="0" smtClean="0">
                <a:solidFill>
                  <a:srgbClr val="0033CC"/>
                </a:solidFill>
                <a:latin typeface="Arial Narrow" pitchFamily="34" charset="0"/>
              </a:rPr>
              <a:t>Конвейер</a:t>
            </a:r>
            <a:r>
              <a:rPr lang="ru-RU" sz="4000" dirty="0" smtClean="0">
                <a:latin typeface="Arial Narrow" pitchFamily="34" charset="0"/>
              </a:rPr>
              <a:t>, то есть движущая лента — это то, что сразу представляется нам при слове «завод». </a:t>
            </a:r>
            <a:r>
              <a:rPr lang="ru-RU" sz="4000" dirty="0" smtClean="0">
                <a:solidFill>
                  <a:srgbClr val="FF0000"/>
                </a:solidFill>
                <a:latin typeface="Arial Narrow" pitchFamily="34" charset="0"/>
              </a:rPr>
              <a:t>Изобрёл эту полезнейшую штуку не  кто иной, как …..</a:t>
            </a:r>
            <a:endParaRPr lang="ru-RU" sz="4000" dirty="0">
              <a:solidFill>
                <a:srgbClr val="FF0000"/>
              </a:solidFill>
              <a:latin typeface="Arial Narrow" pitchFamily="34" charset="0"/>
            </a:endParaRPr>
          </a:p>
        </p:txBody>
      </p:sp>
      <p:pic>
        <p:nvPicPr>
          <p:cNvPr id="2050" name="Picture 2" descr="Генри Форд не создавал конвейер: разрушаем популярный миф | Somanyhorses |  Яндекс Дзен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lum bright="12000" contrast="19000"/>
          </a:blip>
          <a:srcRect/>
          <a:stretch>
            <a:fillRect/>
          </a:stretch>
        </p:blipFill>
        <p:spPr bwMode="auto">
          <a:xfrm>
            <a:off x="2428860" y="2928934"/>
            <a:ext cx="5214974" cy="3294125"/>
          </a:xfrm>
          <a:prstGeom prst="rect">
            <a:avLst/>
          </a:prstGeom>
          <a:noFill/>
          <a:ln w="57150">
            <a:solidFill>
              <a:srgbClr val="929BCA"/>
            </a:solidFill>
          </a:ln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25536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latin typeface="Arial Narrow" pitchFamily="34" charset="0"/>
              </a:rPr>
              <a:t>Ответ.  Конвейер изобрёл в 1913 году </a:t>
            </a:r>
            <a:r>
              <a:rPr lang="ru-RU" sz="3600" dirty="0" smtClean="0">
                <a:solidFill>
                  <a:srgbClr val="FF0000"/>
                </a:solidFill>
                <a:latin typeface="Arial Narrow" pitchFamily="34" charset="0"/>
              </a:rPr>
              <a:t>Генри Форд</a:t>
            </a:r>
            <a:endParaRPr lang="ru-RU" sz="3600" dirty="0">
              <a:solidFill>
                <a:srgbClr val="FF0000"/>
              </a:solidFill>
              <a:latin typeface="Arial Narrow" pitchFamily="34" charset="0"/>
            </a:endParaRPr>
          </a:p>
        </p:txBody>
      </p:sp>
      <p:pic>
        <p:nvPicPr>
          <p:cNvPr id="32770" name="Picture 2" descr="Автомобильный мир отметил 150-летие со дня рождения Генри Форда — АвтоМания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1857364"/>
            <a:ext cx="8121794" cy="3768512"/>
          </a:xfrm>
          <a:prstGeom prst="rect">
            <a:avLst/>
          </a:prstGeom>
          <a:noFill/>
          <a:ln w="57150">
            <a:solidFill>
              <a:srgbClr val="929BCA"/>
            </a:solidFill>
          </a:ln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043362" cy="5154626"/>
          </a:xfrm>
        </p:spPr>
        <p:txBody>
          <a:bodyPr>
            <a:normAutofit/>
          </a:bodyPr>
          <a:lstStyle/>
          <a:p>
            <a:pPr lvl="0" algn="ctr" eaLnBrk="0" fontAlgn="base" hangingPunct="0">
              <a:spcAft>
                <a:spcPct val="0"/>
              </a:spcAft>
            </a:pPr>
            <a:r>
              <a:rPr lang="ru-RU" sz="4400" dirty="0" smtClean="0">
                <a:solidFill>
                  <a:srgbClr val="0D0D0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Задание 5.  </a:t>
            </a:r>
            <a:r>
              <a:rPr lang="ru-RU" sz="4400" dirty="0" smtClean="0">
                <a:solidFill>
                  <a:schemeClr val="tx1"/>
                </a:solidFill>
                <a:effectLst/>
                <a:latin typeface="Arial Narrow" pitchFamily="34" charset="0"/>
                <a:cs typeface="Arial" pitchFamily="34" charset="0"/>
              </a:rPr>
              <a:t/>
            </a:r>
            <a:br>
              <a:rPr lang="ru-RU" sz="4400" dirty="0" smtClean="0">
                <a:solidFill>
                  <a:schemeClr val="tx1"/>
                </a:solidFill>
                <a:effectLst/>
                <a:latin typeface="Arial Narrow" pitchFamily="34" charset="0"/>
                <a:cs typeface="Arial" pitchFamily="34" charset="0"/>
              </a:rPr>
            </a:br>
            <a:r>
              <a:rPr lang="ru-RU" sz="4400" dirty="0" smtClean="0">
                <a:solidFill>
                  <a:srgbClr val="0D0D0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1946 год. Устройство в автомобиле. </a:t>
            </a:r>
            <a:br>
              <a:rPr lang="ru-RU" sz="4400" dirty="0" smtClean="0">
                <a:solidFill>
                  <a:srgbClr val="0D0D0D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</a:br>
            <a:r>
              <a:rPr lang="ru-RU" sz="4400" dirty="0" smtClean="0">
                <a:solidFill>
                  <a:srgbClr val="FF0000"/>
                </a:solidFill>
                <a:effectLst/>
                <a:latin typeface="Arial Narrow" pitchFamily="34" charset="0"/>
                <a:ea typeface="Times New Roman" pitchFamily="18" charset="0"/>
                <a:cs typeface="Times New Roman" pitchFamily="18" charset="0"/>
              </a:rPr>
              <a:t>Что это за аппарат?</a:t>
            </a:r>
            <a:r>
              <a:rPr lang="ru-RU" sz="4400" dirty="0" smtClean="0">
                <a:solidFill>
                  <a:schemeClr val="tx1"/>
                </a:solidFill>
                <a:effectLst/>
                <a:cs typeface="Arial" pitchFamily="34" charset="0"/>
              </a:rPr>
              <a:t/>
            </a:r>
            <a:br>
              <a:rPr lang="ru-RU" sz="4400" dirty="0" smtClean="0">
                <a:solidFill>
                  <a:schemeClr val="tx1"/>
                </a:solidFill>
                <a:effectLst/>
                <a:cs typeface="Arial" pitchFamily="34" charset="0"/>
              </a:rPr>
            </a:br>
            <a:endParaRPr lang="ru-RU" dirty="0"/>
          </a:p>
        </p:txBody>
      </p:sp>
      <p:pic>
        <p:nvPicPr>
          <p:cNvPr id="3" name="Рисунок 3" descr="Безымянный"/>
          <p:cNvPicPr>
            <a:picLocks noChangeAspect="1" noChangeArrowheads="1"/>
          </p:cNvPicPr>
          <p:nvPr/>
        </p:nvPicPr>
        <p:blipFill>
          <a:blip r:embed="rId2" cstate="print">
            <a:lum bright="5000" contrast="13000"/>
          </a:blip>
          <a:srcRect/>
          <a:stretch>
            <a:fillRect/>
          </a:stretch>
        </p:blipFill>
        <p:spPr bwMode="ltGray">
          <a:xfrm>
            <a:off x="4857752" y="785794"/>
            <a:ext cx="3929090" cy="5360402"/>
          </a:xfrm>
          <a:prstGeom prst="rect">
            <a:avLst/>
          </a:prstGeom>
          <a:noFill/>
          <a:ln w="57150">
            <a:solidFill>
              <a:srgbClr val="929BCA"/>
            </a:solidFill>
          </a:ln>
        </p:spPr>
      </p:pic>
    </p:spTree>
  </p:cSld>
  <p:clrMapOvr>
    <a:masterClrMapping/>
  </p:clrMapOvr>
  <p:transition spd="med">
    <p:newsflash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01080" cy="1511288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Arial Narrow" pitchFamily="34" charset="0"/>
              </a:rPr>
              <a:t>Ответ. </a:t>
            </a:r>
            <a:r>
              <a:rPr lang="ru-RU" sz="4000" dirty="0" smtClean="0">
                <a:solidFill>
                  <a:srgbClr val="002060"/>
                </a:solidFill>
                <a:effectLst/>
                <a:latin typeface="Arial Narrow" pitchFamily="34" charset="0"/>
              </a:rPr>
              <a:t>Первый телефон в автомобиле</a:t>
            </a:r>
            <a:endParaRPr lang="ru-RU" dirty="0">
              <a:solidFill>
                <a:srgbClr val="002060"/>
              </a:solidFill>
              <a:latin typeface="Arial Narrow" pitchFamily="34" charset="0"/>
            </a:endParaRPr>
          </a:p>
        </p:txBody>
      </p:sp>
      <p:pic>
        <p:nvPicPr>
          <p:cNvPr id="3" name="Рисунок 2" descr="1946 год. Первый телефон в автомобиле"/>
          <p:cNvPicPr/>
          <p:nvPr/>
        </p:nvPicPr>
        <p:blipFill>
          <a:blip r:embed="rId2" cstate="print">
            <a:lum bright="11000" contrast="24000"/>
          </a:blip>
          <a:srcRect/>
          <a:stretch>
            <a:fillRect/>
          </a:stretch>
        </p:blipFill>
        <p:spPr bwMode="auto">
          <a:xfrm>
            <a:off x="1142976" y="1714488"/>
            <a:ext cx="7358114" cy="4286280"/>
          </a:xfrm>
          <a:prstGeom prst="rect">
            <a:avLst/>
          </a:prstGeom>
          <a:noFill/>
          <a:ln w="57150">
            <a:solidFill>
              <a:srgbClr val="929BCA"/>
            </a:solidFill>
            <a:miter lim="800000"/>
            <a:headEnd/>
            <a:tailEnd/>
          </a:ln>
        </p:spPr>
      </p:pic>
    </p:spTree>
  </p:cSld>
  <p:clrMapOvr>
    <a:masterClrMapping/>
  </p:clrMapOvr>
  <p:transition spd="med">
    <p:newsfla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85728"/>
            <a:ext cx="8643998" cy="6000792"/>
          </a:xfrm>
        </p:spPr>
        <p:txBody>
          <a:bodyPr>
            <a:normAutofit fontScale="90000"/>
          </a:bodyPr>
          <a:lstStyle/>
          <a:p>
            <a:pPr lvl="0" algn="ctr"/>
            <a:r>
              <a:rPr lang="ru-RU" sz="3300" dirty="0" smtClean="0">
                <a:latin typeface="Arial Narrow" pitchFamily="34" charset="0"/>
              </a:rPr>
              <a:t>Задание 6.  На угольном карьере </a:t>
            </a:r>
            <a:r>
              <a:rPr lang="ru-RU" sz="3300" dirty="0" err="1" smtClean="0">
                <a:latin typeface="Arial Narrow" pitchFamily="34" charset="0"/>
              </a:rPr>
              <a:t>Гарцвайлер</a:t>
            </a:r>
            <a:r>
              <a:rPr lang="ru-RU" sz="3300" dirty="0" smtClean="0">
                <a:latin typeface="Arial Narrow" pitchFamily="34" charset="0"/>
              </a:rPr>
              <a:t> эксплуатируется </a:t>
            </a:r>
            <a:r>
              <a:rPr lang="ru-RU" sz="3300" dirty="0" smtClean="0">
                <a:solidFill>
                  <a:srgbClr val="0033CC"/>
                </a:solidFill>
                <a:latin typeface="Arial Narrow" pitchFamily="34" charset="0"/>
              </a:rPr>
              <a:t>крупнейшая самоходная установка в мире — экскаватор </a:t>
            </a:r>
            <a:r>
              <a:rPr lang="ru-RU" sz="3300" dirty="0" err="1" smtClean="0">
                <a:solidFill>
                  <a:srgbClr val="0033CC"/>
                </a:solidFill>
                <a:latin typeface="Arial Narrow" pitchFamily="34" charset="0"/>
              </a:rPr>
              <a:t>Bagger</a:t>
            </a:r>
            <a:r>
              <a:rPr lang="ru-RU" sz="3300" dirty="0" smtClean="0">
                <a:solidFill>
                  <a:srgbClr val="0033CC"/>
                </a:solidFill>
                <a:latin typeface="Arial Narrow" pitchFamily="34" charset="0"/>
              </a:rPr>
              <a:t> 288. </a:t>
            </a:r>
            <a:r>
              <a:rPr lang="ru-RU" sz="3300" dirty="0" smtClean="0">
                <a:latin typeface="Arial Narrow" pitchFamily="34" charset="0"/>
              </a:rPr>
              <a:t>Он способен перемещать 240 000 кубометров земли в день, его масса эквивалентна массе 8600 легковых автомобилей, а по высоте он превосходит Статую Свободы. </a:t>
            </a:r>
            <a:r>
              <a:rPr lang="ru-RU" sz="3300" dirty="0" err="1" smtClean="0">
                <a:latin typeface="Arial Narrow" pitchFamily="34" charset="0"/>
              </a:rPr>
              <a:t>Мегаломанская</a:t>
            </a:r>
            <a:r>
              <a:rPr lang="ru-RU" sz="3300" dirty="0" smtClean="0">
                <a:latin typeface="Arial Narrow" pitchFamily="34" charset="0"/>
              </a:rPr>
              <a:t> машина была построена в 1978 году. Размеры </a:t>
            </a:r>
            <a:r>
              <a:rPr lang="ru-RU" sz="3300" dirty="0" err="1" smtClean="0">
                <a:latin typeface="Arial Narrow" pitchFamily="34" charset="0"/>
              </a:rPr>
              <a:t>Bagger</a:t>
            </a:r>
            <a:r>
              <a:rPr lang="ru-RU" sz="3300" dirty="0" smtClean="0">
                <a:latin typeface="Arial Narrow" pitchFamily="34" charset="0"/>
              </a:rPr>
              <a:t> 288 впечатляют: 225 метров в длину, 96 метров в высоту, ковшовое колесо состоит из 18 ковшей и имеет 22 метра в диаметре. Колесо приводится в движение четырьмя двигателями мощностью 840 кВт каждый. 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>
              <a:latin typeface="Arial Narrow" pitchFamily="34" charset="0"/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01080" cy="3297238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>
                <a:latin typeface="Arial Narrow" pitchFamily="34" charset="0"/>
              </a:rPr>
              <a:t>Управляется машина одним оператором!  </a:t>
            </a:r>
            <a:r>
              <a:rPr lang="ru-RU" sz="4000" dirty="0" smtClean="0">
                <a:solidFill>
                  <a:srgbClr val="FF0000"/>
                </a:solidFill>
                <a:latin typeface="Arial Narrow" pitchFamily="34" charset="0"/>
              </a:rPr>
              <a:t>А сколько рабочих она способна заменить???</a:t>
            </a:r>
            <a:br>
              <a:rPr lang="ru-RU" sz="4000" dirty="0" smtClean="0">
                <a:solidFill>
                  <a:srgbClr val="FF0000"/>
                </a:solidFill>
                <a:latin typeface="Arial Narrow" pitchFamily="34" charset="0"/>
              </a:rPr>
            </a:br>
            <a:r>
              <a:rPr lang="ru-RU" sz="4000" dirty="0" smtClean="0">
                <a:solidFill>
                  <a:srgbClr val="0033CC"/>
                </a:solidFill>
                <a:latin typeface="Arial Narrow" pitchFamily="34" charset="0"/>
              </a:rPr>
              <a:t>100 чел.? 1 тыс.? 10 тыс.? 20 тыс.? </a:t>
            </a:r>
            <a:br>
              <a:rPr lang="ru-RU" sz="4000" dirty="0" smtClean="0">
                <a:solidFill>
                  <a:srgbClr val="0033CC"/>
                </a:solidFill>
                <a:latin typeface="Arial Narrow" pitchFamily="34" charset="0"/>
              </a:rPr>
            </a:br>
            <a:r>
              <a:rPr lang="ru-RU" sz="4000" dirty="0" smtClean="0">
                <a:solidFill>
                  <a:srgbClr val="0033CC"/>
                </a:solidFill>
                <a:latin typeface="Arial Narrow" pitchFamily="34" charset="0"/>
              </a:rPr>
              <a:t>40 тыс.? 100 тыс.? </a:t>
            </a:r>
            <a:endParaRPr lang="ru-RU" sz="4000" dirty="0">
              <a:solidFill>
                <a:srgbClr val="0033CC"/>
              </a:solidFill>
              <a:latin typeface="Arial Narrow" pitchFamily="34" charset="0"/>
            </a:endParaRPr>
          </a:p>
        </p:txBody>
      </p:sp>
      <p:pic>
        <p:nvPicPr>
          <p:cNvPr id="12290" name="Picture 2" descr="Самый большой в мире экскаватор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4572008"/>
            <a:ext cx="6000792" cy="1990264"/>
          </a:xfrm>
          <a:prstGeom prst="rect">
            <a:avLst/>
          </a:prstGeom>
          <a:noFill/>
          <a:ln w="57150">
            <a:solidFill>
              <a:srgbClr val="929BCA"/>
            </a:solidFill>
          </a:ln>
        </p:spPr>
      </p:pic>
      <p:pic>
        <p:nvPicPr>
          <p:cNvPr id="12292" name="Picture 4" descr="Экскаватор Bagger 288 – самая большая в мире машина | Firetrip.me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29322" y="3714752"/>
            <a:ext cx="2857520" cy="1903154"/>
          </a:xfrm>
          <a:prstGeom prst="rect">
            <a:avLst/>
          </a:prstGeom>
          <a:noFill/>
          <a:ln w="57150">
            <a:solidFill>
              <a:srgbClr val="929BCA"/>
            </a:solidFill>
          </a:ln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39850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>
                <a:solidFill>
                  <a:srgbClr val="002060"/>
                </a:solidFill>
                <a:latin typeface="Arial Narrow" pitchFamily="34" charset="0"/>
              </a:rPr>
              <a:t>Ответ. Машина способна заменить 40 тысяч рабочих!</a:t>
            </a:r>
            <a:endParaRPr lang="ru-RU" sz="4400" dirty="0">
              <a:solidFill>
                <a:srgbClr val="002060"/>
              </a:solidFill>
              <a:latin typeface="Arial Narrow" pitchFamily="34" charset="0"/>
            </a:endParaRPr>
          </a:p>
        </p:txBody>
      </p:sp>
      <p:pic>
        <p:nvPicPr>
          <p:cNvPr id="11268" name="Picture 4" descr="Bagger 288 - Самый большой экскаватор в мире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lum bright="4000" contrast="6000"/>
          </a:blip>
          <a:srcRect/>
          <a:stretch>
            <a:fillRect/>
          </a:stretch>
        </p:blipFill>
        <p:spPr bwMode="auto">
          <a:xfrm>
            <a:off x="2714612" y="1928802"/>
            <a:ext cx="5905541" cy="4429156"/>
          </a:xfrm>
          <a:prstGeom prst="rect">
            <a:avLst/>
          </a:prstGeom>
          <a:noFill/>
          <a:ln w="57150">
            <a:solidFill>
              <a:srgbClr val="929BCA"/>
            </a:solidFill>
          </a:ln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715436" cy="5011750"/>
          </a:xfrm>
        </p:spPr>
        <p:txBody>
          <a:bodyPr>
            <a:normAutofit fontScale="90000"/>
          </a:bodyPr>
          <a:lstStyle/>
          <a:p>
            <a:pPr lvl="0" algn="ctr"/>
            <a:r>
              <a:rPr lang="ru-RU" sz="3600" dirty="0" smtClean="0">
                <a:solidFill>
                  <a:schemeClr val="tx1"/>
                </a:solidFill>
                <a:latin typeface="Arial Narrow" pitchFamily="34" charset="0"/>
              </a:rPr>
              <a:t>Задание 7.  </a:t>
            </a:r>
            <a:r>
              <a:rPr lang="ru-RU" sz="3600" dirty="0" smtClean="0">
                <a:solidFill>
                  <a:srgbClr val="0033CC"/>
                </a:solidFill>
                <a:latin typeface="Arial Narrow" pitchFamily="34" charset="0"/>
              </a:rPr>
              <a:t>Аппарат, работающий с помощью системы напора чего-либо, обычно это сжатый воздух. </a:t>
            </a:r>
            <a:r>
              <a:rPr lang="ru-RU" sz="3600" dirty="0" smtClean="0">
                <a:latin typeface="Arial Narrow" pitchFamily="34" charset="0"/>
              </a:rPr>
              <a:t>Учёного, который предложил такое решение, звали</a:t>
            </a:r>
            <a:r>
              <a:rPr lang="ru-RU" sz="3600" dirty="0" smtClean="0">
                <a:solidFill>
                  <a:srgbClr val="2E510F"/>
                </a:solidFill>
                <a:latin typeface="Arial Narrow" pitchFamily="34" charset="0"/>
              </a:rPr>
              <a:t> </a:t>
            </a:r>
            <a:r>
              <a:rPr lang="ru-RU" sz="3600" dirty="0" err="1" smtClean="0">
                <a:solidFill>
                  <a:srgbClr val="7030A0"/>
                </a:solidFill>
                <a:latin typeface="Arial Narrow" pitchFamily="34" charset="0"/>
              </a:rPr>
              <a:t>Папен</a:t>
            </a:r>
            <a:r>
              <a:rPr lang="ru-RU" sz="3600" dirty="0" smtClean="0">
                <a:solidFill>
                  <a:srgbClr val="7030A0"/>
                </a:solidFill>
                <a:latin typeface="Arial Narrow" pitchFamily="34" charset="0"/>
              </a:rPr>
              <a:t>, </a:t>
            </a:r>
            <a:r>
              <a:rPr lang="ru-RU" sz="3600" dirty="0" smtClean="0">
                <a:latin typeface="Arial Narrow" pitchFamily="34" charset="0"/>
              </a:rPr>
              <a:t>и это было </a:t>
            </a:r>
            <a:r>
              <a:rPr lang="ru-RU" sz="3600" dirty="0" smtClean="0">
                <a:solidFill>
                  <a:srgbClr val="7030A0"/>
                </a:solidFill>
                <a:latin typeface="Arial Narrow" pitchFamily="34" charset="0"/>
              </a:rPr>
              <a:t>в 1707 году, </a:t>
            </a:r>
            <a:r>
              <a:rPr lang="ru-RU" sz="3600" dirty="0" smtClean="0">
                <a:latin typeface="Arial Narrow" pitchFamily="34" charset="0"/>
              </a:rPr>
              <a:t>однако тогда это казалось совершенно невозможным и про идею забыли. Лишь в XX веке механики и инженеры вспомнили об этой идее и реализовали её в действительность. Это сделал </a:t>
            </a:r>
            <a:r>
              <a:rPr lang="ru-RU" sz="3600" dirty="0" smtClean="0">
                <a:solidFill>
                  <a:srgbClr val="2E510F"/>
                </a:solidFill>
                <a:latin typeface="Arial Narrow" pitchFamily="34" charset="0"/>
              </a:rPr>
              <a:t>советский инженер В. П. </a:t>
            </a:r>
            <a:r>
              <a:rPr lang="ru-RU" sz="3600" dirty="0" err="1" smtClean="0">
                <a:solidFill>
                  <a:srgbClr val="2E510F"/>
                </a:solidFill>
                <a:latin typeface="Arial Narrow" pitchFamily="34" charset="0"/>
              </a:rPr>
              <a:t>Савотин</a:t>
            </a:r>
            <a:r>
              <a:rPr lang="ru-RU" sz="3600" dirty="0" smtClean="0">
                <a:solidFill>
                  <a:srgbClr val="2E510F"/>
                </a:solidFill>
                <a:latin typeface="Arial Narrow" pitchFamily="34" charset="0"/>
              </a:rPr>
              <a:t>.  </a:t>
            </a:r>
            <a:r>
              <a:rPr lang="ru-RU" sz="3600" dirty="0" smtClean="0">
                <a:solidFill>
                  <a:srgbClr val="FF0000"/>
                </a:solidFill>
                <a:latin typeface="Arial Narrow" pitchFamily="34" charset="0"/>
              </a:rPr>
              <a:t>Как называется аппарат?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>
              <a:latin typeface="Arial Narrow" pitchFamily="34" charset="0"/>
            </a:endParaRPr>
          </a:p>
        </p:txBody>
      </p:sp>
      <p:pic>
        <p:nvPicPr>
          <p:cNvPr id="10242" name="Picture 2" descr="Дени папен паровая машина - Знай свой компьютер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lum bright="-10000" contrast="17000"/>
          </a:blip>
          <a:srcRect/>
          <a:stretch>
            <a:fillRect/>
          </a:stretch>
        </p:blipFill>
        <p:spPr bwMode="auto">
          <a:xfrm>
            <a:off x="6000760" y="4572008"/>
            <a:ext cx="2714644" cy="200738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rgbClr val="002060"/>
                </a:solidFill>
                <a:latin typeface="Arial Narrow" pitchFamily="34" charset="0"/>
              </a:rPr>
              <a:t>Ответ.  Насос </a:t>
            </a:r>
            <a:endParaRPr lang="ru-RU" sz="4000" dirty="0">
              <a:solidFill>
                <a:srgbClr val="002060"/>
              </a:solidFill>
              <a:latin typeface="Arial Narrow" pitchFamily="34" charset="0"/>
            </a:endParaRPr>
          </a:p>
        </p:txBody>
      </p:sp>
      <p:pic>
        <p:nvPicPr>
          <p:cNvPr id="5122" name="Picture 2" descr="Легенды : Скороварка Папена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lum bright="-1000" contrast="29000"/>
          </a:blip>
          <a:srcRect/>
          <a:stretch>
            <a:fillRect/>
          </a:stretch>
        </p:blipFill>
        <p:spPr bwMode="auto">
          <a:xfrm>
            <a:off x="500034" y="1428736"/>
            <a:ext cx="4643470" cy="3201455"/>
          </a:xfrm>
          <a:prstGeom prst="rect">
            <a:avLst/>
          </a:prstGeom>
          <a:noFill/>
          <a:ln w="57150">
            <a:solidFill>
              <a:srgbClr val="929BCA"/>
            </a:solidFill>
          </a:ln>
        </p:spPr>
      </p:pic>
      <p:pic>
        <p:nvPicPr>
          <p:cNvPr id="5126" name="Picture 6" descr="https://encrypted-tbn0.gstatic.com/images?q=tbn:ANd9GcRNo0jBT33qnlsmF9CgSsXjVRejdYwY6sy6OFIl1bCILP5lDf4WtRbxdSUraOiGph7sH-xMuu0&amp;usqp=CAc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57818" y="3071810"/>
            <a:ext cx="3500462" cy="3500462"/>
          </a:xfrm>
          <a:prstGeom prst="rect">
            <a:avLst/>
          </a:prstGeom>
          <a:noFill/>
          <a:ln w="57150">
            <a:solidFill>
              <a:srgbClr val="929BCA"/>
            </a:solidFill>
          </a:ln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00042"/>
            <a:ext cx="6858016" cy="5786478"/>
          </a:xfrm>
        </p:spPr>
        <p:txBody>
          <a:bodyPr>
            <a:noAutofit/>
          </a:bodyPr>
          <a:lstStyle/>
          <a:p>
            <a:pPr lvl="0" algn="ctr"/>
            <a:r>
              <a:rPr lang="ru-RU" sz="2800" dirty="0" smtClean="0">
                <a:solidFill>
                  <a:schemeClr val="tx1"/>
                </a:solidFill>
                <a:latin typeface="Arial Narrow" pitchFamily="34" charset="0"/>
              </a:rPr>
              <a:t>Задание 8.  </a:t>
            </a:r>
            <a:r>
              <a:rPr lang="ru-RU" sz="2800" dirty="0" smtClean="0">
                <a:solidFill>
                  <a:srgbClr val="0033CC"/>
                </a:solidFill>
                <a:latin typeface="Arial Narrow" pitchFamily="34" charset="0"/>
              </a:rPr>
              <a:t>С немецкого  название этого металла  переводится как “озорник”. </a:t>
            </a:r>
            <a:r>
              <a:rPr lang="ru-RU" sz="2800" dirty="0" smtClean="0">
                <a:latin typeface="Arial Narrow" pitchFamily="34" charset="0"/>
              </a:rPr>
              <a:t>Был открыт в 1751 году шведским  ученым  А.Ф. </a:t>
            </a:r>
            <a:r>
              <a:rPr lang="ru-RU" sz="2800" dirty="0" err="1" smtClean="0">
                <a:latin typeface="Arial Narrow" pitchFamily="34" charset="0"/>
              </a:rPr>
              <a:t>Кронстедт</a:t>
            </a:r>
            <a:r>
              <a:rPr lang="ru-RU" sz="2800" dirty="0" smtClean="0">
                <a:latin typeface="Arial Narrow" pitchFamily="34" charset="0"/>
              </a:rPr>
              <a:t>. По другой версии его название  происходит также от немецкого от слова , которое в переводе  означает </a:t>
            </a:r>
            <a:r>
              <a:rPr lang="ru-RU" sz="2800" dirty="0" smtClean="0">
                <a:solidFill>
                  <a:srgbClr val="0033CC"/>
                </a:solidFill>
                <a:latin typeface="Arial Narrow" pitchFamily="34" charset="0"/>
              </a:rPr>
              <a:t>«дьявольская медь». </a:t>
            </a:r>
            <a:r>
              <a:rPr lang="ru-RU" sz="2800" dirty="0" smtClean="0">
                <a:latin typeface="Arial Narrow" pitchFamily="34" charset="0"/>
              </a:rPr>
              <a:t>В свое время этому металлу приписали дурную славу, так как при  </a:t>
            </a:r>
            <a:r>
              <a:rPr lang="ru-RU" sz="2800" dirty="0" err="1" smtClean="0">
                <a:latin typeface="Arial Narrow" pitchFamily="34" charset="0"/>
              </a:rPr>
              <a:t>выплавлении</a:t>
            </a:r>
            <a:r>
              <a:rPr lang="ru-RU" sz="2800" dirty="0" smtClean="0">
                <a:latin typeface="Arial Narrow" pitchFamily="34" charset="0"/>
              </a:rPr>
              <a:t>  его руд выделялись мышьяковые газы.  </a:t>
            </a:r>
            <a:br>
              <a:rPr lang="ru-RU" sz="2800" dirty="0" smtClean="0">
                <a:latin typeface="Arial Narrow" pitchFamily="34" charset="0"/>
              </a:rPr>
            </a:br>
            <a:r>
              <a:rPr lang="ru-RU" sz="2800" dirty="0" smtClean="0">
                <a:latin typeface="Arial Narrow" pitchFamily="34" charset="0"/>
              </a:rPr>
              <a:t>Плавится при температуре  </a:t>
            </a:r>
            <a:r>
              <a:rPr lang="ru-RU" sz="2800" dirty="0" smtClean="0">
                <a:solidFill>
                  <a:srgbClr val="0033CC"/>
                </a:solidFill>
                <a:latin typeface="Arial Narrow" pitchFamily="34" charset="0"/>
              </a:rPr>
              <a:t>1453 °C. </a:t>
            </a:r>
            <a:r>
              <a:rPr lang="ru-RU" sz="2800" dirty="0" smtClean="0">
                <a:latin typeface="Arial Narrow" pitchFamily="34" charset="0"/>
              </a:rPr>
              <a:t>На воздухе не тускнеет и обладает высокой коррозионной стойкостью.</a:t>
            </a:r>
            <a:br>
              <a:rPr lang="ru-RU" sz="2800" dirty="0" smtClean="0">
                <a:latin typeface="Arial Narrow" pitchFamily="34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Arial Narrow" pitchFamily="34" charset="0"/>
              </a:rPr>
              <a:t>Что  это за металл?</a:t>
            </a:r>
            <a:endParaRPr lang="ru-RU" sz="2800" dirty="0">
              <a:solidFill>
                <a:srgbClr val="FF0000"/>
              </a:solidFill>
              <a:latin typeface="Arial Narrow" pitchFamily="34" charset="0"/>
            </a:endParaRPr>
          </a:p>
        </p:txBody>
      </p:sp>
      <p:pic>
        <p:nvPicPr>
          <p:cNvPr id="5122" name="Picture 2" descr="Greve Fredrik Adolf Ulrik Cronstedt af Fullerö (1744 - 1829) - Genealogy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lum bright="-1000" contrast="21000"/>
          </a:blip>
          <a:srcRect/>
          <a:stretch>
            <a:fillRect/>
          </a:stretch>
        </p:blipFill>
        <p:spPr bwMode="auto">
          <a:xfrm>
            <a:off x="6929454" y="1785926"/>
            <a:ext cx="1927669" cy="2879733"/>
          </a:xfrm>
          <a:prstGeom prst="rect">
            <a:avLst/>
          </a:prstGeom>
          <a:noFill/>
          <a:ln w="57150">
            <a:solidFill>
              <a:srgbClr val="929BCA"/>
            </a:solidFill>
          </a:ln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dirty="0" smtClean="0">
                <a:solidFill>
                  <a:srgbClr val="002060"/>
                </a:solidFill>
                <a:latin typeface="Arial Narrow" pitchFamily="34" charset="0"/>
              </a:rPr>
              <a:t>Ответ. Никель</a:t>
            </a:r>
            <a:endParaRPr lang="ru-RU" sz="4800" dirty="0">
              <a:solidFill>
                <a:srgbClr val="002060"/>
              </a:solidFill>
              <a:latin typeface="Arial Narrow" pitchFamily="34" charset="0"/>
            </a:endParaRPr>
          </a:p>
        </p:txBody>
      </p:sp>
      <p:pic>
        <p:nvPicPr>
          <p:cNvPr id="8194" name="Picture 2" descr="Никель - металл, описание, свойства, происхождение и применение, цена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lum bright="-15000" contrast="19000"/>
          </a:blip>
          <a:srcRect/>
          <a:stretch>
            <a:fillRect/>
          </a:stretch>
        </p:blipFill>
        <p:spPr bwMode="auto">
          <a:xfrm>
            <a:off x="357158" y="1643050"/>
            <a:ext cx="3857652" cy="3340818"/>
          </a:xfrm>
          <a:prstGeom prst="rect">
            <a:avLst/>
          </a:prstGeom>
          <a:noFill/>
          <a:ln w="57150">
            <a:solidFill>
              <a:srgbClr val="929BCA"/>
            </a:solidFill>
          </a:ln>
        </p:spPr>
      </p:pic>
      <p:pic>
        <p:nvPicPr>
          <p:cNvPr id="8198" name="Picture 6" descr="Добыча Никеля, Кобальта, Палладия и Меди (Африка, Зимбабве)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00562" y="3000372"/>
            <a:ext cx="4429156" cy="3258198"/>
          </a:xfrm>
          <a:prstGeom prst="rect">
            <a:avLst/>
          </a:prstGeom>
          <a:noFill/>
          <a:ln w="57150">
            <a:solidFill>
              <a:srgbClr val="929BCA"/>
            </a:solidFill>
          </a:ln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85728"/>
            <a:ext cx="8715436" cy="379730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800" dirty="0" smtClean="0">
                <a:latin typeface="Arial Narrow" pitchFamily="34" charset="0"/>
              </a:rPr>
              <a:t>Задание 9. Слово </a:t>
            </a:r>
            <a:r>
              <a:rPr lang="ru-RU" sz="3800" dirty="0" smtClean="0">
                <a:solidFill>
                  <a:srgbClr val="0033CC"/>
                </a:solidFill>
                <a:latin typeface="Arial Narrow" pitchFamily="34" charset="0"/>
              </a:rPr>
              <a:t>“промышленность” </a:t>
            </a:r>
            <a:r>
              <a:rPr lang="ru-RU" sz="3800" dirty="0" smtClean="0">
                <a:latin typeface="Arial Narrow" pitchFamily="34" charset="0"/>
              </a:rPr>
              <a:t>появилось в русском языке сравнительно недавно, около двух столетий назад, благодаря историку и литератору </a:t>
            </a:r>
            <a:r>
              <a:rPr lang="ru-RU" sz="3800" dirty="0" smtClean="0">
                <a:solidFill>
                  <a:srgbClr val="7030A0"/>
                </a:solidFill>
                <a:latin typeface="Arial Narrow" pitchFamily="34" charset="0"/>
              </a:rPr>
              <a:t>Н.А. Карамзину.</a:t>
            </a:r>
            <a:r>
              <a:rPr lang="ru-RU" sz="3800" dirty="0" smtClean="0">
                <a:latin typeface="Arial Narrow" pitchFamily="34" charset="0"/>
              </a:rPr>
              <a:t/>
            </a:r>
            <a:br>
              <a:rPr lang="ru-RU" sz="3800" dirty="0" smtClean="0">
                <a:latin typeface="Arial Narrow" pitchFamily="34" charset="0"/>
              </a:rPr>
            </a:br>
            <a:r>
              <a:rPr lang="ru-RU" sz="3800" dirty="0" smtClean="0">
                <a:solidFill>
                  <a:srgbClr val="FF0000"/>
                </a:solidFill>
                <a:latin typeface="Arial Narrow" pitchFamily="34" charset="0"/>
              </a:rPr>
              <a:t>В чем его заслуга в происхождении этого слова, откуда он его взял?</a:t>
            </a:r>
            <a:r>
              <a:rPr lang="ru-RU" sz="2400" dirty="0" smtClean="0">
                <a:latin typeface="Arial Narrow" pitchFamily="34" charset="0"/>
              </a:rPr>
              <a:t/>
            </a:r>
            <a:br>
              <a:rPr lang="ru-RU" sz="2400" dirty="0" smtClean="0">
                <a:latin typeface="Arial Narrow" pitchFamily="34" charset="0"/>
              </a:rPr>
            </a:br>
            <a:endParaRPr lang="ru-RU" sz="2400" dirty="0">
              <a:latin typeface="Arial Narrow" pitchFamily="34" charset="0"/>
            </a:endParaRPr>
          </a:p>
        </p:txBody>
      </p:sp>
      <p:pic>
        <p:nvPicPr>
          <p:cNvPr id="4098" name="Picture 2" descr="Карамзин Николай Михайлович — биография писателя, личная жизнь, фото,  портреты, книги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lum bright="-2000" contrast="22000"/>
          </a:blip>
          <a:srcRect/>
          <a:stretch>
            <a:fillRect/>
          </a:stretch>
        </p:blipFill>
        <p:spPr bwMode="auto">
          <a:xfrm>
            <a:off x="6500826" y="3786190"/>
            <a:ext cx="2117999" cy="2857520"/>
          </a:xfrm>
          <a:prstGeom prst="rect">
            <a:avLst/>
          </a:prstGeom>
          <a:noFill/>
          <a:ln w="57150">
            <a:solidFill>
              <a:srgbClr val="929BCA"/>
            </a:solidFill>
          </a:ln>
        </p:spPr>
      </p:pic>
      <p:pic>
        <p:nvPicPr>
          <p:cNvPr id="4100" name="Picture 4" descr="ПРОМЫШЛЕННОСТЬ - Euroelectric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lum bright="-6000" contrast="9000"/>
          </a:blip>
          <a:srcRect/>
          <a:stretch>
            <a:fillRect/>
          </a:stretch>
        </p:blipFill>
        <p:spPr bwMode="auto">
          <a:xfrm>
            <a:off x="2714612" y="3929066"/>
            <a:ext cx="3214710" cy="2411033"/>
          </a:xfrm>
          <a:prstGeom prst="rect">
            <a:avLst/>
          </a:prstGeom>
          <a:noFill/>
          <a:ln w="57150">
            <a:solidFill>
              <a:srgbClr val="929BCA"/>
            </a:solidFill>
          </a:ln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74638"/>
            <a:ext cx="8572560" cy="3225800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>
                <a:solidFill>
                  <a:schemeClr val="tx1"/>
                </a:solidFill>
                <a:latin typeface="Arial Narrow" pitchFamily="34" charset="0"/>
              </a:rPr>
              <a:t>Ответ.  Слово «промышленность» обязано своему происхождению Карамзину, который </a:t>
            </a:r>
            <a:r>
              <a:rPr lang="ru-RU" sz="4400" dirty="0" smtClean="0">
                <a:solidFill>
                  <a:srgbClr val="0033CC"/>
                </a:solidFill>
                <a:latin typeface="Arial Narrow" pitchFamily="34" charset="0"/>
              </a:rPr>
              <a:t>это слово попросту придумал. </a:t>
            </a:r>
            <a:endParaRPr lang="ru-RU" sz="4400" dirty="0">
              <a:solidFill>
                <a:srgbClr val="0033CC"/>
              </a:solidFill>
              <a:latin typeface="Arial Narrow" pitchFamily="34" charset="0"/>
            </a:endParaRPr>
          </a:p>
        </p:txBody>
      </p:sp>
      <p:pic>
        <p:nvPicPr>
          <p:cNvPr id="3074" name="Picture 2" descr="Завершаем Год Карамзина, объявленный &quot;Родиной&quot; в январе — Российская газета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lum bright="8000" contrast="42000"/>
          </a:blip>
          <a:srcRect/>
          <a:stretch>
            <a:fillRect/>
          </a:stretch>
        </p:blipFill>
        <p:spPr bwMode="auto">
          <a:xfrm>
            <a:off x="4572000" y="3643314"/>
            <a:ext cx="4284138" cy="2857520"/>
          </a:xfrm>
          <a:prstGeom prst="rect">
            <a:avLst/>
          </a:prstGeom>
          <a:noFill/>
          <a:ln w="57150">
            <a:solidFill>
              <a:srgbClr val="929BCA"/>
            </a:solidFill>
          </a:ln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86766" cy="1082660"/>
          </a:xfrm>
        </p:spPr>
        <p:txBody>
          <a:bodyPr>
            <a:normAutofit/>
          </a:bodyPr>
          <a:lstStyle/>
          <a:p>
            <a:pPr algn="ctr"/>
            <a:r>
              <a:rPr lang="ru-RU" sz="6000" dirty="0" smtClean="0">
                <a:solidFill>
                  <a:srgbClr val="0033CC"/>
                </a:solidFill>
                <a:latin typeface="Arial Narrow" pitchFamily="34" charset="0"/>
              </a:rPr>
              <a:t>Спасибо за игру!</a:t>
            </a:r>
            <a:endParaRPr lang="ru-RU" sz="6000" dirty="0">
              <a:solidFill>
                <a:srgbClr val="0033CC"/>
              </a:solidFill>
              <a:latin typeface="Arial Narrow" pitchFamily="34" charset="0"/>
            </a:endParaRPr>
          </a:p>
        </p:txBody>
      </p:sp>
      <p:pic>
        <p:nvPicPr>
          <p:cNvPr id="1026" name="Picture 2" descr="Ремонт оборудования | ТЕХНОФРОСТ Промышленное холодильное оборудование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lum bright="-13000" contrast="35000"/>
          </a:blip>
          <a:srcRect/>
          <a:stretch>
            <a:fillRect/>
          </a:stretch>
        </p:blipFill>
        <p:spPr bwMode="auto">
          <a:xfrm>
            <a:off x="1571604" y="1571612"/>
            <a:ext cx="7192979" cy="3357586"/>
          </a:xfrm>
          <a:prstGeom prst="rect">
            <a:avLst/>
          </a:prstGeom>
          <a:noFill/>
          <a:ln w="57150">
            <a:solidFill>
              <a:srgbClr val="929BCA"/>
            </a:solidFill>
          </a:ln>
        </p:spPr>
      </p:pic>
      <p:pic>
        <p:nvPicPr>
          <p:cNvPr id="1028" name="Picture 4" descr="Наши клиенты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lum bright="-14000" contrast="41000"/>
          </a:blip>
          <a:srcRect/>
          <a:stretch>
            <a:fillRect/>
          </a:stretch>
        </p:blipFill>
        <p:spPr bwMode="auto">
          <a:xfrm>
            <a:off x="428596" y="4500570"/>
            <a:ext cx="5360271" cy="1357322"/>
          </a:xfrm>
          <a:prstGeom prst="rect">
            <a:avLst/>
          </a:prstGeom>
          <a:noFill/>
          <a:ln w="57150">
            <a:solidFill>
              <a:srgbClr val="929BCA"/>
            </a:solidFill>
          </a:ln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183</TotalTime>
  <Words>579</Words>
  <PresentationFormat>Экран (4:3)</PresentationFormat>
  <Paragraphs>28</Paragraphs>
  <Slides>24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Открытая</vt:lpstr>
      <vt:lpstr>Экономическая викторина  «Ноу - хау»  для специальности 15.02.12 «Монтаж, техническое обслуживание и ремонт промышленного оборудования»                                                        Разработал Черкашина О.В. </vt:lpstr>
      <vt:lpstr>Ноу-хау – дocлoвнo от англ. «know-how to do it»– «знaю kak этo cдeлaть» – секрет производства -  представляет собой какие-либо сведения, охраняемые коммерческой тайной, используемые в процессе осуществления предпринимательской деятельности, для достижения конкурентного преимущества над другими участниками рынка. К сведениям относятся любые изобретения, оригинальные технологии, знания, навыки и т.д.</vt:lpstr>
      <vt:lpstr>Задание для разминки! Что изображено на этих картинках? Назовите одним словом.</vt:lpstr>
      <vt:lpstr>Ответ. Деньги (монеты)</vt:lpstr>
      <vt:lpstr>Задание 1.  Название этой   промышленной техники произошло от  чешского слова, которое переводится как «тяжелый труд».  Впервые данная техника была  создана  в 1947 году, а массово стала использоваться в  компании General Motors  - в 1961 году на заводах Ford.  Сейчас  активно применяется  в автомобильной промышленности,  машиностроительной  и металлообрабатывающей отрасли. О какой технике идет речь? </vt:lpstr>
      <vt:lpstr>Ответ:   Промышленные роботы</vt:lpstr>
      <vt:lpstr>Задание 2.  Выходные для заводских рабочих — идея Генри Форда. Легендарный автопроизводитель ещё в 1926 году установил для своих сотрудников выходные дни в субботу и воскресенье, а также ввёл 40-часовую рабочую неделю.  Для того времени это выглядело как альтруизм, но Форд руководствовался не только соображениями гуманизма: свободное время рабочие тратили на....... </vt:lpstr>
      <vt:lpstr>Ответ. Свободное время рабочие тратили на....... покупку товаров (в том числе автомобилей Ford), тем самым поддерживая денежное обращение в экономике. </vt:lpstr>
      <vt:lpstr>Задание 3. Мировой рынок машиностроения оценивается примерно в 2,6 трлн. евро.  В отрасли есть пять ведущих государств,  которые вместе контролируют почти три четверти (72%) рынка.  Назвать 5 ведущих государств.  Россия.  Китай.  Бельгия. США. Германия. Польша. Япония. Канада. Италия. Таиланд </vt:lpstr>
      <vt:lpstr>Ответ. В отрасли 5 ведущих государств —  Китай, США, Германия, Япония, Италия.   Россия занимает в рейтинге 23-е место. Доля отечественных предприятий в глобальном машиностроении — 0,6% </vt:lpstr>
      <vt:lpstr>   Задание 4. Конвейер, то есть движущая лента — это то, что сразу представляется нам при слове «завод». Изобрёл эту полезнейшую штуку не  кто иной, как …..</vt:lpstr>
      <vt:lpstr>Ответ.  Конвейер изобрёл в 1913 году Генри Форд</vt:lpstr>
      <vt:lpstr>Задание 5.   1946 год. Устройство в автомобиле.  Что это за аппарат? </vt:lpstr>
      <vt:lpstr>Ответ. Первый телефон в автомобиле</vt:lpstr>
      <vt:lpstr>Задание 6.  На угольном карьере Гарцвайлер эксплуатируется крупнейшая самоходная установка в мире — экскаватор Bagger 288. Он способен перемещать 240 000 кубометров земли в день, его масса эквивалентна массе 8600 легковых автомобилей, а по высоте он превосходит Статую Свободы. Мегаломанская машина была построена в 1978 году. Размеры Bagger 288 впечатляют: 225 метров в длину, 96 метров в высоту, ковшовое колесо состоит из 18 ковшей и имеет 22 метра в диаметре. Колесо приводится в движение четырьмя двигателями мощностью 840 кВт каждый.  </vt:lpstr>
      <vt:lpstr>Управляется машина одним оператором!  А сколько рабочих она способна заменить??? 100 чел.? 1 тыс.? 10 тыс.? 20 тыс.?  40 тыс.? 100 тыс.? </vt:lpstr>
      <vt:lpstr>Ответ. Машина способна заменить 40 тысяч рабочих!</vt:lpstr>
      <vt:lpstr>Задание 7.  Аппарат, работающий с помощью системы напора чего-либо, обычно это сжатый воздух. Учёного, который предложил такое решение, звали Папен, и это было в 1707 году, однако тогда это казалось совершенно невозможным и про идею забыли. Лишь в XX веке механики и инженеры вспомнили об этой идее и реализовали её в действительность. Это сделал советский инженер В. П. Савотин.  Как называется аппарат? </vt:lpstr>
      <vt:lpstr>Ответ.  Насос </vt:lpstr>
      <vt:lpstr>Задание 8.  С немецкого  название этого металла  переводится как “озорник”. Был открыт в 1751 году шведским  ученым  А.Ф. Кронстедт. По другой версии его название  происходит также от немецкого от слова , которое в переводе  означает «дьявольская медь». В свое время этому металлу приписали дурную славу, так как при  выплавлении  его руд выделялись мышьяковые газы.   Плавится при температуре  1453 °C. На воздухе не тускнеет и обладает высокой коррозионной стойкостью. Что  это за металл?</vt:lpstr>
      <vt:lpstr>Ответ. Никель</vt:lpstr>
      <vt:lpstr>Задание 9. Слово “промышленность” появилось в русском языке сравнительно недавно, около двух столетий назад, благодаря историку и литератору Н.А. Карамзину. В чем его заслуга в происхождении этого слова, откуда он его взял? </vt:lpstr>
      <vt:lpstr>Ответ.  Слово «промышленность» обязано своему происхождению Карамзину, который это слово попросту придумал. </vt:lpstr>
      <vt:lpstr>Спасибо за игру!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Экономическая игра  «Ноу - хау»  для специальности 15.02.12 «Монтаж, техническое обслуживание и ремонт промышленного оборудования»                                                        Разработал Черкашина О.В. </dc:title>
  <dc:creator>Samsung</dc:creator>
  <cp:lastModifiedBy>Samsung</cp:lastModifiedBy>
  <cp:revision>22</cp:revision>
  <dcterms:created xsi:type="dcterms:W3CDTF">2020-11-25T02:35:26Z</dcterms:created>
  <dcterms:modified xsi:type="dcterms:W3CDTF">2020-12-16T04:36:43Z</dcterms:modified>
</cp:coreProperties>
</file>