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sldIdLst>
    <p:sldId id="256" r:id="rId2"/>
    <p:sldId id="258" r:id="rId3"/>
    <p:sldId id="259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61" r:id="rId12"/>
    <p:sldId id="262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25.11.2020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25.11.2020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25.11.2020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25.11.2020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25.11.2020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25.11.2020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25.11.2020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25.11.2020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images.ru.prom.st/594592357_w640_h640_komplekt-voennyj-zhenskij.jpg"/>
          <p:cNvPicPr>
            <a:picLocks noChangeAspect="1" noChangeArrowheads="1"/>
          </p:cNvPicPr>
          <p:nvPr/>
        </p:nvPicPr>
        <p:blipFill rotWithShape="1">
          <a:blip r:embed="rId2"/>
          <a:srcRect l="14782" r="9010"/>
          <a:stretch/>
        </p:blipFill>
        <p:spPr bwMode="auto">
          <a:xfrm>
            <a:off x="6084168" y="1829029"/>
            <a:ext cx="2736304" cy="3590571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142844" y="214290"/>
            <a:ext cx="878687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Государственное автономное профессиональное образовательное учреждение Новосибирской области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«Новосибирский колледж легкой промышленности и сервиса»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2347041"/>
            <a:ext cx="558994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Тема: </a:t>
            </a: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Изготовление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женской блузы (на примере гимнастерки)  </a:t>
            </a: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Обработка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рукава притачной манжетой </a:t>
            </a:r>
            <a:r>
              <a:rPr lang="x-none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08012" y="404664"/>
            <a:ext cx="9144000" cy="1643062"/>
          </a:xfrm>
        </p:spPr>
        <p:txBody>
          <a:bodyPr>
            <a:noAutofit/>
          </a:bodyPr>
          <a:lstStyle/>
          <a:p>
            <a:r>
              <a:rPr lang="ru-RU" sz="2200" b="1" i="1" dirty="0" smtClean="0">
                <a:latin typeface="Times New Roman" pitchFamily="18" charset="0"/>
                <a:cs typeface="Times New Roman" pitchFamily="18" charset="0"/>
              </a:rPr>
              <a:t>Формирование профессиональных компетенций (ПК):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1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75048" y="1772816"/>
            <a:ext cx="856895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2.1.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Выполнять операции вручную или на машинах, автоматическом или полуавтоматическом оборудовании по пошиву деталей, узлов из текстильных материалов;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2.2.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Контролировать соответствие цвета деталей, ниток, прикладных материалов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2.3.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Контролировать качество кроя, и качество выполненных операций;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2.4.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Устранять мелкие неполадки в работе оборудования;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2.5.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Соблюдать правила безопасного труда.</a:t>
            </a:r>
            <a:r>
              <a:rPr lang="ru-RU" sz="1050" dirty="0"/>
              <a:t/>
            </a:r>
            <a:br>
              <a:rPr lang="ru-RU" sz="1050" dirty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980" y="1700808"/>
            <a:ext cx="848049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ОК.1   </a:t>
            </a:r>
            <a:r>
              <a:rPr lang="ru-RU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Понимать сущность и социальную значимость своей будущей профессии, проявлять к ней устойчивый интерес.</a:t>
            </a:r>
          </a:p>
          <a:p>
            <a:pPr algn="just">
              <a:spcAft>
                <a:spcPts val="0"/>
              </a:spcAft>
            </a:pPr>
            <a:r>
              <a:rPr lang="ru-RU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ОК.2 </a:t>
            </a:r>
            <a:r>
              <a:rPr lang="ru-RU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Организовывать собственную деятельность, исходя из цели и способов ее достижения, определенных руководителем.</a:t>
            </a:r>
          </a:p>
          <a:p>
            <a:pPr algn="just">
              <a:spcAft>
                <a:spcPts val="0"/>
              </a:spcAft>
            </a:pPr>
            <a:r>
              <a:rPr lang="ru-RU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ОК.3 </a:t>
            </a:r>
            <a:r>
              <a:rPr lang="ru-RU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Анализировать рабочую ситуацию, осуществлять текущий и итоговый контроль, оценку и коррекцию собственной деятельности, нести  ответственность за результаты своей работы.</a:t>
            </a:r>
          </a:p>
          <a:p>
            <a:pPr algn="just"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ОК.6</a:t>
            </a:r>
            <a:r>
              <a:rPr lang="ru-RU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Работать в команде, эффективно общаться с коллегами, руководством, клиентами.</a:t>
            </a: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0" y="764704"/>
            <a:ext cx="9252520" cy="1499058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200" b="1" i="1" dirty="0" smtClean="0">
                <a:latin typeface="Times New Roman" pitchFamily="18" charset="0"/>
                <a:cs typeface="Times New Roman" pitchFamily="18" charset="0"/>
              </a:rPr>
              <a:t>Формирование ОБЩИХ компетенций (ОК):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i.mycdn.me/i?r=AEF0PjOBfKSCKs0AX-NHBglGy0yzbOI6cFLOvl6ziH2ZP2SeDmuQlALvkuIlAcl0DIn12ru7KHrHmBnSbxBCDBLP&amp;amp;fn=external_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7733" y="685800"/>
            <a:ext cx="9211734" cy="5181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6657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 l="14375" t="20703" r="17188" b="16016"/>
          <a:stretch>
            <a:fillRect/>
          </a:stretch>
        </p:blipFill>
        <p:spPr bwMode="auto">
          <a:xfrm>
            <a:off x="228600" y="152400"/>
            <a:ext cx="8755944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526300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09600" y="5181600"/>
            <a:ext cx="80462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Здание артели "Сибирская кружевница"</a:t>
            </a:r>
          </a:p>
        </p:txBody>
      </p:sp>
      <p:pic>
        <p:nvPicPr>
          <p:cNvPr id="20485" name="Picture 5" descr="Файл:Severianka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457200"/>
            <a:ext cx="8408274" cy="457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62462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www.sovsibir.ru/upload/media/media6091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199" y="457200"/>
            <a:ext cx="8238257" cy="51054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685800" y="5638800"/>
            <a:ext cx="7772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Снимок встречи трижды Героя Советского Союза Александра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Покрышкина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с делегатом III Областного слета рабочей молодежи ударником труда Колей Губайдуллиным.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43533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mirtvor4stva.ru/wp-content/uploads/2019/05/Слайд10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8572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501565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mirtvor4stva.ru/wp-content/uploads/2019/05/Слайд17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8572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924650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14414" y="428604"/>
            <a:ext cx="692948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Технический эскиз женской гимнастёрки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364" name="Picture 4" descr="http://coins.su/forum/uploads/2017/02/25/gimnasterka.gif.b209f77c611eaa4e44b090fca2e4ffdc.gif"/>
          <p:cNvPicPr>
            <a:picLocks noChangeAspect="1" noChangeArrowheads="1"/>
          </p:cNvPicPr>
          <p:nvPr/>
        </p:nvPicPr>
        <p:blipFill>
          <a:blip r:embed="rId2"/>
          <a:srcRect l="3000" t="32063" r="53000" b="27509"/>
          <a:stretch>
            <a:fillRect/>
          </a:stretch>
        </p:blipFill>
        <p:spPr bwMode="auto">
          <a:xfrm>
            <a:off x="1043608" y="1752043"/>
            <a:ext cx="6992225" cy="46085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92970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s://im0-tub-ru.yandex.net/i?id=5468ac444143871647a5043aa2db2504-l&amp;n=13"/>
          <p:cNvPicPr>
            <a:picLocks noChangeAspect="1" noChangeArrowheads="1"/>
          </p:cNvPicPr>
          <p:nvPr/>
        </p:nvPicPr>
        <p:blipFill>
          <a:blip r:embed="rId2"/>
          <a:srcRect l="3297" t="2611" r="4396" b="7298"/>
          <a:stretch>
            <a:fillRect/>
          </a:stretch>
        </p:blipFill>
        <p:spPr bwMode="auto">
          <a:xfrm>
            <a:off x="971600" y="1052736"/>
            <a:ext cx="6305924" cy="517986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28596" y="214290"/>
            <a:ext cx="82868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Детали кроя рукава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436" name="Picture 4" descr="https://i.pinimg.com/736x/02/73/f8/0273f84be1b1036f627f375c8942f16d.jpg"/>
          <p:cNvPicPr>
            <a:picLocks noChangeAspect="1" noChangeArrowheads="1"/>
          </p:cNvPicPr>
          <p:nvPr/>
        </p:nvPicPr>
        <p:blipFill>
          <a:blip r:embed="rId3"/>
          <a:srcRect r="44921" b="53877"/>
          <a:stretch>
            <a:fillRect/>
          </a:stretch>
        </p:blipFill>
        <p:spPr bwMode="auto">
          <a:xfrm>
            <a:off x="6673049" y="5624166"/>
            <a:ext cx="2486650" cy="12168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56337" y="285728"/>
            <a:ext cx="20313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Критерии оценки</a:t>
            </a:r>
            <a:endParaRPr lang="ru-RU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9935041"/>
              </p:ext>
            </p:extLst>
          </p:nvPr>
        </p:nvGraphicFramePr>
        <p:xfrm>
          <a:off x="179511" y="714356"/>
          <a:ext cx="8424940" cy="5596172"/>
        </p:xfrm>
        <a:graphic>
          <a:graphicData uri="http://schemas.openxmlformats.org/drawingml/2006/table">
            <a:tbl>
              <a:tblPr/>
              <a:tblGrid>
                <a:gridCol w="1684988"/>
                <a:gridCol w="1684988"/>
                <a:gridCol w="1684988"/>
                <a:gridCol w="1684988"/>
                <a:gridCol w="1684988"/>
              </a:tblGrid>
              <a:tr h="42087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Показатели оценки. Баллы</a:t>
                      </a:r>
                    </a:p>
                  </a:txBody>
                  <a:tcPr marL="4000" marR="4000" marT="4000" marB="40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 (отлично)</a:t>
                      </a:r>
                    </a:p>
                  </a:txBody>
                  <a:tcPr marL="4000" marR="4000" marT="4000" marB="40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 (хорошо)</a:t>
                      </a:r>
                    </a:p>
                  </a:txBody>
                  <a:tcPr marL="4000" marR="4000" marT="4000" marB="40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 (удовлетворительно)</a:t>
                      </a:r>
                    </a:p>
                  </a:txBody>
                  <a:tcPr marL="4000" marR="4000" marT="4000" marB="40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 (неудовлетворительно)</a:t>
                      </a:r>
                    </a:p>
                  </a:txBody>
                  <a:tcPr marL="4000" marR="4000" marT="4000" marB="40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445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1. Качество работы </a:t>
                      </a:r>
                      <a:r>
                        <a:rPr lang="ru-RU" sz="12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(выполнение </a:t>
                      </a: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технических требований).</a:t>
                      </a:r>
                    </a:p>
                  </a:txBody>
                  <a:tcPr marL="4000" marR="4000" marT="4000" marB="40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Отличное, в соответствии с установленными техническими условиями.</a:t>
                      </a:r>
                    </a:p>
                  </a:txBody>
                  <a:tcPr marL="4000" marR="4000" marT="4000" marB="40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Хорошее, в соответствии с техническими условиями.</a:t>
                      </a:r>
                    </a:p>
                  </a:txBody>
                  <a:tcPr marL="4000" marR="4000" marT="4000" marB="40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Удовлетворительное выполнение работы в пределах технических условий, но после исправлений по указанию мастера.</a:t>
                      </a:r>
                    </a:p>
                  </a:txBody>
                  <a:tcPr marL="4000" marR="4000" marT="4000" marB="40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Нарушения основных технических условий (брак в работе).</a:t>
                      </a:r>
                    </a:p>
                  </a:txBody>
                  <a:tcPr marL="4000" marR="4000" marT="4000" marB="40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6802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2.Выполнение нормы времени.</a:t>
                      </a:r>
                    </a:p>
                  </a:txBody>
                  <a:tcPr marL="4000" marR="4000" marT="4000" marB="40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Выполнение и перевыполнение установленной нормы.</a:t>
                      </a:r>
                    </a:p>
                  </a:txBody>
                  <a:tcPr marL="4000" marR="4000" marT="4000" marB="40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Выполнение установленной нормы.</a:t>
                      </a:r>
                    </a:p>
                  </a:txBody>
                  <a:tcPr marL="4000" marR="4000" marT="4000" marB="40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Выполнение установленной нормы.</a:t>
                      </a:r>
                    </a:p>
                  </a:txBody>
                  <a:tcPr marL="4000" marR="4000" marT="4000" marB="40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Невыполнение установленной нормы.</a:t>
                      </a:r>
                    </a:p>
                  </a:txBody>
                  <a:tcPr marL="4000" marR="4000" marT="4000" marB="40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3905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3.Организация труда и рабочего места.</a:t>
                      </a:r>
                    </a:p>
                  </a:txBody>
                  <a:tcPr marL="4000" marR="4000" marT="4000" marB="40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Правильная организация труда и рабочего места; твердое усвоение и свободное применение рациональных приемов труда при выполнении производственных операций и безошибочное применение их в разнообразных видах работ; полная самостоятельность в планировании и выполнении задания.</a:t>
                      </a:r>
                    </a:p>
                  </a:txBody>
                  <a:tcPr marL="4000" marR="4000" marT="4000" marB="40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Самостоятельное планирование и выполнение задания при несущественной помощи мастера, достаточно прочное усвоение приемов выполнения производственных работ и использование их в разнообразных условиях; правильная организация труда и рабочего места.</a:t>
                      </a:r>
                    </a:p>
                  </a:txBody>
                  <a:tcPr marL="4000" marR="4000" marT="4000" marB="40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Отдельные нарушения в организации труда или рабочего места; усвоение основных приемов выполнения производственных операций или работ и применение их в разнообразных условиях; недостаточная самостоятельность в планировании и выполнении работы.</a:t>
                      </a:r>
                    </a:p>
                  </a:txBody>
                  <a:tcPr marL="4000" marR="4000" marT="4000" marB="40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Слабое усвоение основных приемов, систематическое нарушение организации труда и рабочего места; неумение самостоятельно планировать и выполнять работу; нарушение правил техники безопасности.</a:t>
                      </a:r>
                    </a:p>
                  </a:txBody>
                  <a:tcPr marL="4000" marR="4000" marT="4000" marB="40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85</TotalTime>
  <Words>381</Words>
  <Application>Microsoft Office PowerPoint</Application>
  <PresentationFormat>Экран (4:3)</PresentationFormat>
  <Paragraphs>36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Franklin Gothic Book</vt:lpstr>
      <vt:lpstr>Franklin Gothic Medium</vt:lpstr>
      <vt:lpstr>Times New Roman</vt:lpstr>
      <vt:lpstr>Wingdings 2</vt:lpstr>
      <vt:lpstr>Трек</vt:lpstr>
      <vt:lpstr>Презентация PowerPoint</vt:lpstr>
      <vt:lpstr>Формирование профессиональных компетенций (ПК):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Михайлова О.С</dc:creator>
  <cp:lastModifiedBy>Valentina</cp:lastModifiedBy>
  <cp:revision>14</cp:revision>
  <dcterms:created xsi:type="dcterms:W3CDTF">2020-11-19T16:44:29Z</dcterms:created>
  <dcterms:modified xsi:type="dcterms:W3CDTF">2020-11-25T10:27:25Z</dcterms:modified>
</cp:coreProperties>
</file>