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8"/>
  </p:notesMasterIdLst>
  <p:sldIdLst>
    <p:sldId id="258" r:id="rId2"/>
    <p:sldId id="269" r:id="rId3"/>
    <p:sldId id="273" r:id="rId4"/>
    <p:sldId id="259" r:id="rId5"/>
    <p:sldId id="272" r:id="rId6"/>
    <p:sldId id="260" r:id="rId7"/>
    <p:sldId id="261" r:id="rId8"/>
    <p:sldId id="271" r:id="rId9"/>
    <p:sldId id="270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A0C94-2734-4ECC-85F7-4403AF8490C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1AB42-3CE4-415B-B7D8-DC1F27BB2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61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2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1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79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051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55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19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68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359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71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962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417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88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BE8BFF-C80D-4EE8-96CB-810C5CB29B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909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70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140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6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55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2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1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06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02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219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массивом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427038"/>
            <a:ext cx="8229600" cy="487362"/>
          </a:xfrm>
          <a:prstGeom prst="rect">
            <a:avLst/>
          </a:prstGeom>
        </p:spPr>
        <p:txBody>
          <a:bodyPr/>
          <a:lstStyle>
            <a:lvl1pPr algn="l">
              <a:defRPr sz="2475" b="1">
                <a:solidFill>
                  <a:srgbClr val="262626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16663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7529A67-B026-4A01-B1B5-B350A2B98F7B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22B2978-EAC6-4A37-89D3-6479822D93F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3232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xterra.ru/blog/struktura-lendingov-osnovnye-bloki-dlya-povysheniya-konversii-posadochnykh-stranit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94806" y="1284855"/>
            <a:ext cx="801089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b="1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2250"/>
              </a:spcBef>
            </a:pPr>
            <a:r>
              <a:rPr lang="ru-RU" sz="4500" b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«Разработка структуры лендинга»</a:t>
            </a:r>
            <a:endParaRPr lang="ru-RU" sz="45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94806" y="2943673"/>
            <a:ext cx="7506834" cy="2256129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l">
              <a:spcBef>
                <a:spcPts val="2250"/>
              </a:spcBef>
              <a:spcAft>
                <a:spcPts val="0"/>
              </a:spcAft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Студент:</a:t>
            </a:r>
          </a:p>
          <a:p>
            <a:pPr algn="l">
              <a:spcBef>
                <a:spcPts val="2250"/>
              </a:spcBef>
              <a:spcAft>
                <a:spcPts val="0"/>
              </a:spcAft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ФИО:</a:t>
            </a:r>
          </a:p>
          <a:p>
            <a:pPr algn="l">
              <a:spcBef>
                <a:spcPts val="2250"/>
              </a:spcBef>
              <a:spcAft>
                <a:spcPts val="0"/>
              </a:spcAft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Дата:</a:t>
            </a:r>
          </a:p>
          <a:p>
            <a:pPr algn="l">
              <a:spcBef>
                <a:spcPts val="2250"/>
              </a:spcBef>
              <a:spcAft>
                <a:spcPts val="0"/>
              </a:spcAft>
            </a:pPr>
            <a:endParaRPr lang="ru-RU" sz="18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2250"/>
              </a:spcBef>
              <a:spcAft>
                <a:spcPts val="0"/>
              </a:spcAft>
            </a:pPr>
            <a:endParaRPr lang="ru-RU" sz="21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2250"/>
              </a:spcBef>
              <a:spcAft>
                <a:spcPts val="0"/>
              </a:spcAft>
            </a:pPr>
            <a:endParaRPr lang="ru-RU" sz="21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806" y="638524"/>
            <a:ext cx="7283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Практическое домашнее задание к лекции «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Лендинги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» по дисциплине 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«Интернет-маркетинг»</a:t>
            </a:r>
          </a:p>
        </p:txBody>
      </p:sp>
      <p:pic>
        <p:nvPicPr>
          <p:cNvPr id="1026" name="Picture 2" descr="https://xn----8sbe5ac2bfa4g.xn--p1ai/uploads/product/000/53/razrabotka-landing-page_2020-04-27_16-45-2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36"/>
          <a:stretch/>
        </p:blipFill>
        <p:spPr bwMode="auto">
          <a:xfrm>
            <a:off x="5020574" y="3750043"/>
            <a:ext cx="3907766" cy="289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315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94806" y="1183885"/>
            <a:ext cx="7506834" cy="2256129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Закрепить полученные </a:t>
            </a:r>
            <a:r>
              <a:rPr lang="ru-RU"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знатия</a:t>
            </a: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по теме «</a:t>
            </a:r>
            <a:r>
              <a:rPr lang="ru-RU"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Лендинги</a:t>
            </a: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»  на практике</a:t>
            </a:r>
          </a:p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Подготовить данные для разработки </a:t>
            </a:r>
            <a:r>
              <a:rPr lang="ru-RU"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лендинга</a:t>
            </a: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в одном из конструкторов </a:t>
            </a:r>
            <a:r>
              <a:rPr lang="ru-RU"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лендинга</a:t>
            </a:r>
            <a:endParaRPr lang="ru-RU" sz="18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Закрепить этапы и шаги, которые  необходимо пройти, чтобы разработать продающий </a:t>
            </a:r>
            <a:r>
              <a:rPr lang="ru-RU"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лендинг</a:t>
            </a:r>
            <a:endParaRPr lang="ru-RU" sz="18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2250"/>
              </a:spcBef>
              <a:spcAft>
                <a:spcPts val="0"/>
              </a:spcAft>
            </a:pPr>
            <a:endParaRPr lang="ru-RU" sz="18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indent="-4572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endParaRPr lang="ru-RU" sz="21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indent="-4572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endParaRPr lang="ru-RU" sz="21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806" y="578140"/>
            <a:ext cx="4380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>
                <a:latin typeface="Calibri" panose="020F0502020204030204" pitchFamily="34" charset="0"/>
                <a:cs typeface="Calibri" panose="020F0502020204030204" pitchFamily="34" charset="0"/>
              </a:rPr>
              <a:t>Цель выполнения практического задания</a:t>
            </a:r>
          </a:p>
        </p:txBody>
      </p:sp>
    </p:spTree>
    <p:extLst>
      <p:ext uri="{BB962C8B-B14F-4D97-AF65-F5344CB8AC3E}">
        <p14:creationId xmlns:p14="http://schemas.microsoft.com/office/powerpoint/2010/main" val="419678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94806" y="1183885"/>
            <a:ext cx="7506834" cy="225612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Pro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На слайдах указаны разделы, которые необходимо заполнить информацией по вашему проекту после двоеточия. </a:t>
            </a:r>
          </a:p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В некоторых разделах необходимо заполнить таблицу. </a:t>
            </a:r>
          </a:p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Можно добавлять фото, </a:t>
            </a:r>
            <a:r>
              <a:rPr lang="ru-RU"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принтскрины</a:t>
            </a: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. Они должны быть подписаны. В тексте необходимо ссылаться на эти материалы, чтобы было понятно к какому ответу они относятся.</a:t>
            </a:r>
          </a:p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Если информация не вмещается на один слайд вы можете добавить слайд или уменьшить шрифт своего ответа до 10.</a:t>
            </a:r>
          </a:p>
          <a:p>
            <a:pPr marL="342900" indent="-3429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endParaRPr lang="ru-RU" sz="18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indent="-4572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endParaRPr lang="ru-RU" sz="21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indent="-457200" algn="l">
              <a:spcBef>
                <a:spcPts val="2250"/>
              </a:spcBef>
              <a:spcAft>
                <a:spcPts val="0"/>
              </a:spcAft>
              <a:buFont typeface="+mj-lt"/>
              <a:buAutoNum type="arabicPeriod"/>
            </a:pPr>
            <a:endParaRPr lang="ru-RU" sz="2100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806" y="690283"/>
            <a:ext cx="2188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>
                <a:latin typeface="Calibri" panose="020F0502020204030204" pitchFamily="34" charset="0"/>
                <a:cs typeface="Calibri" panose="020F0502020204030204" pitchFamily="34" charset="0"/>
              </a:rPr>
              <a:t>Как заполнять файл</a:t>
            </a:r>
          </a:p>
        </p:txBody>
      </p:sp>
    </p:spTree>
    <p:extLst>
      <p:ext uri="{BB962C8B-B14F-4D97-AF65-F5344CB8AC3E}">
        <p14:creationId xmlns:p14="http://schemas.microsoft.com/office/powerpoint/2010/main" val="103813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438" y="770677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О компании</a:t>
            </a: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797438" y="1310737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Ниже напишите краткую информацию о вашей компании: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188951"/>
              </p:ext>
            </p:extLst>
          </p:nvPr>
        </p:nvGraphicFramePr>
        <p:xfrm>
          <a:off x="808369" y="1915725"/>
          <a:ext cx="5100725" cy="4028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9514">
                  <a:extLst>
                    <a:ext uri="{9D8B030D-6E8A-4147-A177-3AD203B41FA5}">
                      <a16:colId xmlns:a16="http://schemas.microsoft.com/office/drawing/2014/main" val="944639883"/>
                    </a:ext>
                  </a:extLst>
                </a:gridCol>
                <a:gridCol w="3081211">
                  <a:extLst>
                    <a:ext uri="{9D8B030D-6E8A-4147-A177-3AD203B41FA5}">
                      <a16:colId xmlns:a16="http://schemas.microsoft.com/office/drawing/2014/main" val="2967114447"/>
                    </a:ext>
                  </a:extLst>
                </a:gridCol>
              </a:tblGrid>
              <a:tr h="40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пункта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Ответ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558131552"/>
                  </a:ext>
                </a:extLst>
              </a:tr>
              <a:tr h="232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 компании</a:t>
                      </a: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4046858638"/>
                  </a:ext>
                </a:extLst>
              </a:tr>
              <a:tr h="36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Основные направления деятельности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3626185395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Адрес сайта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95586207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Соцсети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97428289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Адрес</a:t>
                      </a:r>
                      <a:r>
                        <a:rPr lang="ru-RU" sz="1200" baseline="0" dirty="0">
                          <a:effectLst/>
                        </a:rPr>
                        <a:t> компании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3928917936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География продаж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903081064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Основные конкуренты</a:t>
                      </a: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1799569601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Преимущества</a:t>
                      </a:r>
                      <a:r>
                        <a:rPr lang="ru-RU" sz="1200" baseline="0" dirty="0">
                          <a:effectLst/>
                        </a:rPr>
                        <a:t> перед конкурентами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1445759483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Цели продвижения в интернете</a:t>
                      </a: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427628922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69638" y="3381363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Фотографии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39250" y="553268"/>
            <a:ext cx="2112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Логотип компании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61293" y="1135092"/>
            <a:ext cx="2096581" cy="146836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639250" y="3904807"/>
            <a:ext cx="2096581" cy="146836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19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68185" y="418985"/>
            <a:ext cx="6172200" cy="36441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sz="247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Ваши товары</a:t>
            </a:r>
            <a:r>
              <a:rPr lang="en-US" sz="247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/</a:t>
            </a:r>
            <a:r>
              <a:rPr lang="ru-RU" sz="247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услуги</a:t>
            </a: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668185" y="985791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Ниже напишите информацию о товарах</a:t>
            </a:r>
            <a:r>
              <a:rPr 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/</a:t>
            </a:r>
            <a:r>
              <a:rPr lang="ru-RU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услугах, которым будет посвящен </a:t>
            </a:r>
            <a:r>
              <a:rPr lang="ru-RU" sz="13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лендинг</a:t>
            </a:r>
            <a:r>
              <a:rPr lang="ru-RU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. Разместите фото:</a:t>
            </a:r>
          </a:p>
          <a:p>
            <a:pPr marL="0" indent="0">
              <a:spcAft>
                <a:spcPts val="1013"/>
              </a:spcAft>
              <a:buNone/>
            </a:pPr>
            <a:endParaRPr lang="ru-RU" sz="135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013"/>
              </a:spcAft>
              <a:buNone/>
            </a:pPr>
            <a:endParaRPr lang="ru-RU" sz="135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013"/>
              </a:spcAft>
              <a:buNone/>
            </a:pPr>
            <a:endParaRPr lang="ru-RU" sz="135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978964"/>
              </p:ext>
            </p:extLst>
          </p:nvPr>
        </p:nvGraphicFramePr>
        <p:xfrm>
          <a:off x="448579" y="1760449"/>
          <a:ext cx="5891836" cy="3848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4258">
                  <a:extLst>
                    <a:ext uri="{9D8B030D-6E8A-4147-A177-3AD203B41FA5}">
                      <a16:colId xmlns:a16="http://schemas.microsoft.com/office/drawing/2014/main" val="944639883"/>
                    </a:ext>
                  </a:extLst>
                </a:gridCol>
                <a:gridCol w="4107578">
                  <a:extLst>
                    <a:ext uri="{9D8B030D-6E8A-4147-A177-3AD203B41FA5}">
                      <a16:colId xmlns:a16="http://schemas.microsoft.com/office/drawing/2014/main" val="2967114447"/>
                    </a:ext>
                  </a:extLst>
                </a:gridCol>
              </a:tblGrid>
              <a:tr h="40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Характеристика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Ответ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558131552"/>
                  </a:ext>
                </a:extLst>
              </a:tr>
              <a:tr h="232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товара, услуги</a:t>
                      </a: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4046858638"/>
                  </a:ext>
                </a:extLst>
              </a:tr>
              <a:tr h="362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Как продукт помогает достичь целей, которые ставит перед собой ЦА?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3626185395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Из чего состоит?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95586207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Как применяется?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97428289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Характеристики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3928917936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Скрытые возможности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903081064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Примеры использования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1445759483"/>
                  </a:ext>
                </a:extLst>
              </a:tr>
              <a:tr h="40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Сертификаты, награды, обзоры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3101775077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Сравнение с конкурентами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457374606"/>
                  </a:ext>
                </a:extLst>
              </a:tr>
              <a:tr h="269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Дополнительные опции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2735193857"/>
                  </a:ext>
                </a:extLst>
              </a:tr>
              <a:tr h="40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Какими ограничениями обладает продукт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29" marR="51429" marT="0" marB="0"/>
                </a:tc>
                <a:extLst>
                  <a:ext uri="{0D108BD9-81ED-4DB2-BD59-A6C34878D82A}">
                    <a16:rowId xmlns:a16="http://schemas.microsoft.com/office/drawing/2014/main" val="80580179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73626" y="1226429"/>
            <a:ext cx="223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 товара/услуги: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40385" y="1775166"/>
            <a:ext cx="2096581" cy="348269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03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148" y="782405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Сегменты целевой аудитории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768148" y="1330585"/>
            <a:ext cx="5913438" cy="849313"/>
          </a:xfrm>
          <a:prstGeom prst="rect">
            <a:avLst/>
          </a:prstGeom>
        </p:spPr>
        <p:txBody>
          <a:bodyPr anchor="t"/>
          <a:lstStyle/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Укажите названия 3х сегментов целевой аудитории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 и их портреты:</a:t>
            </a:r>
          </a:p>
          <a:p>
            <a:pPr marL="0" indent="0">
              <a:spcAft>
                <a:spcPts val="1013"/>
              </a:spcAft>
              <a:buNone/>
            </a:pPr>
            <a:endParaRPr lang="ru-RU" sz="1350" dirty="0">
              <a:solidFill>
                <a:srgbClr val="262626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Aft>
                <a:spcPts val="1013"/>
              </a:spcAft>
              <a:buNone/>
            </a:pPr>
            <a:endParaRPr lang="ru-RU" sz="1350" dirty="0">
              <a:solidFill>
                <a:srgbClr val="262626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827468"/>
              </p:ext>
            </p:extLst>
          </p:nvPr>
        </p:nvGraphicFramePr>
        <p:xfrm>
          <a:off x="897529" y="2179898"/>
          <a:ext cx="7444215" cy="280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405">
                  <a:extLst>
                    <a:ext uri="{9D8B030D-6E8A-4147-A177-3AD203B41FA5}">
                      <a16:colId xmlns:a16="http://schemas.microsoft.com/office/drawing/2014/main" val="1319011266"/>
                    </a:ext>
                  </a:extLst>
                </a:gridCol>
                <a:gridCol w="2481405">
                  <a:extLst>
                    <a:ext uri="{9D8B030D-6E8A-4147-A177-3AD203B41FA5}">
                      <a16:colId xmlns:a16="http://schemas.microsoft.com/office/drawing/2014/main" val="2823299846"/>
                    </a:ext>
                  </a:extLst>
                </a:gridCol>
                <a:gridCol w="2481405">
                  <a:extLst>
                    <a:ext uri="{9D8B030D-6E8A-4147-A177-3AD203B41FA5}">
                      <a16:colId xmlns:a16="http://schemas.microsoft.com/office/drawing/2014/main" val="2939934673"/>
                    </a:ext>
                  </a:extLst>
                </a:gridCol>
              </a:tblGrid>
              <a:tr h="71922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Название ЦА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Краткое описание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Портрет (фото типичного представителя)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78500565"/>
                  </a:ext>
                </a:extLst>
              </a:tr>
              <a:tr h="695649"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38140128"/>
                  </a:ext>
                </a:extLst>
              </a:tr>
              <a:tr h="695649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48547277"/>
                  </a:ext>
                </a:extLst>
              </a:tr>
              <a:tr h="695649"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37381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36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064" y="2091461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Задачи, которые необходимо решить для достижения целей</a:t>
            </a: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822064" y="1023491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Укажите 1-2 цели. Обоснуйте их: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22064" y="602279"/>
            <a:ext cx="6172200" cy="36441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sz="2475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Цели </a:t>
            </a:r>
            <a:r>
              <a:rPr lang="ru-RU" sz="2475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endParaRPr lang="ru-RU" sz="2475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822064" y="2629218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Укажите действия/задачи, которые необходимо сделать для достижения целей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, поставьте сроки, показатели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923988"/>
              </p:ext>
            </p:extLst>
          </p:nvPr>
        </p:nvGraphicFramePr>
        <p:xfrm>
          <a:off x="587712" y="3251679"/>
          <a:ext cx="81681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631">
                  <a:extLst>
                    <a:ext uri="{9D8B030D-6E8A-4147-A177-3AD203B41FA5}">
                      <a16:colId xmlns:a16="http://schemas.microsoft.com/office/drawing/2014/main" val="2633292571"/>
                    </a:ext>
                  </a:extLst>
                </a:gridCol>
                <a:gridCol w="2441515">
                  <a:extLst>
                    <a:ext uri="{9D8B030D-6E8A-4147-A177-3AD203B41FA5}">
                      <a16:colId xmlns:a16="http://schemas.microsoft.com/office/drawing/2014/main" val="441088732"/>
                    </a:ext>
                  </a:extLst>
                </a:gridCol>
                <a:gridCol w="1391981">
                  <a:extLst>
                    <a:ext uri="{9D8B030D-6E8A-4147-A177-3AD203B41FA5}">
                      <a16:colId xmlns:a16="http://schemas.microsoft.com/office/drawing/2014/main" val="2372408344"/>
                    </a:ext>
                  </a:extLst>
                </a:gridCol>
                <a:gridCol w="1509178">
                  <a:extLst>
                    <a:ext uri="{9D8B030D-6E8A-4147-A177-3AD203B41FA5}">
                      <a16:colId xmlns:a16="http://schemas.microsoft.com/office/drawing/2014/main" val="3745071520"/>
                    </a:ext>
                  </a:extLst>
                </a:gridCol>
                <a:gridCol w="1279795">
                  <a:extLst>
                    <a:ext uri="{9D8B030D-6E8A-4147-A177-3AD203B41FA5}">
                      <a16:colId xmlns:a16="http://schemas.microsoft.com/office/drawing/2014/main" val="3382397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Цель</a:t>
                      </a:r>
                      <a:r>
                        <a:rPr lang="ru-RU" baseline="0" dirty="0"/>
                        <a:t>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Задачи/действия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Пояснение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53914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7424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783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24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347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795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823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813" y="658206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Задачи, которые необходимо решить для достижения целей</a:t>
            </a: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692813" y="1464652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Укажите действия/задачи, которые необходимо сделать для достижения целей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, поставьте сроки и показатели: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076015"/>
              </p:ext>
            </p:extLst>
          </p:nvPr>
        </p:nvGraphicFramePr>
        <p:xfrm>
          <a:off x="416768" y="2315261"/>
          <a:ext cx="817514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631">
                  <a:extLst>
                    <a:ext uri="{9D8B030D-6E8A-4147-A177-3AD203B41FA5}">
                      <a16:colId xmlns:a16="http://schemas.microsoft.com/office/drawing/2014/main" val="2633292571"/>
                    </a:ext>
                  </a:extLst>
                </a:gridCol>
                <a:gridCol w="2441515">
                  <a:extLst>
                    <a:ext uri="{9D8B030D-6E8A-4147-A177-3AD203B41FA5}">
                      <a16:colId xmlns:a16="http://schemas.microsoft.com/office/drawing/2014/main" val="441088732"/>
                    </a:ext>
                  </a:extLst>
                </a:gridCol>
                <a:gridCol w="1391981">
                  <a:extLst>
                    <a:ext uri="{9D8B030D-6E8A-4147-A177-3AD203B41FA5}">
                      <a16:colId xmlns:a16="http://schemas.microsoft.com/office/drawing/2014/main" val="2372408344"/>
                    </a:ext>
                  </a:extLst>
                </a:gridCol>
                <a:gridCol w="1509178">
                  <a:extLst>
                    <a:ext uri="{9D8B030D-6E8A-4147-A177-3AD203B41FA5}">
                      <a16:colId xmlns:a16="http://schemas.microsoft.com/office/drawing/2014/main" val="3745071520"/>
                    </a:ext>
                  </a:extLst>
                </a:gridCol>
                <a:gridCol w="1286837">
                  <a:extLst>
                    <a:ext uri="{9D8B030D-6E8A-4147-A177-3AD203B41FA5}">
                      <a16:colId xmlns:a16="http://schemas.microsoft.com/office/drawing/2014/main" val="3382397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Цель</a:t>
                      </a:r>
                      <a:r>
                        <a:rPr lang="ru-RU" baseline="0" dirty="0"/>
                        <a:t>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Задачи/действия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Пояснения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53914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7424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783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24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347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795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739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813" y="704924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Главное целевое действие </a:t>
            </a:r>
            <a:r>
              <a:rPr lang="ru-RU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endParaRPr lang="ru-RU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692813" y="1231286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Укажите главное целевое действие в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лендинге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. Обоснуйте, почему выбрана именно это действие: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2064" y="3945060"/>
            <a:ext cx="6172200" cy="36441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sz="2475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Призыв к действию и надпись на кнопке главного целевого действия</a:t>
            </a:r>
          </a:p>
          <a:p>
            <a:endParaRPr lang="ru-RU" sz="2475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ru-RU" sz="2475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822064" y="4714631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Какая надпись будет на кнопке главного целевого действия. Укажите 2-3 варианта, если необходимо Обоснуйте, почему выбраны именно эти надписи:</a:t>
            </a:r>
          </a:p>
        </p:txBody>
      </p:sp>
    </p:spTree>
    <p:extLst>
      <p:ext uri="{BB962C8B-B14F-4D97-AF65-F5344CB8AC3E}">
        <p14:creationId xmlns:p14="http://schemas.microsoft.com/office/powerpoint/2010/main" val="3549546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249" y="721165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Альтернативное целевое действие</a:t>
            </a: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792249" y="1206939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Укажите 2-3 альтернативных целевых действия вашего будущего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. Обоснуйте их выбор: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92249" y="2790564"/>
            <a:ext cx="6172200" cy="36441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Myriad Pro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ru-RU" sz="2475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Призыв к действию и надпись на кнопках альтернативного целевого действия</a:t>
            </a: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792249" y="3583483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Укажите какие надписи будут на кнопках, какие будут к ними призывы к действию.</a:t>
            </a:r>
          </a:p>
        </p:txBody>
      </p:sp>
    </p:spTree>
    <p:extLst>
      <p:ext uri="{BB962C8B-B14F-4D97-AF65-F5344CB8AC3E}">
        <p14:creationId xmlns:p14="http://schemas.microsoft.com/office/powerpoint/2010/main" val="3670436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381" y="557263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Структура </a:t>
            </a:r>
            <a:r>
              <a:rPr lang="ru-RU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endParaRPr lang="ru-RU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856807" y="1259341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Перечислите по порядку разделы, которые будут в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лендинге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. Укажите какой раздел будет занимать весь экран, какой раздел ½ экрана. Не забудьте указать в каких или после каких разделов будут присутствовать кнопка главного целевого и альтернативных целевых действий:</a:t>
            </a:r>
          </a:p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1.</a:t>
            </a:r>
          </a:p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2.</a:t>
            </a:r>
          </a:p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3.</a:t>
            </a:r>
          </a:p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4.</a:t>
            </a:r>
          </a:p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5.</a:t>
            </a:r>
          </a:p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….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6807" y="6003007"/>
            <a:ext cx="521546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i="1" dirty="0"/>
              <a:t>Используйте материалы лекции, открытые источники, </a:t>
            </a:r>
            <a:r>
              <a:rPr lang="ru-RU" sz="1350" i="1" dirty="0">
                <a:hlinkClick r:id="rId3"/>
              </a:rPr>
              <a:t>статью</a:t>
            </a:r>
            <a:r>
              <a:rPr lang="ru-RU" sz="1350" i="1" dirty="0"/>
              <a:t> </a:t>
            </a:r>
            <a:br>
              <a:rPr lang="ru-RU" sz="1350" i="1" dirty="0"/>
            </a:br>
            <a:endParaRPr lang="ru-RU" sz="1350" i="1" dirty="0"/>
          </a:p>
        </p:txBody>
      </p:sp>
    </p:spTree>
    <p:extLst>
      <p:ext uri="{BB962C8B-B14F-4D97-AF65-F5344CB8AC3E}">
        <p14:creationId xmlns:p14="http://schemas.microsoft.com/office/powerpoint/2010/main" val="2931308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502" y="686659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Структура </a:t>
            </a:r>
            <a:r>
              <a:rPr lang="ru-RU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endParaRPr lang="ru-RU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830928" y="1388737"/>
            <a:ext cx="5913699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Обоснуйте выбор данной структуры:</a:t>
            </a:r>
          </a:p>
        </p:txBody>
      </p:sp>
    </p:spTree>
    <p:extLst>
      <p:ext uri="{BB962C8B-B14F-4D97-AF65-F5344CB8AC3E}">
        <p14:creationId xmlns:p14="http://schemas.microsoft.com/office/powerpoint/2010/main" val="3181940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019" y="833309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Схема </a:t>
            </a:r>
            <a:r>
              <a:rPr lang="ru-RU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endParaRPr lang="ru-RU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934445" y="1535387"/>
            <a:ext cx="6941472" cy="850609"/>
          </a:xfrm>
          <a:prstGeom prst="rect">
            <a:avLst/>
          </a:prstGeom>
        </p:spPr>
        <p:txBody>
          <a:bodyPr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Продумайте как будет выглядеть каждый раздел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. Посмотрите шаблоны на сайтах-конструкторах, изучите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лендинги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 конкурентов, </a:t>
            </a:r>
            <a:r>
              <a:rPr lang="ru-RU" sz="1350" dirty="0" err="1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линдинги</a:t>
            </a: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 из других отраслей.</a:t>
            </a:r>
          </a:p>
          <a:p>
            <a:pPr marL="0" indent="0">
              <a:spcAft>
                <a:spcPts val="1013"/>
              </a:spcAft>
              <a:buNone/>
            </a:pPr>
            <a:r>
              <a:rPr lang="ru-RU" sz="1350" dirty="0">
                <a:solidFill>
                  <a:srgbClr val="262626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Нарисуйте его схему сначала на листе А4, затем в  любом удобном графическом редакторе, программе или сервисе. Примеры схем на слайде 14:</a:t>
            </a:r>
          </a:p>
          <a:p>
            <a:pPr marL="0" indent="0">
              <a:spcAft>
                <a:spcPts val="1013"/>
              </a:spcAft>
              <a:buNone/>
            </a:pPr>
            <a:endParaRPr lang="ru-RU" sz="1350" dirty="0">
              <a:solidFill>
                <a:srgbClr val="262626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Aft>
                <a:spcPts val="1013"/>
              </a:spcAft>
              <a:buNone/>
            </a:pPr>
            <a:endParaRPr lang="ru-RU" sz="1350" dirty="0">
              <a:solidFill>
                <a:srgbClr val="262626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455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536" y="902320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Схема </a:t>
            </a:r>
            <a:r>
              <a:rPr lang="ru-RU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(продолжение)</a:t>
            </a:r>
          </a:p>
        </p:txBody>
      </p:sp>
    </p:spTree>
    <p:extLst>
      <p:ext uri="{BB962C8B-B14F-4D97-AF65-F5344CB8AC3E}">
        <p14:creationId xmlns:p14="http://schemas.microsoft.com/office/powerpoint/2010/main" val="1811423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525" y="695286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Схема </a:t>
            </a:r>
            <a:r>
              <a:rPr lang="ru-RU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лендинга</a:t>
            </a:r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(продолжение)</a:t>
            </a:r>
          </a:p>
        </p:txBody>
      </p:sp>
    </p:spTree>
    <p:extLst>
      <p:ext uri="{BB962C8B-B14F-4D97-AF65-F5344CB8AC3E}">
        <p14:creationId xmlns:p14="http://schemas.microsoft.com/office/powerpoint/2010/main" val="1640148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008" y="686660"/>
            <a:ext cx="6172200" cy="364415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Примеры схем:</a:t>
            </a:r>
          </a:p>
        </p:txBody>
      </p:sp>
      <p:pic>
        <p:nvPicPr>
          <p:cNvPr id="1028" name="Picture 4" descr="https://hsto.org/files/9fd/8e8/932/9fd8e8932c9d4d4dab95806e4a51154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40" y="1280725"/>
            <a:ext cx="3166852" cy="469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e92354.tmweb.ru/wp-content/uploads/2015/02/triz_prototyp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243" y="938281"/>
            <a:ext cx="1377173" cy="464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omenart-blog.ru/files/images/resources/Landing-page-uvelichivaem-prodaji/prototip-lending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410" y="1349738"/>
            <a:ext cx="3332798" cy="423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7302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135</TotalTime>
  <Words>613</Words>
  <Application>Microsoft Office PowerPoint</Application>
  <PresentationFormat>Экран (4:3)</PresentationFormat>
  <Paragraphs>142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Corbel</vt:lpstr>
      <vt:lpstr>Gill Sans MT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О компании</vt:lpstr>
      <vt:lpstr>Презентация PowerPoint</vt:lpstr>
      <vt:lpstr>Сегменты целевой аудитории</vt:lpstr>
      <vt:lpstr>Задачи, которые необходимо решить для достижения целей</vt:lpstr>
      <vt:lpstr>Задачи, которые необходимо решить для достижения целей</vt:lpstr>
      <vt:lpstr>Главное целевое действие лендинга</vt:lpstr>
      <vt:lpstr>Альтернативное целевое действие</vt:lpstr>
      <vt:lpstr>Структура лендинга</vt:lpstr>
      <vt:lpstr>Структура лендинга</vt:lpstr>
      <vt:lpstr>Схема лендинга</vt:lpstr>
      <vt:lpstr>Схема лендинга (продолжение)</vt:lpstr>
      <vt:lpstr>Схема лендинга (продолжение)</vt:lpstr>
      <vt:lpstr>Примеры схем: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Ирина Силантьева</cp:lastModifiedBy>
  <cp:revision>15</cp:revision>
  <dcterms:created xsi:type="dcterms:W3CDTF">2020-11-22T22:11:42Z</dcterms:created>
  <dcterms:modified xsi:type="dcterms:W3CDTF">2020-11-24T11:16:25Z</dcterms:modified>
</cp:coreProperties>
</file>