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72" r:id="rId2"/>
    <p:sldId id="257" r:id="rId3"/>
    <p:sldId id="258" r:id="rId4"/>
    <p:sldId id="263" r:id="rId5"/>
    <p:sldId id="259" r:id="rId6"/>
    <p:sldId id="256" r:id="rId7"/>
    <p:sldId id="262" r:id="rId8"/>
    <p:sldId id="265" r:id="rId9"/>
    <p:sldId id="264" r:id="rId10"/>
    <p:sldId id="273" r:id="rId11"/>
    <p:sldId id="266" r:id="rId12"/>
    <p:sldId id="267" r:id="rId13"/>
    <p:sldId id="268" r:id="rId14"/>
    <p:sldId id="274" r:id="rId15"/>
    <p:sldId id="275" r:id="rId16"/>
    <p:sldId id="269" r:id="rId17"/>
    <p:sldId id="270" r:id="rId18"/>
    <p:sldId id="271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количество зарегистрированных преступлений против собственности за 2018 г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грабёж, разбой</c:v>
                </c:pt>
                <c:pt idx="1">
                  <c:v>кража</c:v>
                </c:pt>
                <c:pt idx="2">
                  <c:v>мошенничество</c:v>
                </c:pt>
                <c:pt idx="3">
                  <c:v>намеренная порча</c:v>
                </c:pt>
                <c:pt idx="4">
                  <c:v>растрата</c:v>
                </c:pt>
                <c:pt idx="5">
                  <c:v>прочее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5.0000000000000031E-2</c:v>
                </c:pt>
                <c:pt idx="1">
                  <c:v>0.30000000000000016</c:v>
                </c:pt>
                <c:pt idx="2">
                  <c:v>0.25</c:v>
                </c:pt>
                <c:pt idx="3">
                  <c:v>0.12000000000000002</c:v>
                </c:pt>
                <c:pt idx="4">
                  <c:v>0.1</c:v>
                </c:pt>
                <c:pt idx="5">
                  <c:v>0.12000000000000002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количество зарегистрированных преступлений против собственности за 2018 г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грабёж, разбой</c:v>
                </c:pt>
                <c:pt idx="1">
                  <c:v>кража</c:v>
                </c:pt>
                <c:pt idx="2">
                  <c:v>мошенничество</c:v>
                </c:pt>
                <c:pt idx="3">
                  <c:v>намеренная порча</c:v>
                </c:pt>
                <c:pt idx="4">
                  <c:v>растрата</c:v>
                </c:pt>
                <c:pt idx="5">
                  <c:v>прочее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5.0000000000000024E-2</c:v>
                </c:pt>
                <c:pt idx="1">
                  <c:v>0.30000000000000027</c:v>
                </c:pt>
                <c:pt idx="2">
                  <c:v>0.25</c:v>
                </c:pt>
                <c:pt idx="3">
                  <c:v>0.12000000000000002</c:v>
                </c:pt>
                <c:pt idx="4">
                  <c:v>0.1</c:v>
                </c:pt>
                <c:pt idx="5">
                  <c:v>0.12000000000000002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4CE05-BC2B-4ACA-839C-53B9658234DB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5708E-511D-4EB3-9955-A316FC053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18F5-2F54-45E5-A079-17ED0F2C7902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9FD1-D3CE-4E58-9CDC-F6946C3C4D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18F5-2F54-45E5-A079-17ED0F2C7902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9FD1-D3CE-4E58-9CDC-F6946C3C4D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18F5-2F54-45E5-A079-17ED0F2C7902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9FD1-D3CE-4E58-9CDC-F6946C3C4D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18F5-2F54-45E5-A079-17ED0F2C7902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9FD1-D3CE-4E58-9CDC-F6946C3C4D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18F5-2F54-45E5-A079-17ED0F2C7902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9FD1-D3CE-4E58-9CDC-F6946C3C4D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18F5-2F54-45E5-A079-17ED0F2C7902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9FD1-D3CE-4E58-9CDC-F6946C3C4D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18F5-2F54-45E5-A079-17ED0F2C7902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9FD1-D3CE-4E58-9CDC-F6946C3C4D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18F5-2F54-45E5-A079-17ED0F2C7902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9FD1-D3CE-4E58-9CDC-F6946C3C4D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C8118F5-2F54-45E5-A079-17ED0F2C7902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EB99FD1-D3CE-4E58-9CDC-F6946C3C4D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18F5-2F54-45E5-A079-17ED0F2C7902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9FD1-D3CE-4E58-9CDC-F6946C3C4D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18F5-2F54-45E5-A079-17ED0F2C7902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9FD1-D3CE-4E58-9CDC-F6946C3C4D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C8118F5-2F54-45E5-A079-17ED0F2C7902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EB99FD1-D3CE-4E58-9CDC-F6946C3C4D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F:\&#1088;&#1077;&#1075;&#1080;&#1086;&#1085;%20&#1087;&#1088;&#1077;&#1087;&#1086;&#1076;&#1072;&#1074;&#1072;&#1090;&#1077;&#1083;&#1100;%20&#1075;&#1086;&#1076;&#1072;\videoplayback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340768"/>
            <a:ext cx="8077200" cy="1673352"/>
          </a:xfrm>
        </p:spPr>
        <p:txBody>
          <a:bodyPr>
            <a:normAutofit/>
          </a:bodyPr>
          <a:lstStyle/>
          <a:p>
            <a:r>
              <a:rPr lang="ru-RU" dirty="0" smtClean="0"/>
              <a:t>Обществознание с основами финансовой грамотности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140968"/>
            <a:ext cx="8077200" cy="149961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Преподаватель ГБПОУ «ВЭТК» </a:t>
            </a:r>
          </a:p>
          <a:p>
            <a:r>
              <a:rPr lang="ru-RU" sz="3200" dirty="0" err="1" smtClean="0"/>
              <a:t>Клинова</a:t>
            </a:r>
            <a:r>
              <a:rPr lang="ru-RU" sz="3200" dirty="0" smtClean="0"/>
              <a:t> Оксана Васильевна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24 апреля 1184 г. до н.э.</a:t>
            </a:r>
            <a:endParaRPr lang="ru-RU" dirty="0"/>
          </a:p>
        </p:txBody>
      </p:sp>
      <p:pic>
        <p:nvPicPr>
          <p:cNvPr id="28674" name="Picture 2" descr="https://www.stihi.ru/pics/2018/01/09/85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96498"/>
            <a:ext cx="7056784" cy="53615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4186808" cy="1252728"/>
          </a:xfrm>
        </p:spPr>
        <p:txBody>
          <a:bodyPr/>
          <a:lstStyle/>
          <a:p>
            <a:r>
              <a:rPr lang="ru-RU" dirty="0" smtClean="0"/>
              <a:t>Виктор </a:t>
            </a:r>
            <a:r>
              <a:rPr lang="ru-RU" dirty="0" err="1" smtClean="0"/>
              <a:t>Люстиг</a:t>
            </a:r>
            <a:endParaRPr lang="ru-RU" dirty="0"/>
          </a:p>
        </p:txBody>
      </p:sp>
      <p:pic>
        <p:nvPicPr>
          <p:cNvPr id="27650" name="Picture 2" descr="https://finbiz.kz/wp-content/uploads/2017/08/mmm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8174426" cy="5445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playback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4042792" cy="1113312"/>
          </a:xfrm>
        </p:spPr>
        <p:txBody>
          <a:bodyPr/>
          <a:lstStyle/>
          <a:p>
            <a:r>
              <a:rPr lang="ru-RU" dirty="0" smtClean="0"/>
              <a:t>Что общего?</a:t>
            </a:r>
            <a:endParaRPr lang="ru-RU" dirty="0"/>
          </a:p>
        </p:txBody>
      </p:sp>
      <p:pic>
        <p:nvPicPr>
          <p:cNvPr id="4" name="Picture 2" descr="http://cad.in.ua/wp-content/uploads/2016/10/4.12-1024x65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3442355" cy="2215344"/>
          </a:xfrm>
          <a:prstGeom prst="rect">
            <a:avLst/>
          </a:prstGeom>
          <a:noFill/>
        </p:spPr>
      </p:pic>
      <p:pic>
        <p:nvPicPr>
          <p:cNvPr id="5" name="Picture 6" descr="https://donbass.comments.ua/img/201710111547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05064"/>
            <a:ext cx="3844785" cy="2564904"/>
          </a:xfrm>
          <a:prstGeom prst="rect">
            <a:avLst/>
          </a:prstGeom>
          <a:noFill/>
        </p:spPr>
      </p:pic>
      <p:pic>
        <p:nvPicPr>
          <p:cNvPr id="6" name="Picture 4" descr="http://www.vao-mos.info/wp-content/uploads/2017/07/te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628800"/>
            <a:ext cx="3199906" cy="2135937"/>
          </a:xfrm>
          <a:prstGeom prst="rect">
            <a:avLst/>
          </a:prstGeom>
          <a:noFill/>
        </p:spPr>
      </p:pic>
      <p:pic>
        <p:nvPicPr>
          <p:cNvPr id="26626" name="Picture 2" descr="http://stroy-krim.org/sites/default/files/moshennichestvo_kompyuterno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4005064"/>
            <a:ext cx="3155503" cy="23107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8077200" cy="1673352"/>
          </a:xfrm>
        </p:spPr>
        <p:txBody>
          <a:bodyPr/>
          <a:lstStyle/>
          <a:p>
            <a:pPr algn="ctr"/>
            <a:r>
              <a:rPr lang="ru-RU" dirty="0" smtClean="0"/>
              <a:t>Тема: «Мошенничество и способы защиты от него»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1032" y="3068960"/>
            <a:ext cx="8712968" cy="1440160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/>
              <a:t>Основные понятия, связанные с мошенничеством;</a:t>
            </a:r>
            <a:endParaRPr lang="ru-RU" sz="28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/>
              <a:t>Типы мошенничества;</a:t>
            </a:r>
            <a:endParaRPr lang="ru-RU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/>
              <a:t>«Как не стать жертвой мошенников»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886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24.04.2019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Статистика преступлений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8077200" cy="1673352"/>
          </a:xfrm>
        </p:spPr>
        <p:txBody>
          <a:bodyPr/>
          <a:lstStyle/>
          <a:p>
            <a:pPr algn="ctr"/>
            <a:r>
              <a:rPr lang="ru-RU" dirty="0" smtClean="0"/>
              <a:t>Тема: «Мошенничество и способы защиты от него»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852936"/>
            <a:ext cx="8640960" cy="2219696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/>
              <a:t>Основные понятия, связанные с мошенничеством;</a:t>
            </a:r>
            <a:endParaRPr lang="ru-RU" sz="28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/>
              <a:t>Типы мошенничества;</a:t>
            </a:r>
            <a:endParaRPr lang="ru-RU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/>
              <a:t>«Как не стать жертвой мошенников»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arhivurokov.ru/multiurok/html/2017/01/12/s_58772949627ad/img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404664"/>
            <a:ext cx="8160907" cy="612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Статистика преступлений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понятия: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75191"/>
            <a:ext cx="8640960" cy="4894169"/>
          </a:xfrm>
        </p:spPr>
        <p:txBody>
          <a:bodyPr>
            <a:normAutofit fontScale="92500" lnSpcReduction="10000"/>
          </a:bodyPr>
          <a:lstStyle/>
          <a:p>
            <a:r>
              <a:rPr lang="ru-RU" b="1" i="1" u="sng" dirty="0" smtClean="0"/>
              <a:t>Мошенничество</a:t>
            </a:r>
            <a:r>
              <a:rPr lang="ru-RU" b="1" i="1" dirty="0" smtClean="0"/>
              <a:t> </a:t>
            </a:r>
            <a:r>
              <a:rPr lang="ru-RU" b="1" dirty="0" smtClean="0"/>
              <a:t>- </a:t>
            </a:r>
            <a:r>
              <a:rPr lang="ru-RU" b="1" i="1" dirty="0" smtClean="0"/>
              <a:t>хищение чужого имущества или приобретение права на чужое имущество путем обмана или злоупотребления доверием</a:t>
            </a:r>
          </a:p>
          <a:p>
            <a:r>
              <a:rPr lang="ru-RU" b="1" i="1" u="sng" dirty="0" smtClean="0"/>
              <a:t>Обман</a:t>
            </a:r>
            <a:r>
              <a:rPr lang="ru-RU" dirty="0" smtClean="0"/>
              <a:t> - </a:t>
            </a:r>
            <a:r>
              <a:rPr lang="ru-RU" b="1" i="1" dirty="0" smtClean="0"/>
              <a:t>введение в заблуждение другого человека</a:t>
            </a:r>
          </a:p>
          <a:p>
            <a:r>
              <a:rPr lang="ru-RU" b="1" i="1" u="sng" dirty="0" smtClean="0"/>
              <a:t>Злоупотребление доверием</a:t>
            </a:r>
            <a:r>
              <a:rPr lang="ru-RU" u="sng" dirty="0" smtClean="0"/>
              <a:t> </a:t>
            </a:r>
            <a:r>
              <a:rPr lang="ru-RU" dirty="0" smtClean="0"/>
              <a:t>- </a:t>
            </a:r>
            <a:r>
              <a:rPr lang="ru-RU" b="1" i="1" dirty="0" smtClean="0"/>
              <a:t>использование в корыстных целях доверительных отношений с владельцем имущества или иным лицом, уполномоченным принимать решения о передаче этого имущества третьим лицам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Самые распространённые типы мошенничества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56792"/>
            <a:ext cx="4499992" cy="5301208"/>
          </a:xfrm>
        </p:spPr>
        <p:txBody>
          <a:bodyPr>
            <a:normAutofit fontScale="47500" lnSpcReduction="20000"/>
          </a:bodyPr>
          <a:lstStyle/>
          <a:p>
            <a:pPr marL="861822" lvl="0" indent="-742950">
              <a:buFont typeface="+mj-lt"/>
              <a:buAutoNum type="arabicPeriod"/>
            </a:pPr>
            <a:r>
              <a:rPr lang="ru-RU" sz="4400" dirty="0" err="1" smtClean="0"/>
              <a:t>Кардинг</a:t>
            </a:r>
            <a:endParaRPr lang="ru-RU" sz="4400" dirty="0" smtClean="0"/>
          </a:p>
          <a:p>
            <a:pPr marL="861822" lvl="0" indent="-742950">
              <a:buFont typeface="+mj-lt"/>
              <a:buAutoNum type="arabicPeriod"/>
            </a:pPr>
            <a:r>
              <a:rPr lang="ru-RU" sz="4400" dirty="0" smtClean="0"/>
              <a:t>Кукла</a:t>
            </a:r>
          </a:p>
          <a:p>
            <a:pPr marL="861822" lvl="0" indent="-742950">
              <a:buFont typeface="+mj-lt"/>
              <a:buAutoNum type="arabicPeriod"/>
            </a:pPr>
            <a:r>
              <a:rPr lang="ru-RU" sz="4400" dirty="0" smtClean="0"/>
              <a:t>Мошенничество с материнским капиталом</a:t>
            </a:r>
          </a:p>
          <a:p>
            <a:pPr marL="861822" lvl="0" indent="-742950">
              <a:buFont typeface="+mj-lt"/>
              <a:buAutoNum type="arabicPeriod"/>
            </a:pPr>
            <a:r>
              <a:rPr lang="ru-RU" sz="4400" dirty="0" smtClean="0"/>
              <a:t>Мошенничество при помощи служб знакомств</a:t>
            </a:r>
          </a:p>
          <a:p>
            <a:pPr marL="861822" lvl="0" indent="-742950">
              <a:buFont typeface="+mj-lt"/>
              <a:buAutoNum type="arabicPeriod"/>
            </a:pPr>
            <a:r>
              <a:rPr lang="ru-RU" sz="4400" dirty="0" smtClean="0"/>
              <a:t>Напёрстки (игра)</a:t>
            </a:r>
          </a:p>
          <a:p>
            <a:pPr marL="861822" lvl="0" indent="-742950">
              <a:buFont typeface="+mj-lt"/>
              <a:buAutoNum type="arabicPeriod"/>
            </a:pPr>
            <a:r>
              <a:rPr lang="ru-RU" sz="4400" dirty="0" smtClean="0"/>
              <a:t>Мошенничество предложением работы</a:t>
            </a:r>
          </a:p>
          <a:p>
            <a:pPr marL="861822" lvl="0" indent="-742950">
              <a:buFont typeface="+mj-lt"/>
              <a:buAutoNum type="arabicPeriod"/>
            </a:pPr>
            <a:r>
              <a:rPr lang="ru-RU" sz="4400" dirty="0" smtClean="0"/>
              <a:t>Обвес</a:t>
            </a:r>
          </a:p>
          <a:p>
            <a:pPr marL="861822" lvl="0" indent="-742950">
              <a:buFont typeface="+mj-lt"/>
              <a:buAutoNum type="arabicPeriod"/>
            </a:pPr>
            <a:r>
              <a:rPr lang="ru-RU" sz="4400" dirty="0" err="1" smtClean="0"/>
              <a:t>Автоподстава</a:t>
            </a:r>
            <a:endParaRPr lang="ru-RU" sz="4400" dirty="0" smtClean="0"/>
          </a:p>
          <a:p>
            <a:pPr marL="861822" lvl="0" indent="-742950">
              <a:buFont typeface="+mj-lt"/>
              <a:buAutoNum type="arabicPeriod"/>
            </a:pPr>
            <a:r>
              <a:rPr lang="ru-RU" sz="4400" dirty="0" smtClean="0"/>
              <a:t>Обсчёт</a:t>
            </a:r>
          </a:p>
          <a:p>
            <a:pPr marL="861822" lvl="0" indent="-742950">
              <a:buFont typeface="+mj-lt"/>
              <a:buAutoNum type="arabicPeriod"/>
            </a:pPr>
            <a:r>
              <a:rPr lang="ru-RU" sz="4400" dirty="0" smtClean="0"/>
              <a:t>Обмер</a:t>
            </a:r>
          </a:p>
          <a:p>
            <a:pPr marL="861822" lvl="0" indent="-742950">
              <a:buFont typeface="+mj-lt"/>
              <a:buAutoNum type="arabicPeriod"/>
            </a:pPr>
            <a:r>
              <a:rPr lang="ru-RU" sz="4400" dirty="0" smtClean="0"/>
              <a:t>Фальшивые авизо </a:t>
            </a:r>
          </a:p>
          <a:p>
            <a:pPr marL="861822" indent="-742950">
              <a:buFont typeface="+mj-lt"/>
              <a:buAutoNum type="arabicPeriod"/>
            </a:pPr>
            <a:r>
              <a:rPr lang="ru-RU" sz="4400" dirty="0" smtClean="0"/>
              <a:t>Финансовая пирамида</a:t>
            </a:r>
          </a:p>
          <a:p>
            <a:pPr marL="861822" indent="-742950">
              <a:buFont typeface="+mj-lt"/>
              <a:buAutoNum type="arabicPeriod"/>
            </a:pPr>
            <a:r>
              <a:rPr lang="ru-RU" sz="4400" dirty="0" smtClean="0"/>
              <a:t>Продажа изделий медицинского назначения, которые излечивают неизлечимые болезни</a:t>
            </a:r>
          </a:p>
          <a:p>
            <a:pPr lvl="0">
              <a:buNone/>
            </a:pPr>
            <a:endParaRPr lang="ru-RU" sz="4400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427984" y="1556792"/>
            <a:ext cx="4716016" cy="5301208"/>
          </a:xfrm>
        </p:spPr>
        <p:txBody>
          <a:bodyPr>
            <a:normAutofit fontScale="47500" lnSpcReduction="20000"/>
          </a:bodyPr>
          <a:lstStyle/>
          <a:p>
            <a:pPr marL="861822" lvl="0" indent="-742950">
              <a:buFont typeface="+mj-lt"/>
              <a:buAutoNum type="arabicPeriod" startAt="14"/>
            </a:pPr>
            <a:r>
              <a:rPr lang="ru-RU" sz="4400" dirty="0" smtClean="0"/>
              <a:t>«Высотка на шести сотках»</a:t>
            </a:r>
          </a:p>
          <a:p>
            <a:pPr marL="861822" lvl="0" indent="-742950">
              <a:buFont typeface="+mj-lt"/>
              <a:buAutoNum type="arabicPeriod" startAt="14"/>
            </a:pPr>
            <a:r>
              <a:rPr lang="ru-RU" sz="4400" dirty="0" smtClean="0"/>
              <a:t>Мошенничество при помощи мобильной связи</a:t>
            </a:r>
          </a:p>
          <a:p>
            <a:pPr marL="861822" lvl="0" indent="-742950">
              <a:buFont typeface="+mj-lt"/>
              <a:buAutoNum type="arabicPeriod" startAt="14"/>
            </a:pPr>
            <a:r>
              <a:rPr lang="ru-RU" sz="4400" dirty="0" err="1" smtClean="0"/>
              <a:t>Фрод</a:t>
            </a:r>
            <a:endParaRPr lang="ru-RU" sz="4400" dirty="0" smtClean="0"/>
          </a:p>
          <a:p>
            <a:pPr marL="861822" lvl="0" indent="-742950">
              <a:buFont typeface="+mj-lt"/>
              <a:buAutoNum type="arabicPeriod" startAt="14"/>
            </a:pPr>
            <a:r>
              <a:rPr lang="ru-RU" sz="4400" dirty="0" smtClean="0"/>
              <a:t>«Звонок близкого родственника»</a:t>
            </a:r>
          </a:p>
          <a:p>
            <a:pPr marL="861822" lvl="0" indent="-742950">
              <a:buFont typeface="+mj-lt"/>
              <a:buAutoNum type="arabicPeriod" startAt="14"/>
            </a:pPr>
            <a:r>
              <a:rPr lang="ru-RU" sz="4400" dirty="0" smtClean="0"/>
              <a:t>Мобильное мошенничество</a:t>
            </a:r>
          </a:p>
          <a:p>
            <a:pPr marL="861822" lvl="0" indent="-742950">
              <a:buFont typeface="+mj-lt"/>
              <a:buAutoNum type="arabicPeriod" startAt="14"/>
            </a:pPr>
            <a:r>
              <a:rPr lang="ru-RU" sz="4400" dirty="0" smtClean="0"/>
              <a:t>Мошенничество в Интернете</a:t>
            </a:r>
          </a:p>
          <a:p>
            <a:pPr marL="861822" lvl="0" indent="-742950">
              <a:buFont typeface="+mj-lt"/>
              <a:buAutoNum type="arabicPeriod" startAt="14"/>
            </a:pPr>
            <a:r>
              <a:rPr lang="ru-RU" sz="4400" dirty="0" err="1" smtClean="0"/>
              <a:t>Вишинг</a:t>
            </a:r>
            <a:endParaRPr lang="ru-RU" sz="4400" dirty="0" smtClean="0"/>
          </a:p>
          <a:p>
            <a:pPr marL="861822" lvl="0" indent="-742950">
              <a:buFont typeface="+mj-lt"/>
              <a:buAutoNum type="arabicPeriod" startAt="14"/>
            </a:pPr>
            <a:r>
              <a:rPr lang="ru-RU" sz="4400" dirty="0" err="1" smtClean="0"/>
              <a:t>Фишинг</a:t>
            </a:r>
            <a:endParaRPr lang="ru-RU" sz="4400" dirty="0" smtClean="0"/>
          </a:p>
          <a:p>
            <a:pPr marL="861822" lvl="0" indent="-742950">
              <a:buFont typeface="+mj-lt"/>
              <a:buAutoNum type="arabicPeriod" startAt="14"/>
            </a:pPr>
            <a:r>
              <a:rPr lang="ru-RU" sz="4400" dirty="0" err="1" smtClean="0"/>
              <a:t>Кликфрод</a:t>
            </a:r>
            <a:endParaRPr lang="ru-RU" sz="4400" dirty="0" smtClean="0"/>
          </a:p>
          <a:p>
            <a:pPr marL="861822" lvl="0" indent="-742950">
              <a:buFont typeface="+mj-lt"/>
              <a:buAutoNum type="arabicPeriod" startAt="14"/>
            </a:pPr>
            <a:r>
              <a:rPr lang="ru-RU" sz="4400" dirty="0" err="1" smtClean="0"/>
              <a:t>Фарминг</a:t>
            </a:r>
            <a:endParaRPr lang="ru-RU" sz="4400" dirty="0" smtClean="0"/>
          </a:p>
          <a:p>
            <a:pPr marL="861822" lvl="0" indent="-742950">
              <a:buFont typeface="+mj-lt"/>
              <a:buAutoNum type="arabicPeriod" startAt="14"/>
            </a:pPr>
            <a:r>
              <a:rPr lang="ru-RU" sz="4400" dirty="0" smtClean="0"/>
              <a:t>Мошенничество с помощью служб знакомств</a:t>
            </a:r>
          </a:p>
          <a:p>
            <a:pPr marL="861822" lvl="0" indent="-742950">
              <a:buFont typeface="+mj-lt"/>
              <a:buAutoNum type="arabicPeriod" startAt="14"/>
            </a:pPr>
            <a:r>
              <a:rPr lang="ru-RU" sz="4400" dirty="0" smtClean="0"/>
              <a:t>«Нигерийские письма»</a:t>
            </a:r>
          </a:p>
          <a:p>
            <a:pPr marL="861822" lvl="0" indent="-742950">
              <a:buFont typeface="+mj-lt"/>
              <a:buAutoNum type="arabicPeriod" startAt="14"/>
            </a:pPr>
            <a:r>
              <a:rPr lang="ru-RU" sz="4400" dirty="0" smtClean="0"/>
              <a:t>Мошеннические интернет магазины</a:t>
            </a:r>
          </a:p>
          <a:p>
            <a:pPr marL="861822" lvl="0" indent="-742950">
              <a:buFont typeface="+mj-lt"/>
              <a:buAutoNum type="arabicPeriod" startAt="14"/>
            </a:pPr>
            <a:r>
              <a:rPr lang="ru-RU" sz="4400" dirty="0" smtClean="0"/>
              <a:t>Мошенничество с пластиковыми картами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avatars.mds.yandex.net/get-pdb/28866/02d094a6-0ebd-4ca7-8d59-064235b2a832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6914" y="1484784"/>
            <a:ext cx="2597086" cy="1772816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Типы мошенничества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1556792"/>
            <a:ext cx="7200800" cy="2736304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финансовые пирамиды</a:t>
            </a:r>
          </a:p>
          <a:p>
            <a:pPr lvl="0"/>
            <a:r>
              <a:rPr lang="ru-RU" dirty="0" smtClean="0"/>
              <a:t>«предложение работы»</a:t>
            </a:r>
          </a:p>
          <a:p>
            <a:pPr lvl="0"/>
            <a:r>
              <a:rPr lang="ru-RU" dirty="0" smtClean="0"/>
              <a:t>«мобильное мошенничество»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/>
              <a:t>фишинг</a:t>
            </a:r>
            <a:r>
              <a:rPr lang="ru-RU" dirty="0" smtClean="0"/>
              <a:t>»</a:t>
            </a:r>
          </a:p>
          <a:p>
            <a:endParaRPr lang="ru-RU" dirty="0"/>
          </a:p>
        </p:txBody>
      </p:sp>
      <p:pic>
        <p:nvPicPr>
          <p:cNvPr id="36870" name="Picture 6" descr="http://itd2.mycdn.me/image?id=851617509541&amp;t=20&amp;plc=WEB&amp;tkn=*VSCPNlfOH3zBMkbvbgjQPN2gfW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429000"/>
            <a:ext cx="3675450" cy="3024336"/>
          </a:xfrm>
          <a:prstGeom prst="rect">
            <a:avLst/>
          </a:prstGeom>
          <a:noFill/>
        </p:spPr>
      </p:pic>
      <p:pic>
        <p:nvPicPr>
          <p:cNvPr id="36874" name="Picture 10" descr="http://vovet.ru/uploads/img/27/bd99705d5a4597e37507028f849542c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501008"/>
            <a:ext cx="2374299" cy="1584176"/>
          </a:xfrm>
          <a:prstGeom prst="rect">
            <a:avLst/>
          </a:prstGeom>
          <a:noFill/>
        </p:spPr>
      </p:pic>
      <p:pic>
        <p:nvPicPr>
          <p:cNvPr id="36876" name="Picture 12" descr="http://itd0.mycdn.me/image?id=812570129935&amp;t=20&amp;plc=WEB&amp;tkn=*UdXlheuxTk_PE56h5AFNa2dx1m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789040"/>
            <a:ext cx="1948475" cy="2922712"/>
          </a:xfrm>
          <a:prstGeom prst="rect">
            <a:avLst/>
          </a:prstGeom>
          <a:noFill/>
        </p:spPr>
      </p:pic>
      <p:pic>
        <p:nvPicPr>
          <p:cNvPr id="36878" name="Picture 14" descr="https://lifecu.ie/cuweb/wp-content/uploads/2017/09/what-is-phishin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2320" y="5371596"/>
            <a:ext cx="1080120" cy="1486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работы над макетом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16832"/>
            <a:ext cx="8147248" cy="316597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/>
              <a:t>Копейка рубль бережёт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dirty="0" smtClean="0"/>
              <a:t>Осторожно –  мошенники!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 descr="http://nedelya.ru/cache/gorzakaz/2010-04-07/188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492896"/>
            <a:ext cx="2007096" cy="1411658"/>
          </a:xfrm>
          <a:prstGeom prst="rect">
            <a:avLst/>
          </a:prstGeom>
          <a:noFill/>
        </p:spPr>
      </p:pic>
      <p:pic>
        <p:nvPicPr>
          <p:cNvPr id="5" name="Picture 4" descr="http://xn--80aaeibdqjsfzunj7s.xn--p1ai/image/cache/data/catalog/sweet/rub-800x8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420888"/>
            <a:ext cx="1355304" cy="1355304"/>
          </a:xfrm>
          <a:prstGeom prst="rect">
            <a:avLst/>
          </a:prstGeom>
          <a:noFill/>
        </p:spPr>
      </p:pic>
      <p:pic>
        <p:nvPicPr>
          <p:cNvPr id="6" name="Picture 6" descr="http://storage.commerage.ru/source/1/2YTzveeDjVrZeYQ2EzrOIgY4e3qANkRa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2564904"/>
            <a:ext cx="1656184" cy="1242138"/>
          </a:xfrm>
          <a:prstGeom prst="rect">
            <a:avLst/>
          </a:prstGeom>
          <a:noFill/>
        </p:spPr>
      </p:pic>
      <p:pic>
        <p:nvPicPr>
          <p:cNvPr id="1026" name="Picture 2" descr="http://fb.ru/misc/i/gallery/11087/392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4581128"/>
            <a:ext cx="2130996" cy="1872233"/>
          </a:xfrm>
          <a:prstGeom prst="rect">
            <a:avLst/>
          </a:prstGeom>
          <a:noFill/>
        </p:spPr>
      </p:pic>
      <p:pic>
        <p:nvPicPr>
          <p:cNvPr id="1028" name="Picture 4" descr="https://upsound.com.ua/image/data/news/moshennik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4797152"/>
            <a:ext cx="2192760" cy="1644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avatars.mds.yandex.net/get-pdb/28866/02d094a6-0ebd-4ca7-8d59-064235b2a832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6914" y="1484784"/>
            <a:ext cx="2597086" cy="1772816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Типы мошенничества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1556792"/>
            <a:ext cx="7200800" cy="2736304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финансовые пирамиды</a:t>
            </a:r>
          </a:p>
          <a:p>
            <a:pPr lvl="0"/>
            <a:r>
              <a:rPr lang="ru-RU" dirty="0" smtClean="0"/>
              <a:t>«предложение работы»</a:t>
            </a:r>
          </a:p>
          <a:p>
            <a:pPr lvl="0"/>
            <a:r>
              <a:rPr lang="ru-RU" dirty="0" smtClean="0"/>
              <a:t>«мобильное мошенничество»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/>
              <a:t>фишинг</a:t>
            </a:r>
            <a:r>
              <a:rPr lang="ru-RU" dirty="0" smtClean="0"/>
              <a:t>»</a:t>
            </a:r>
          </a:p>
          <a:p>
            <a:endParaRPr lang="ru-RU" dirty="0"/>
          </a:p>
        </p:txBody>
      </p:sp>
      <p:pic>
        <p:nvPicPr>
          <p:cNvPr id="36870" name="Picture 6" descr="http://itd2.mycdn.me/image?id=851617509541&amp;t=20&amp;plc=WEB&amp;tkn=*VSCPNlfOH3zBMkbvbgjQPN2gfW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429000"/>
            <a:ext cx="3675450" cy="3024336"/>
          </a:xfrm>
          <a:prstGeom prst="rect">
            <a:avLst/>
          </a:prstGeom>
          <a:noFill/>
        </p:spPr>
      </p:pic>
      <p:pic>
        <p:nvPicPr>
          <p:cNvPr id="36874" name="Picture 10" descr="http://vovet.ru/uploads/img/27/bd99705d5a4597e37507028f849542c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501008"/>
            <a:ext cx="2374299" cy="1584176"/>
          </a:xfrm>
          <a:prstGeom prst="rect">
            <a:avLst/>
          </a:prstGeom>
          <a:noFill/>
        </p:spPr>
      </p:pic>
      <p:pic>
        <p:nvPicPr>
          <p:cNvPr id="36876" name="Picture 12" descr="http://itd0.mycdn.me/image?id=812570129935&amp;t=20&amp;plc=WEB&amp;tkn=*UdXlheuxTk_PE56h5AFNa2dx1m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789040"/>
            <a:ext cx="1948475" cy="2922712"/>
          </a:xfrm>
          <a:prstGeom prst="rect">
            <a:avLst/>
          </a:prstGeom>
          <a:noFill/>
        </p:spPr>
      </p:pic>
      <p:pic>
        <p:nvPicPr>
          <p:cNvPr id="36878" name="Picture 14" descr="https://lifecu.ie/cuweb/wp-content/uploads/2017/09/what-is-phishin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2320" y="5371596"/>
            <a:ext cx="1080120" cy="1486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 indent="-457200" algn="ctr"/>
            <a:r>
              <a:rPr lang="ru-RU" sz="4800" dirty="0" smtClean="0"/>
              <a:t>«Как не стать жертвой мошенников»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1"/>
            <a:ext cx="8712968" cy="4608511"/>
          </a:xfrm>
        </p:spPr>
        <p:txBody>
          <a:bodyPr>
            <a:normAutofit/>
          </a:bodyPr>
          <a:lstStyle/>
          <a:p>
            <a:pPr lvl="0"/>
            <a:r>
              <a:rPr lang="ru-RU" u="sng" dirty="0" smtClean="0"/>
              <a:t>Не звонить </a:t>
            </a:r>
            <a:r>
              <a:rPr lang="ru-RU" dirty="0" smtClean="0"/>
              <a:t>на незнакомые номера.</a:t>
            </a:r>
          </a:p>
          <a:p>
            <a:pPr lvl="0"/>
            <a:r>
              <a:rPr lang="ru-RU" dirty="0" smtClean="0"/>
              <a:t>Не реагировать на незнакомые MMS-сообщения и</a:t>
            </a:r>
            <a:r>
              <a:rPr lang="ru-RU" u="sng" dirty="0" smtClean="0"/>
              <a:t> не переходить </a:t>
            </a:r>
            <a:r>
              <a:rPr lang="ru-RU" dirty="0" smtClean="0"/>
              <a:t>по ссылке.</a:t>
            </a:r>
          </a:p>
          <a:p>
            <a:pPr lvl="0"/>
            <a:r>
              <a:rPr lang="ru-RU" u="sng" dirty="0" smtClean="0"/>
              <a:t>Не открывать </a:t>
            </a:r>
            <a:r>
              <a:rPr lang="ru-RU" dirty="0" smtClean="0"/>
              <a:t>прикреплённые файлы;</a:t>
            </a:r>
          </a:p>
          <a:p>
            <a:pPr lvl="0"/>
            <a:r>
              <a:rPr lang="ru-RU" u="sng" dirty="0" smtClean="0"/>
              <a:t>Проверь репутацию </a:t>
            </a:r>
            <a:r>
              <a:rPr lang="ru-RU" dirty="0" smtClean="0"/>
              <a:t>организации в Едином Реестре Государственной регистрации юридических лиц (ЕГРЮЛ), на сайте Федеральной Налоговой Службы или Центробанка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8077200" cy="1673352"/>
          </a:xfrm>
        </p:spPr>
        <p:txBody>
          <a:bodyPr/>
          <a:lstStyle/>
          <a:p>
            <a:pPr algn="ctr"/>
            <a:r>
              <a:rPr lang="ru-RU" dirty="0" smtClean="0"/>
              <a:t>Тема: «Мошенничество и способы защиты от него»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852936"/>
            <a:ext cx="8496944" cy="2219696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/>
              <a:t>Основные понятия, связанные с мошенничеством;</a:t>
            </a:r>
            <a:endParaRPr lang="ru-RU" sz="28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/>
              <a:t>Типы мошенничества;</a:t>
            </a:r>
            <a:endParaRPr lang="ru-RU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/>
              <a:t>«Как не стать жертвой мошенников»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Сегодня я </a:t>
            </a:r>
            <a:r>
              <a:rPr lang="ru-RU" dirty="0" smtClean="0"/>
              <a:t>узнала…</a:t>
            </a:r>
            <a:endParaRPr lang="ru-RU" dirty="0" smtClean="0"/>
          </a:p>
          <a:p>
            <a:pPr lvl="0"/>
            <a:r>
              <a:rPr lang="ru-RU" dirty="0" smtClean="0"/>
              <a:t>Было интересно…</a:t>
            </a:r>
          </a:p>
          <a:p>
            <a:pPr lvl="0"/>
            <a:r>
              <a:rPr lang="ru-RU" dirty="0" smtClean="0"/>
              <a:t>Было трудно…</a:t>
            </a:r>
          </a:p>
          <a:p>
            <a:pPr lvl="0"/>
            <a:r>
              <a:rPr lang="ru-RU" dirty="0" smtClean="0"/>
              <a:t>Я </a:t>
            </a:r>
            <a:r>
              <a:rPr lang="ru-RU" dirty="0" smtClean="0"/>
              <a:t>выполняла </a:t>
            </a:r>
            <a:r>
              <a:rPr lang="ru-RU" dirty="0" smtClean="0"/>
              <a:t>задания…</a:t>
            </a:r>
          </a:p>
          <a:p>
            <a:pPr lvl="0"/>
            <a:r>
              <a:rPr lang="ru-RU" dirty="0" smtClean="0"/>
              <a:t>Я </a:t>
            </a:r>
            <a:r>
              <a:rPr lang="ru-RU" dirty="0" smtClean="0"/>
              <a:t>поняла, </a:t>
            </a:r>
            <a:r>
              <a:rPr lang="ru-RU" dirty="0" smtClean="0"/>
              <a:t>что…</a:t>
            </a:r>
          </a:p>
          <a:p>
            <a:pPr lvl="0"/>
            <a:r>
              <a:rPr lang="ru-RU" dirty="0" smtClean="0"/>
              <a:t>Теперь я могу…</a:t>
            </a:r>
          </a:p>
          <a:p>
            <a:pPr lvl="0"/>
            <a:r>
              <a:rPr lang="ru-RU" dirty="0" smtClean="0"/>
              <a:t>Я </a:t>
            </a:r>
            <a:r>
              <a:rPr lang="ru-RU" dirty="0" smtClean="0"/>
              <a:t>приобрела…</a:t>
            </a:r>
            <a:endParaRPr lang="ru-RU" dirty="0" smtClean="0"/>
          </a:p>
          <a:p>
            <a:pPr lvl="0"/>
            <a:r>
              <a:rPr lang="ru-RU" dirty="0" smtClean="0"/>
              <a:t>Я </a:t>
            </a:r>
            <a:r>
              <a:rPr lang="ru-RU" dirty="0" smtClean="0"/>
              <a:t>научилась…</a:t>
            </a:r>
            <a:endParaRPr lang="ru-RU" dirty="0" smtClean="0"/>
          </a:p>
          <a:p>
            <a:pPr lvl="0"/>
            <a:r>
              <a:rPr lang="ru-RU" dirty="0" smtClean="0"/>
              <a:t>Я попробую…</a:t>
            </a:r>
          </a:p>
          <a:p>
            <a:pPr lvl="0"/>
            <a:r>
              <a:rPr lang="ru-RU" dirty="0" smtClean="0"/>
              <a:t>Меня удивило…</a:t>
            </a:r>
          </a:p>
          <a:p>
            <a:pPr lvl="0"/>
            <a:r>
              <a:rPr lang="ru-RU" dirty="0" smtClean="0"/>
              <a:t>Урок дал мне для жизни…</a:t>
            </a:r>
          </a:p>
          <a:p>
            <a:pPr lvl="0"/>
            <a:r>
              <a:rPr lang="ru-RU" dirty="0" smtClean="0"/>
              <a:t>Мне захотелось…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55576" y="764704"/>
            <a:ext cx="8013192" cy="1636776"/>
          </a:xfrm>
        </p:spPr>
        <p:txBody>
          <a:bodyPr/>
          <a:lstStyle/>
          <a:p>
            <a:pPr algn="ctr"/>
            <a:r>
              <a:rPr lang="ru-RU" dirty="0" smtClean="0"/>
              <a:t>Берегите себя и свои финансы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272</TotalTime>
  <Words>359</Words>
  <Application>Microsoft Office PowerPoint</Application>
  <PresentationFormat>Экран (4:3)</PresentationFormat>
  <Paragraphs>93</Paragraphs>
  <Slides>19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Модульная</vt:lpstr>
      <vt:lpstr>Обществознание с основами финансовой грамотности</vt:lpstr>
      <vt:lpstr>24 апреля 1184 г. до н.э.</vt:lpstr>
      <vt:lpstr>Виктор Люстиг</vt:lpstr>
      <vt:lpstr>Слайд 4</vt:lpstr>
      <vt:lpstr>Что общего?</vt:lpstr>
      <vt:lpstr>Тема: «Мошенничество и способы защиты от него»</vt:lpstr>
      <vt:lpstr>Статистика преступлений</vt:lpstr>
      <vt:lpstr>Тема: «Мошенничество и способы защиты от него»</vt:lpstr>
      <vt:lpstr>Слайд 9</vt:lpstr>
      <vt:lpstr>Статистика преступлений</vt:lpstr>
      <vt:lpstr>Основные понятия:</vt:lpstr>
      <vt:lpstr>Самые распространённые типы мошенничества</vt:lpstr>
      <vt:lpstr>Типы мошенничества</vt:lpstr>
      <vt:lpstr>Пример работы над макетом</vt:lpstr>
      <vt:lpstr>Типы мошенничества</vt:lpstr>
      <vt:lpstr>«Как не стать жертвой мошенников»</vt:lpstr>
      <vt:lpstr>Тема: «Мошенничество и способы защиты от него»</vt:lpstr>
      <vt:lpstr>Рефлексия</vt:lpstr>
      <vt:lpstr>Берегите себя и свои финансы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 апреля 1184 г. до н.э.</dc:title>
  <dc:creator>Оксана</dc:creator>
  <cp:lastModifiedBy>Оксана</cp:lastModifiedBy>
  <cp:revision>29</cp:revision>
  <dcterms:created xsi:type="dcterms:W3CDTF">2019-04-19T15:10:30Z</dcterms:created>
  <dcterms:modified xsi:type="dcterms:W3CDTF">2019-04-23T14:49:17Z</dcterms:modified>
</cp:coreProperties>
</file>