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9" d="100"/>
          <a:sy n="69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74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88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54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827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315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64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99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41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63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170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FADED-DDE7-4FD3-99FB-D6BE28C68F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A7930-8F88-4EBC-BF64-2A69A6C657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64907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068" y="2595828"/>
            <a:ext cx="780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prstClr val="white"/>
                </a:solidFill>
                <a:latin typeface="Times New Roman"/>
                <a:ea typeface="Calibri"/>
              </a:rPr>
              <a:t>. </a:t>
            </a:r>
            <a:endParaRPr lang="ru-RU" sz="3600" b="1" i="1" dirty="0">
              <a:solidFill>
                <a:prstClr val="white"/>
              </a:solidFill>
              <a:ea typeface="Calibri"/>
              <a:cs typeface="Times New Roman"/>
            </a:endParaRPr>
          </a:p>
        </p:txBody>
      </p:sp>
      <p:pic>
        <p:nvPicPr>
          <p:cNvPr id="2050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3856892"/>
            <a:ext cx="3168352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944604"/>
            <a:ext cx="88569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 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мужества, посвященный Дню разгрома советскими войсками немецко-фашистских войск  </a:t>
            </a:r>
            <a:endParaRPr lang="ru-RU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Сталинградской 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битвы 1943 г. </a:t>
            </a:r>
          </a:p>
          <a:p>
            <a:pPr algn="ctr"/>
            <a:endParaRPr lang="ru-RU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Бессмертная доблесть»</a:t>
            </a:r>
          </a:p>
        </p:txBody>
      </p:sp>
    </p:spTree>
    <p:extLst>
      <p:ext uri="{BB962C8B-B14F-4D97-AF65-F5344CB8AC3E}">
        <p14:creationId xmlns:p14="http://schemas.microsoft.com/office/powerpoint/2010/main" val="129116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Георгий\Desktop\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5" y="0"/>
            <a:ext cx="10945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3" y="517241"/>
            <a:ext cx="6912768" cy="52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00000"/>
              </a:clrFrom>
              <a:clrTo>
                <a:srgbClr val="3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767" y="517241"/>
            <a:ext cx="2646753" cy="267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020" y="331592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36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0"/>
            <a:ext cx="11664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65383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0"/>
            <a:ext cx="5688632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932040" y="476672"/>
            <a:ext cx="40434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23 августа 1942 г. в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16:18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самолеты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4-го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германского воздушного флота начали массированную бомбардировку Сталинграда,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произведя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в течение дня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 тысячи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самолетовылетов.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Город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был полностью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разрушен. Погибло более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40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тысяч </a:t>
            </a: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мирных жителей.</a:t>
            </a:r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550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0"/>
            <a:ext cx="110892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85689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389992"/>
            <a:ext cx="4329913" cy="607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451" y="217614"/>
            <a:ext cx="5527609" cy="306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52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110169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4290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6494746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517169" y="543178"/>
            <a:ext cx="2856547" cy="1332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23 августа 1942 г.</a:t>
            </a:r>
          </a:p>
          <a:p>
            <a:pPr algn="ctr"/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Фонтан </a:t>
            </a: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«Детский хоровод»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7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109449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4502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116632"/>
            <a:ext cx="5785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«Главная высота России»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Мамаев курган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86081"/>
            <a:ext cx="6409171" cy="4708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156176" y="1265272"/>
            <a:ext cx="312948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Общие потери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советских войск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 Сталинградской битве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(убитыми, ранеными, попавшими в плен):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1 129 619 человек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5696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102971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24899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462" y="251714"/>
            <a:ext cx="3556815" cy="5388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353" y="272674"/>
            <a:ext cx="3563412" cy="5388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989190" y="386677"/>
            <a:ext cx="2901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Командующий 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62-й армией 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Василий Иванович Чуйков</a:t>
            </a:r>
          </a:p>
          <a:p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Командующий 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64-й армией 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Михаил Степанович Шумилов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20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3" y="0"/>
            <a:ext cx="99371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19429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6491558" cy="5534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695728" y="692695"/>
            <a:ext cx="24482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штабе прославленной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13-й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дивизии генерала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Александра Ильича  </a:t>
            </a:r>
            <a:r>
              <a:rPr lang="ru-RU" sz="20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Родимцева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 (справа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)</a:t>
            </a:r>
          </a:p>
          <a:p>
            <a:endParaRPr lang="ru-RU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8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3435" y="0"/>
            <a:ext cx="106203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16378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21" y="3163788"/>
            <a:ext cx="4444265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6376"/>
            <a:ext cx="3648451" cy="3286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368818" y="156376"/>
            <a:ext cx="3639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Бой за этаж. Декабрь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1942 г</a:t>
            </a:r>
            <a:r>
              <a:rPr lang="ru-RU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</a:t>
            </a:r>
            <a:endParaRPr lang="ru-RU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960" y="2603649"/>
            <a:ext cx="3268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Через минуту…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94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59" y="0"/>
            <a:ext cx="104411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5172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656" y="260648"/>
            <a:ext cx="6865879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402175" y="692696"/>
            <a:ext cx="26158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«Дом Павлова» 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 наши дни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0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59" y="0"/>
            <a:ext cx="102251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7327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6" y="476672"/>
            <a:ext cx="3758762" cy="5134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995936" y="239157"/>
            <a:ext cx="372630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Снайпер 62-й армии Сталинградского фронта, Герой Советского Союза Василий Григорьевич Зайцев.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Личный боевой счет за период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10 ноября – 17 декабря 1942 г.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225 уничтоженных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солдат и офицеров противника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833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0"/>
            <a:ext cx="110889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28498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67" y="506101"/>
            <a:ext cx="6894389" cy="5013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829874" y="856006"/>
            <a:ext cx="2725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Уличные бои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 Сталинграде.</a:t>
            </a:r>
          </a:p>
          <a:p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Осень 1942 г. 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74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108729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70" y="368121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21" y="800708"/>
            <a:ext cx="6391913" cy="4932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300192" y="631776"/>
            <a:ext cx="309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19 ноября 1942 г. </a:t>
            </a:r>
            <a:r>
              <a:rPr lang="ru-RU" sz="2400" b="1" dirty="0">
                <a:solidFill>
                  <a:prstClr val="white"/>
                </a:solidFill>
                <a:latin typeface="Arial Narrow" panose="020B0606020202030204" pitchFamily="34" charset="0"/>
              </a:rPr>
              <a:t>Н</a:t>
            </a:r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ачало контрнаступления советских войск под Сталинградом</a:t>
            </a:r>
          </a:p>
          <a:p>
            <a:pPr algn="ctr"/>
            <a:endParaRPr lang="ru-RU" sz="24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Операция «Уран»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71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39" y="0"/>
            <a:ext cx="1045267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751" y="336470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039" y="323706"/>
            <a:ext cx="3504467" cy="5314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23706"/>
            <a:ext cx="3310675" cy="5215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298751" y="323706"/>
            <a:ext cx="30243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Командующий </a:t>
            </a: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Юго-Западным фронтом Николай Федорович Ватутин</a:t>
            </a:r>
          </a:p>
          <a:p>
            <a:pPr algn="ctr"/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Командующий Сталинградским фронтом Андрей Иванович Еременко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77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110169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197" y="399286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98" y="290242"/>
            <a:ext cx="3669138" cy="558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851921" y="290242"/>
            <a:ext cx="5400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Среднедонская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наступательная операция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«Малый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Сатурн». 16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–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30 декабря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1942 г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.</a:t>
            </a:r>
          </a:p>
          <a:p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20-22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декабря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1942 г. – решающее сражение между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танковыми дивизиями Гота и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2-й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гвардейской армией генерала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Родиона Яковлевича Малиновского (впоследствии – Маршал). </a:t>
            </a:r>
          </a:p>
          <a:p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Группа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армий «Дон» была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отброшена,</a:t>
            </a:r>
          </a:p>
          <a:p>
            <a:r>
              <a:rPr lang="ru-RU" sz="20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д</a:t>
            </a:r>
            <a:r>
              <a:rPr lang="ru-RU" sz="2000" b="1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еблокада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6-й полевой немецкой армии 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не удалась</a:t>
            </a:r>
            <a:r>
              <a:rPr lang="ru-RU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.</a:t>
            </a:r>
            <a:r>
              <a:rPr lang="ru-RU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968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108710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578" y="364502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46" y="308217"/>
            <a:ext cx="5759549" cy="5035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940152" y="348502"/>
            <a:ext cx="37444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Операция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по ликвидации сталинградской группировки врага «Кольцо». 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10 января – 2 февраля 1943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г.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Командующий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войсками Донского фронта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Константин Константинович Рокоссовский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наблюдает за действиями артиллеристов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районе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Сталинграда. </a:t>
            </a: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Январь 1943 г.</a:t>
            </a:r>
            <a:r>
              <a:rPr lang="ru-RU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  <a:p>
            <a:endParaRPr lang="ru-RU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25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0"/>
            <a:ext cx="11160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834" y="340768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6027191" cy="6480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377181" y="409689"/>
            <a:ext cx="36253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23 ноября 1942 г.</a:t>
            </a:r>
          </a:p>
          <a:p>
            <a:pPr lvl="0"/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Диорама «Битва под Сталинградом. Соединение фронтов»</a:t>
            </a:r>
          </a:p>
          <a:p>
            <a:pPr lvl="0"/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Музей Победы </a:t>
            </a:r>
          </a:p>
          <a:p>
            <a:pPr lvl="0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на Поклонной горе</a:t>
            </a:r>
          </a:p>
        </p:txBody>
      </p:sp>
    </p:spTree>
    <p:extLst>
      <p:ext uri="{BB962C8B-B14F-4D97-AF65-F5344CB8AC3E}">
        <p14:creationId xmlns:p14="http://schemas.microsoft.com/office/powerpoint/2010/main" val="341617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184" y="0"/>
            <a:ext cx="107288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519" y="342938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0" y="510993"/>
            <a:ext cx="3361444" cy="4539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34154"/>
            <a:ext cx="3457232" cy="4539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670639" y="692696"/>
            <a:ext cx="2520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2 февраля 1943 г.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 плен сдались также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24 немецких генерала и 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2 500 </a:t>
            </a:r>
            <a:r>
              <a:rPr lang="ru-RU" sz="2000" b="1" dirty="0">
                <a:solidFill>
                  <a:prstClr val="white"/>
                </a:solidFill>
                <a:latin typeface="Arial Narrow" panose="020B0606020202030204" pitchFamily="34" charset="0"/>
              </a:rPr>
              <a:t>офицеров с остатками своих 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войск (91 тыс. человек)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28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0"/>
            <a:ext cx="110889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290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512"/>
            <a:ext cx="5598832" cy="4744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436096" y="584742"/>
            <a:ext cx="29523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«…2 февраля 1943 года историческое сражение под Сталинградом закончилось полной победой наших войск».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Из сообщения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Совинформбюро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1708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108009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8904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76" y="118296"/>
            <a:ext cx="3574620" cy="5398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995936" y="404664"/>
            <a:ext cx="51480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«Белая лилия Сталинграда»</a:t>
            </a:r>
          </a:p>
          <a:p>
            <a:endParaRPr lang="ru-RU" sz="24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Лидия </a:t>
            </a:r>
            <a:r>
              <a:rPr lang="ru-RU" sz="24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Литвяк</a:t>
            </a:r>
            <a:r>
              <a:rPr lang="ru-RU" sz="24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prstClr val="white"/>
                </a:solidFill>
                <a:latin typeface="Arial Narrow" panose="020B0606020202030204" pitchFamily="34" charset="0"/>
              </a:rPr>
              <a:t>– </a:t>
            </a:r>
            <a:r>
              <a:rPr lang="ru-RU" sz="2400" b="1" dirty="0">
                <a:solidFill>
                  <a:prstClr val="white"/>
                </a:solidFill>
                <a:latin typeface="Arial Narrow" panose="020B0606020202030204" pitchFamily="34" charset="0"/>
              </a:rPr>
              <a:t>самая результативная женщина-истребитель </a:t>
            </a:r>
            <a:endParaRPr lang="ru-RU" sz="24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Второй мировой войны.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Герой Советского Союза (посмертно).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16 воздушных побед</a:t>
            </a:r>
          </a:p>
          <a:p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 августа 1943 г. не вернулась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с боевого задания.</a:t>
            </a:r>
          </a:p>
          <a:p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8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839" y="0"/>
            <a:ext cx="1046143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349" y="375934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839" y="157606"/>
            <a:ext cx="3469518" cy="472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517831"/>
            <a:ext cx="4555910" cy="336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14336" y="764703"/>
            <a:ext cx="5884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Михаил </a:t>
            </a:r>
            <a:r>
              <a:rPr lang="ru-RU" sz="24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Паникаха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Морской пехотинец,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Герой Советского Союза (посмертно).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 октября 1942 г., объятый пламенем,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бросился на вражеский танк</a:t>
            </a:r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. 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59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0"/>
            <a:ext cx="11160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66559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838" y="73547"/>
            <a:ext cx="2876465" cy="4219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249" y="2309450"/>
            <a:ext cx="4777088" cy="3927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411760" y="624480"/>
            <a:ext cx="62740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Санинструктор </a:t>
            </a:r>
            <a:r>
              <a:rPr lang="ru-RU" sz="2400" b="1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Марионелла</a:t>
            </a:r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(Гуля) Королева.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Погибла 23 ноября 1942 г. в боях за высоту 56,8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под Сталинградом.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Вынесла с поля боя 50 раненых бойцов.</a:t>
            </a:r>
          </a:p>
          <a:p>
            <a:endParaRPr lang="ru-RU" sz="2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endParaRPr lang="ru-RU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20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1094491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Наклейка «Родина-мать зовет». От 220 руб., все цвета и размер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596900"/>
            <a:ext cx="6448995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40475" y="260649"/>
            <a:ext cx="28035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Подвал Центрального универмага</a:t>
            </a:r>
            <a:r>
              <a:rPr lang="ru-RU" sz="24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endParaRPr lang="ru-RU" sz="24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>
                <a:solidFill>
                  <a:prstClr val="white"/>
                </a:solidFill>
                <a:latin typeface="Arial Narrow" panose="020B0606020202030204" pitchFamily="34" charset="0"/>
              </a:rPr>
              <a:t>(</a:t>
            </a:r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г. Волгоград)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31 января 1943 г. здесь сдался в плен фельдмаршал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Фридрих Паулюс.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В наши дни – 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Музей «Память»</a:t>
            </a:r>
          </a:p>
          <a:p>
            <a:endParaRPr lang="ru-RU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endParaRPr lang="ru-RU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2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107288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0688"/>
            <a:ext cx="670285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810354" y="482710"/>
            <a:ext cx="22556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Дарственный меч короля Великобритании Георга </a:t>
            </a:r>
            <a:r>
              <a:rPr lang="en-US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VI</a:t>
            </a:r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(слева</a:t>
            </a:r>
            <a:r>
              <a:rPr lang="ru-RU" sz="2400" b="1" dirty="0">
                <a:solidFill>
                  <a:prstClr val="white"/>
                </a:solidFill>
                <a:latin typeface="Arial Narrow" panose="020B0606020202030204" pitchFamily="34" charset="0"/>
              </a:rPr>
              <a:t>)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Музей-заповедник «Сталинградская битва»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996" y="3902866"/>
            <a:ext cx="2859087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9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1094491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3341"/>
            <a:ext cx="6724668" cy="577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86" y="-90928"/>
            <a:ext cx="1632204" cy="3012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749619" y="383341"/>
            <a:ext cx="22695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Более 750 тысяч человек награждены медалью </a:t>
            </a:r>
          </a:p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«За оборону Сталинграда»</a:t>
            </a:r>
            <a:endParaRPr lang="ru-RU" sz="2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086" y="3429000"/>
            <a:ext cx="2859087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485</Words>
  <Application>Microsoft Office PowerPoint</Application>
  <PresentationFormat>Экран (4:3)</PresentationFormat>
  <Paragraphs>116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Георгий</dc:creator>
  <cp:lastModifiedBy>Георгий</cp:lastModifiedBy>
  <cp:revision>37</cp:revision>
  <dcterms:created xsi:type="dcterms:W3CDTF">2020-05-11T18:23:03Z</dcterms:created>
  <dcterms:modified xsi:type="dcterms:W3CDTF">2020-05-19T19:55:43Z</dcterms:modified>
</cp:coreProperties>
</file>