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9"/>
  </p:notesMasterIdLst>
  <p:sldIdLst>
    <p:sldId id="256" r:id="rId2"/>
    <p:sldId id="273" r:id="rId3"/>
    <p:sldId id="272" r:id="rId4"/>
    <p:sldId id="274" r:id="rId5"/>
    <p:sldId id="275" r:id="rId6"/>
    <p:sldId id="290" r:id="rId7"/>
    <p:sldId id="276" r:id="rId8"/>
    <p:sldId id="277" r:id="rId9"/>
    <p:sldId id="279" r:id="rId10"/>
    <p:sldId id="280" r:id="rId11"/>
    <p:sldId id="288" r:id="rId12"/>
    <p:sldId id="281" r:id="rId13"/>
    <p:sldId id="257" r:id="rId14"/>
    <p:sldId id="258" r:id="rId15"/>
    <p:sldId id="259" r:id="rId16"/>
    <p:sldId id="261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91" r:id="rId27"/>
    <p:sldId id="289" r:id="rId28"/>
    <p:sldId id="292" r:id="rId29"/>
    <p:sldId id="287" r:id="rId30"/>
    <p:sldId id="282" r:id="rId31"/>
    <p:sldId id="283" r:id="rId32"/>
    <p:sldId id="293" r:id="rId33"/>
    <p:sldId id="296" r:id="rId34"/>
    <p:sldId id="285" r:id="rId35"/>
    <p:sldId id="295" r:id="rId36"/>
    <p:sldId id="297" r:id="rId37"/>
    <p:sldId id="28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397A"/>
    <a:srgbClr val="CD21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509" autoAdjust="0"/>
  </p:normalViewPr>
  <p:slideViewPr>
    <p:cSldViewPr>
      <p:cViewPr varScale="1">
        <p:scale>
          <a:sx n="65" d="100"/>
          <a:sy n="65" d="100"/>
        </p:scale>
        <p:origin x="-5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DF0C9-8870-4A3A-8327-0DD149D72B66}" type="datetimeFigureOut">
              <a:rPr lang="ru-RU" smtClean="0"/>
              <a:pPr/>
              <a:t>25.04.2019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3B279-7E68-4E94-BB55-AA944F0FBB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2797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D6E7D9-A46C-4AEC-93B0-11D4E77FE319}" type="slidenum">
              <a:rPr lang="ru-RU" smtClean="0"/>
              <a:pPr/>
              <a:t>30</a:t>
            </a:fld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3B279-7E68-4E94-BB55-AA944F0FBB78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1AFE41-5884-4C8A-9EE6-4DB50B1CC1D5}" type="slidenum">
              <a:rPr lang="ru-RU" smtClean="0"/>
              <a:pPr/>
              <a:t>37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2BE8034-06C8-4968-B34B-382AF7700675}" type="datetimeFigureOut">
              <a:rPr lang="ru-RU" smtClean="0"/>
              <a:pPr/>
              <a:t>25.04.2019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FE28967-601E-47E3-8781-D85C7CD90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357290" y="714356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ТЕМА УРОКА:  ОБРАБОТКА КАРМАНА С ПОДРЕЗНЫМ БОЧКОМ В МУЖСКИХ БРЮКАХ.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1" name="Picture 3" descr="C:\Users\Student\Desktop\fea7b77653bdda5a44e89d04c10a9a9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976294"/>
            <a:ext cx="2428892" cy="36456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По итогам урока вы будете уметь: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857364"/>
            <a:ext cx="7933588" cy="480060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обрабатывать  карман  с подрезным бочком в мужских брюках;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проводить межоперационную влажно -  тепловую обработку;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применять инструкционную карту на обработку кармана с подрезным бочком в мужских брюках.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57290" y="0"/>
            <a:ext cx="7406640" cy="147218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Профессиональные компетенции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1071538" y="1850064"/>
            <a:ext cx="7767662" cy="17526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ПК 3.1. Выбирать рациональные способы технологии и технологические режимы производства швейных изделий. </a:t>
            </a:r>
          </a:p>
          <a:p>
            <a:pPr>
              <a:buNone/>
            </a:pP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ПК 3.4. Осуществлять технический контроль качества выпускаемой продукции.</a:t>
            </a: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Общие компетенции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447800"/>
            <a:ext cx="8076464" cy="5410200"/>
          </a:xfrm>
        </p:spPr>
        <p:txBody>
          <a:bodyPr>
            <a:normAutofit fontScale="47500" lnSpcReduction="20000"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ОК  1 – Понимать сущность и социальную значимость своей будущей профессии,  проявлять к ней устойчивый интерес; 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ОК 2 – Организовывать свою деятельность, исходя из цели и способов ее достижения, определенных руководителем; 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ОК    3 - Принимать решения в стандартных и нестандартных ситуациях и нести за них ответственность.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ОК  4 - Осуществлять поиск и использование информации, необходимой для эффективного выполнения профессиональных задач, профессионального и личностного развития.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ОК 6 – работать в команде, эффективно общаться с коллегами, руководством.</a:t>
            </a:r>
          </a:p>
          <a:p>
            <a:pPr>
              <a:buNone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План проведения открытого урока: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00100" y="1447800"/>
            <a:ext cx="8143900" cy="4800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1 –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этап –  Актуализация опорных знаний по правилам безопасности труда;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2 –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этап  -   Актуализация опорных знаний, умений  по технологии  обработки кармана с подрезным бочком и  выполнение тестового  задания на компьютерах;</a:t>
            </a:r>
          </a:p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3–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этап  – Самостоятельная работа по теме урока </a:t>
            </a:r>
          </a:p>
          <a:p>
            <a:pPr>
              <a:buNone/>
            </a:pPr>
            <a:endParaRPr lang="ru-RU" dirty="0" smtClean="0"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ВИДЫ   КАРМАНОВ </a:t>
            </a:r>
            <a:br>
              <a:rPr lang="ru-RU" sz="3600" b="1" dirty="0" smtClean="0"/>
            </a:br>
            <a:r>
              <a:rPr lang="ru-RU" sz="3600" b="1" dirty="0" smtClean="0"/>
              <a:t>С   ПОДРЕЗНЫМ  БОЧКОМ</a:t>
            </a:r>
            <a:endParaRPr lang="ru-RU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75" t="13844" r="39809" b="4523"/>
          <a:stretch/>
        </p:blipFill>
        <p:spPr bwMode="auto">
          <a:xfrm>
            <a:off x="714348" y="1571612"/>
            <a:ext cx="2040484" cy="279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27" t="4103" r="-1138" b="8946"/>
          <a:stretch/>
        </p:blipFill>
        <p:spPr bwMode="auto">
          <a:xfrm>
            <a:off x="3143240" y="1571612"/>
            <a:ext cx="2208068" cy="281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74" r="35532" b="15131"/>
          <a:stretch/>
        </p:blipFill>
        <p:spPr bwMode="auto">
          <a:xfrm>
            <a:off x="5786446" y="1643050"/>
            <a:ext cx="2101994" cy="264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5786" y="4500570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Карманы.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На первый взгляд, они кажутся одинаковыми и простыми. Однако, несмотря на то, что они выполняют одну и ту же функцию, их формы и размеры могут быть совершенно разными. 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8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1 – </a:t>
            </a:r>
            <a:r>
              <a:rPr lang="ru-RU" sz="3100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й</a:t>
            </a:r>
            <a:r>
              <a:rPr lang="ru-RU" sz="31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этап –  Актуализация опорных знаний по правилам безопасности труда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endParaRPr lang="ru-RU" dirty="0"/>
          </a:p>
        </p:txBody>
      </p:sp>
      <p:pic>
        <p:nvPicPr>
          <p:cNvPr id="4" name="Picture 2" descr="C:\Users\Student\Desktop\техника безопасности\1274357084_plakat_nojnits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911" y="2143116"/>
            <a:ext cx="4667283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Student\Desktop\техника безопасности\hello_html_m36e266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500174"/>
            <a:ext cx="3521080" cy="490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2 –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й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этап  -   Актуализация опорных знаний, умений  по технологии  обработки кармана с подрезным бочком 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ИНСТРУКЦИОННАЯ КАРТА НА ОБРАБОТКУ КАРМАНА С ПОДРЕЗНЫМ БОЧКОМ В МУЖСКИХ БРЮКАХ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1. Проверить детали кроя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71472" y="1524000"/>
            <a:ext cx="4521736" cy="466344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Для обработки кармана используются  детали кроя: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передняя половинка брюк  - 2 детали;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боковая часть передней половинки брюк,  раскроенная с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неотрезным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подзором – 2 детали;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подкладка кармана – 2 детали;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- клеевая кромка – 2 детали.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26" name="Рисунок 4" descr="F:\книга Технолоия одежды-Брюк\1.jpeg"/>
          <p:cNvPicPr>
            <a:picLocks noChangeAspect="1" noChangeArrowheads="1"/>
          </p:cNvPicPr>
          <p:nvPr/>
        </p:nvPicPr>
        <p:blipFill>
          <a:blip r:embed="rId3" cstate="print"/>
          <a:srcRect l="76758" t="71429" r="3783" b="10713"/>
          <a:stretch>
            <a:fillRect/>
          </a:stretch>
        </p:blipFill>
        <p:spPr bwMode="auto">
          <a:xfrm>
            <a:off x="5251655" y="1475623"/>
            <a:ext cx="3241481" cy="2167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6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4" cstate="print"/>
          <a:srcRect l="30469" t="15588" r="53906" b="70432"/>
          <a:stretch>
            <a:fillRect/>
          </a:stretch>
        </p:blipFill>
        <p:spPr bwMode="auto">
          <a:xfrm>
            <a:off x="6072198" y="4286256"/>
            <a:ext cx="177044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2. Наметить место расположения кармана.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1000100" y="1524000"/>
            <a:ext cx="4429156" cy="466344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 изнаночной стороны провести меловую линию через точки концов кармана. В нижнем  конце кармана ставят  надсечку на ширину шва. Длина кармана соответствует размеру брюк.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0" name="Рисунок 3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32007" t="31323" r="51563" b="52151"/>
          <a:stretch>
            <a:fillRect/>
          </a:stretch>
        </p:blipFill>
        <p:spPr bwMode="auto">
          <a:xfrm>
            <a:off x="5929322" y="1428736"/>
            <a:ext cx="3004049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52" y="285728"/>
            <a:ext cx="74980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3. Продублировать переднюю половинку брюк в области кармана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85720" y="1524000"/>
            <a:ext cx="5214974" cy="466344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Нить основы клеевой прокладки проходит параллельно линии соединяющей её концы.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Кромку прокладывают с натяжением с изнаночной стороны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неотрезной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обтачки, встык к намеченной линии кармана.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074" name="Рисунок 8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30283" t="71873" r="53906" b="10211"/>
          <a:stretch>
            <a:fillRect/>
          </a:stretch>
        </p:blipFill>
        <p:spPr bwMode="auto">
          <a:xfrm>
            <a:off x="5643570" y="2143116"/>
            <a:ext cx="330715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49808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4. Обметать срезы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неотрезной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обтачки и подзора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1524000"/>
            <a:ext cx="4786346" cy="466344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Швом шириной  0,4 –0,5 см, по  лицевой стороне внутреннего среза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неотрезной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обтачки передней половинки  брюк.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Подзор обметывают  по внутреннему срезу.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099" name="Рисунок 7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39197" t="48924" r="51563" b="35260"/>
          <a:stretch>
            <a:fillRect/>
          </a:stretch>
        </p:blipFill>
        <p:spPr bwMode="auto">
          <a:xfrm>
            <a:off x="6072198" y="3786190"/>
            <a:ext cx="1585920" cy="283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Рисунок 5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29916" t="48711" r="62515" b="29688"/>
          <a:stretch>
            <a:fillRect/>
          </a:stretch>
        </p:blipFill>
        <p:spPr bwMode="auto">
          <a:xfrm>
            <a:off x="6143636" y="1142984"/>
            <a:ext cx="1428760" cy="295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320"/>
            <a:ext cx="828677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</a:b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5. Заметать припуск правой половинки брюк  на участке кармана.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</a:br>
            <a:endParaRPr lang="ru-RU" sz="28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0" y="1524000"/>
            <a:ext cx="4643470" cy="46634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 переднюю половинку брюк с изнаночной стороны накладывают подкладку кармана. По линии входа в карман перегибают в сторону изнанки  и замётывают прямыми смёточными стежками длиной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0,7 – 1 см.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5122" name="Рисунок 9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72343" t="15158" r="8125" b="57957"/>
          <a:stretch>
            <a:fillRect/>
          </a:stretch>
        </p:blipFill>
        <p:spPr bwMode="auto">
          <a:xfrm>
            <a:off x="5500694" y="1857364"/>
            <a:ext cx="341343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7143768" y="3357562"/>
            <a:ext cx="1000132" cy="7143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Лицевая сторона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6. Проложить отделочную строчку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500174"/>
            <a:ext cx="4286280" cy="4663440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Прокладывают отделочную строчку швом шириной  от сгиба по модели.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146" name="Рисунок 10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72343" t="15158" r="8125" b="57957"/>
          <a:stretch>
            <a:fillRect/>
          </a:stretch>
        </p:blipFill>
        <p:spPr bwMode="auto">
          <a:xfrm>
            <a:off x="5572132" y="2071678"/>
            <a:ext cx="2738450" cy="357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643702" y="3500438"/>
            <a:ext cx="1214446" cy="7858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Лицевая сторона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43636" y="2786058"/>
            <a:ext cx="214314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806561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7. Удалить строчку замётывания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1524000"/>
            <a:ext cx="4378860" cy="466344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Надсекают стежки строчки временного назначения и удаляют.  </a:t>
            </a:r>
          </a:p>
          <a:p>
            <a:endParaRPr lang="ru-RU" dirty="0"/>
          </a:p>
        </p:txBody>
      </p:sp>
      <p:pic>
        <p:nvPicPr>
          <p:cNvPr id="7170" name="Рисунок 10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4" cstate="print"/>
          <a:srcRect l="72343" t="15158" r="8125" b="57957"/>
          <a:stretch>
            <a:fillRect/>
          </a:stretch>
        </p:blipFill>
        <p:spPr bwMode="auto">
          <a:xfrm>
            <a:off x="5226669" y="1792838"/>
            <a:ext cx="3595706" cy="4342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4"/>
          <p:cNvGrpSpPr>
            <a:grpSpLocks noChangeAspect="1"/>
          </p:cNvGrpSpPr>
          <p:nvPr/>
        </p:nvGrpSpPr>
        <p:grpSpPr bwMode="auto">
          <a:xfrm rot="11197100">
            <a:off x="5300131" y="2059853"/>
            <a:ext cx="1398073" cy="817059"/>
            <a:chOff x="3844" y="3663"/>
            <a:chExt cx="1221" cy="720"/>
          </a:xfrm>
        </p:grpSpPr>
        <p:sp>
          <p:nvSpPr>
            <p:cNvPr id="6" name="AutoShape 35"/>
            <p:cNvSpPr>
              <a:spLocks noChangeAspect="1" noChangeArrowheads="1"/>
            </p:cNvSpPr>
            <p:nvPr/>
          </p:nvSpPr>
          <p:spPr bwMode="auto">
            <a:xfrm>
              <a:off x="3844" y="3663"/>
              <a:ext cx="1221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Line 36"/>
            <p:cNvSpPr>
              <a:spLocks noChangeShapeType="1"/>
            </p:cNvSpPr>
            <p:nvPr/>
          </p:nvSpPr>
          <p:spPr bwMode="auto">
            <a:xfrm flipH="1">
              <a:off x="4063" y="3942"/>
              <a:ext cx="569" cy="13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37"/>
            <p:cNvSpPr>
              <a:spLocks noChangeShapeType="1"/>
            </p:cNvSpPr>
            <p:nvPr/>
          </p:nvSpPr>
          <p:spPr bwMode="auto">
            <a:xfrm>
              <a:off x="4063" y="3802"/>
              <a:ext cx="525" cy="418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Oval 38"/>
            <p:cNvSpPr>
              <a:spLocks noChangeArrowheads="1"/>
            </p:cNvSpPr>
            <p:nvPr/>
          </p:nvSpPr>
          <p:spPr bwMode="auto">
            <a:xfrm>
              <a:off x="4588" y="3802"/>
              <a:ext cx="175" cy="13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Oval 39"/>
            <p:cNvSpPr>
              <a:spLocks noChangeArrowheads="1"/>
            </p:cNvSpPr>
            <p:nvPr/>
          </p:nvSpPr>
          <p:spPr bwMode="auto">
            <a:xfrm>
              <a:off x="4457" y="4220"/>
              <a:ext cx="173" cy="13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858016" y="3714752"/>
            <a:ext cx="1214446" cy="7858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Лицевая сторона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971E-6 C -0.0276 -0.00139 -0.05538 -0.00092 -0.08298 -0.0044 C -0.08507 -0.00463 -0.08507 -0.00926 -0.08646 -0.01112 C -0.09167 -0.01807 -0.09792 -0.02757 -0.1033 -0.03383 C -0.10642 -0.03754 -0.11354 -0.04287 -0.11354 -0.04287 C -0.11233 -0.03847 -0.11198 -0.0336 -0.11024 -0.02943 C -0.10816 -0.02456 -0.1033 -0.01575 -0.1033 -0.01575 C -0.10052 -0.00347 -0.09566 -0.00417 -0.08646 -0.00208 C -0.08472 0.00024 -0.08177 0.00163 -0.08142 0.00464 C -0.08108 0.00719 -0.08298 0.00997 -0.08472 0.01136 C -0.08802 0.01437 -0.09653 0.016 -0.10173 0.0204 C -0.10503 0.02712 -0.10833 0.03407 -0.1118 0.04079 C -0.11302 0.04311 -0.11528 0.04751 -0.11528 0.04751 " pathEditMode="relative" ptsTypes="ffffffffffff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8065614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8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. Настрочить срезы припуска передней половинки брюк на подкладку кармана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2910" y="2194560"/>
            <a:ext cx="4572032" cy="4663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Настрачивание 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неотрезной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обтачки на подкладку кармана  выполняют швом шириной 0,2 - 0,3 см  от обметанного среза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8194" name="Рисунок 11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72449" t="43262" r="7239" b="34155"/>
          <a:stretch>
            <a:fillRect/>
          </a:stretch>
        </p:blipFill>
        <p:spPr bwMode="auto">
          <a:xfrm>
            <a:off x="5286380" y="2214554"/>
            <a:ext cx="3529321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9. Приутюжить край кармана.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8662" y="1524000"/>
            <a:ext cx="4164546" cy="46634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Край кармана приутюживают до полного прилегания, соблюдая режим ВТО.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9218" name="Рисунок 9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72343" t="15158" r="8125" b="57957"/>
          <a:stretch>
            <a:fillRect/>
          </a:stretch>
        </p:blipFill>
        <p:spPr bwMode="auto">
          <a:xfrm>
            <a:off x="5286380" y="2500306"/>
            <a:ext cx="326236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715140" y="3929066"/>
            <a:ext cx="1143008" cy="78581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Лицевая сторона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10. Настрочить подзор на подкладку кармана.</a:t>
            </a:r>
            <a:endParaRPr lang="ru-RU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4350838" cy="46634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Подзор располагают лицевой стороной вверх на лицевой стороне подкладки кармана, совмещают верхний и боковые срезы деталей.</a:t>
            </a:r>
          </a:p>
          <a:p>
            <a:pPr>
              <a:buNone/>
            </a:pPr>
            <a:r>
              <a:rPr lang="ru-RU" sz="33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Настрачивают позор на  подкладку кармана швом шириной 0,2 – 0,3 см.</a:t>
            </a:r>
          </a:p>
          <a:p>
            <a:endParaRPr lang="ru-RU" dirty="0"/>
          </a:p>
        </p:txBody>
      </p:sp>
      <p:pic>
        <p:nvPicPr>
          <p:cNvPr id="10242" name="Рисунок 12" descr="F:\книга Технолоия одежды-Брюк\2.jpeg"/>
          <p:cNvPicPr>
            <a:picLocks noChangeAspect="1" noChangeArrowheads="1"/>
          </p:cNvPicPr>
          <p:nvPr/>
        </p:nvPicPr>
        <p:blipFill>
          <a:blip r:embed="rId3" cstate="print"/>
          <a:srcRect l="76058" t="67062" r="8698" b="11430"/>
          <a:stretch>
            <a:fillRect/>
          </a:stretch>
        </p:blipFill>
        <p:spPr bwMode="auto">
          <a:xfrm>
            <a:off x="5780460" y="1857364"/>
            <a:ext cx="336354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11.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Закрепить концы кармана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1524000"/>
            <a:ext cx="4378860" cy="466344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 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Переднюю половинку брюк накладывают сгибом кармана на подзор, уравнивая боковые и верхние срезы, ставят закрепки в концах кармана перпендикулярно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 входу в карман.</a:t>
            </a:r>
          </a:p>
          <a:p>
            <a:endParaRPr lang="ru-RU" dirty="0"/>
          </a:p>
        </p:txBody>
      </p:sp>
      <p:pic>
        <p:nvPicPr>
          <p:cNvPr id="11266" name="Рисунок 13" descr="F:\книга Технолоия одежды-Брюк\3.jpeg"/>
          <p:cNvPicPr>
            <a:picLocks noChangeAspect="1" noChangeArrowheads="1"/>
          </p:cNvPicPr>
          <p:nvPr/>
        </p:nvPicPr>
        <p:blipFill>
          <a:blip r:embed="rId3" cstate="print"/>
          <a:srcRect l="28125" t="15588" r="53125" b="62904"/>
          <a:stretch>
            <a:fillRect/>
          </a:stretch>
        </p:blipFill>
        <p:spPr bwMode="auto">
          <a:xfrm>
            <a:off x="5032992" y="2000240"/>
            <a:ext cx="364906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12. Стачать подкладки кармана </a:t>
            </a:r>
            <a:endParaRPr lang="ru-RU" dirty="0">
              <a:solidFill>
                <a:schemeClr val="accent1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1524000"/>
            <a:ext cx="4500594" cy="46634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Стачивают подкладки кармана швом шириной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1 см, в начале и конце строчки ставят  закрепки длиной 0,7 см.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2290" name="Рисунок 1" descr="F:\книга Технолоия одежды-Брюк\3.jpeg"/>
          <p:cNvPicPr>
            <a:picLocks noChangeAspect="1" noChangeArrowheads="1"/>
          </p:cNvPicPr>
          <p:nvPr/>
        </p:nvPicPr>
        <p:blipFill>
          <a:blip r:embed="rId3" cstate="print"/>
          <a:srcRect l="29150" t="38338" r="52344" b="34944"/>
          <a:stretch>
            <a:fillRect/>
          </a:stretch>
        </p:blipFill>
        <p:spPr bwMode="auto">
          <a:xfrm>
            <a:off x="5643570" y="2143116"/>
            <a:ext cx="292895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Arial Black" pitchFamily="34" charset="0"/>
              </a:rPr>
              <a:t>13.  Приутюжить   готовый    карман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571612"/>
            <a:ext cx="3657600" cy="466344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 Black" pitchFamily="34" charset="0"/>
              </a:rPr>
              <a:t>   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Приутюживают карман с лицевой и изнаночной сторон, соблюдая режим ВТО.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3314" name="Рисунок 2" descr="F:\книга Технолоия одежды-Брюк\3.jpeg"/>
          <p:cNvPicPr>
            <a:picLocks noChangeAspect="1" noChangeArrowheads="1"/>
          </p:cNvPicPr>
          <p:nvPr/>
        </p:nvPicPr>
        <p:blipFill>
          <a:blip r:embed="rId3" cstate="print"/>
          <a:srcRect l="28821" t="38113" r="52344" b="34944"/>
          <a:stretch>
            <a:fillRect/>
          </a:stretch>
        </p:blipFill>
        <p:spPr bwMode="auto">
          <a:xfrm>
            <a:off x="4857752" y="1785926"/>
            <a:ext cx="364333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85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92867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Выполнение  тестового задания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Время выполнения 10 минут</a:t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Итог:   14 – 15 баллов «5»</a:t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        </a:t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          12 – 13 баллов «4»</a:t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           10 – 11 баллов «3»</a:t>
            </a:r>
            <a:endParaRPr lang="ru-RU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85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2958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 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3– й  этап Самостоятельная работа по теме урока «Обработка кармана с подрезным бочком в мужских брюках»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1" y="4509120"/>
            <a:ext cx="7920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i="1" dirty="0">
                <a:solidFill>
                  <a:srgbClr val="B83D68">
                    <a:lumMod val="75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ea typeface="+mj-ea"/>
                <a:cs typeface="Aharoni" pitchFamily="2" charset="-79"/>
              </a:rPr>
              <a:t>Время выполнения – 120 мин.</a:t>
            </a:r>
            <a:endParaRPr lang="ru-RU" sz="3600" i="1" dirty="0">
              <a:solidFill>
                <a:srgbClr val="B13F9A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/>
          <p:cNvSpPr>
            <a:spLocks noChangeArrowheads="1"/>
          </p:cNvSpPr>
          <p:nvPr/>
        </p:nvSpPr>
        <p:spPr bwMode="auto">
          <a:xfrm>
            <a:off x="857250" y="-1061829"/>
            <a:ext cx="77152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1752600" algn="l"/>
              </a:tabLst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endParaRPr lang="ru-RU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Ведомость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учета результатов компонентного анализа  элементов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обработки </a:t>
            </a:r>
          </a:p>
          <a:p>
            <a:pPr algn="ctr" eaLnBrk="0" hangingPunct="0">
              <a:tabLst>
                <a:tab pos="1752600" algn="l"/>
              </a:tabLst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кармана  с подрезным бочком 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>
              <a:tabLst>
                <a:tab pos="1752600" algn="l"/>
              </a:tabLst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anose="02020603050405020304" pitchFamily="18" charset="0"/>
              </a:rPr>
              <a:t>Ф.И.О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anose="02020603050405020304" pitchFamily="18" charset="0"/>
              </a:rPr>
              <a:t>. 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anose="02020603050405020304" pitchFamily="18" charset="0"/>
              </a:rPr>
              <a:t>обучающегося__________________________________________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987357"/>
              </p:ext>
            </p:extLst>
          </p:nvPr>
        </p:nvGraphicFramePr>
        <p:xfrm>
          <a:off x="179512" y="1200527"/>
          <a:ext cx="8643998" cy="5604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8048"/>
                <a:gridCol w="1152128"/>
                <a:gridCol w="1080120"/>
                <a:gridCol w="1008112"/>
                <a:gridCol w="1368152"/>
                <a:gridCol w="1008112"/>
                <a:gridCol w="82932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Элемент трудовой деятельности</a:t>
                      </a: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Оценка трудовой деятельности в балах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Правильность выполнения приемов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Организация  рабочего места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Безопасность труда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Самостоятельность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операции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Качество выполнения операции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Общее </a:t>
                      </a: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баллов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20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1.Проверить детали кроя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2.Наметить место расположения кармана.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3.Продублировать переднюю половинку брюк в области кармана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05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4.Обметать срезы </a:t>
                      </a:r>
                      <a:r>
                        <a:rPr lang="ru-RU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неотрезной</a:t>
                      </a: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обтачки и подзора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341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5.Заметать припуск правой половинки брюк  на участке кармана.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3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6.Проложить отделочную строчку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15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7.Удалить строчку замётывания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341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8.Настрочить срезы припуска передней половинки брюк на подкладку кармана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69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9.Приутюжить край кармана.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1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10.Настрочить подзор на подкладку кармана.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2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11.Закрепить концы кармана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3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12.Стачать подкладки кармана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13.Приутюжить готовый карман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5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 (а) 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52600" algn="l"/>
                        </a:tabLst>
                      </a:pPr>
                      <a:endParaRPr lang="ru-RU" sz="11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85720" y="359898"/>
            <a:ext cx="8553480" cy="620830"/>
          </a:xfrm>
        </p:spPr>
        <p:txBody>
          <a:bodyPr>
            <a:noAutofit/>
          </a:bodyPr>
          <a:lstStyle/>
          <a:p>
            <a:pPr algn="ctr"/>
            <a:endParaRPr lang="ru-RU" sz="32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971600" y="620688"/>
            <a:ext cx="7560840" cy="5737270"/>
          </a:xfrm>
        </p:spPr>
        <p:txBody>
          <a:bodyPr>
            <a:normAutofit fontScale="55000" lnSpcReduction="20000"/>
          </a:bodyPr>
          <a:lstStyle/>
          <a:p>
            <a:pPr eaLnBrk="0" hangingPunct="0">
              <a:tabLst>
                <a:tab pos="1752600" algn="l"/>
              </a:tabLst>
            </a:pPr>
            <a:r>
              <a:rPr lang="ru-RU" sz="65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Итого: Кα = а/р</a:t>
            </a:r>
          </a:p>
          <a:p>
            <a:pPr eaLnBrk="0" hangingPunct="0">
              <a:tabLst>
                <a:tab pos="1752600" algn="l"/>
              </a:tabLst>
            </a:pP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Где  </a:t>
            </a: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а </a:t>
            </a:r>
            <a:r>
              <a:rPr lang="ru-RU" sz="51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– количество существенных операций, выполненных </a:t>
            </a: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обучающимися </a:t>
            </a:r>
            <a:r>
              <a:rPr lang="ru-RU" sz="51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правильно</a:t>
            </a:r>
            <a:endParaRPr lang="ru-RU" sz="5100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Times New Roman" pitchFamily="18" charset="0"/>
              </a:rPr>
              <a:t>р – общее число существенных операций обработки кармана с подрезным бочком;</a:t>
            </a: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р = 5*13 =65	</a:t>
            </a:r>
          </a:p>
          <a:p>
            <a:pPr eaLnBrk="0" hangingPunct="0">
              <a:tabLst>
                <a:tab pos="1752600" algn="l"/>
              </a:tabLst>
            </a:pP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при :     Кα ≥ 0,9 – 0,1   = 5 (59 – 65)</a:t>
            </a: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             Кα ≥ 0,80–0,89 = 4 (52 – 58)</a:t>
            </a: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eaLnBrk="0" hangingPunct="0">
              <a:tabLst>
                <a:tab pos="1752600" algn="l"/>
              </a:tabLst>
            </a:pP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ea typeface="Calibri" pitchFamily="34" charset="0"/>
                <a:cs typeface="Calibri" pitchFamily="34" charset="0"/>
              </a:rPr>
              <a:t>             Кα ≥ 0,7  –0,79 = 3 (46 – 51)</a:t>
            </a:r>
            <a:endParaRPr lang="ru-RU" sz="5100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Оценочная ведомость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7182441"/>
              </p:ext>
            </p:extLst>
          </p:nvPr>
        </p:nvGraphicFramePr>
        <p:xfrm>
          <a:off x="285720" y="1428736"/>
          <a:ext cx="8501122" cy="4777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615"/>
                <a:gridCol w="1674557"/>
                <a:gridCol w="1150670"/>
                <a:gridCol w="1928826"/>
                <a:gridCol w="1214446"/>
                <a:gridCol w="1143008"/>
              </a:tblGrid>
              <a:tr h="3635509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Правила</a:t>
                      </a:r>
                      <a:r>
                        <a:rPr lang="ru-RU" b="1" baseline="0" dirty="0" smtClean="0">
                          <a:solidFill>
                            <a:schemeClr val="bg2"/>
                          </a:solidFill>
                          <a:latin typeface="+mn-lt"/>
                          <a:cs typeface="Aharoni" pitchFamily="2" charset="-79"/>
                        </a:rPr>
                        <a:t> безопасности труда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Актуализация опорных знаний, умений по технологии  обработки кармана с подрезным бочком в мужских брюках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Тестовое задание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solidFill>
                            <a:schemeClr val="bg2"/>
                          </a:solidFill>
                          <a:latin typeface="+mn-lt"/>
                        </a:rPr>
                        <a:t>Самостоятельная работа  по  обработке кармана  с подрезным бочком</a:t>
                      </a:r>
                      <a:endParaRPr lang="ru-RU" b="1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Контроль качества 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bg2"/>
                          </a:solidFill>
                        </a:rPr>
                        <a:t>Оценка</a:t>
                      </a:r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</a:tr>
              <a:tr h="1141673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852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929586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   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  <a:t>3– й  этап Самостоятельная работа по теме урока «Обработка кармана с подрезным бочком в мужских брюках»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haroni" pitchFamily="2" charset="-79"/>
              </a:rPr>
            </a:b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1" y="4509120"/>
            <a:ext cx="7920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800" i="1" dirty="0">
                <a:solidFill>
                  <a:srgbClr val="B83D68">
                    <a:lumMod val="75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  <a:ea typeface="+mj-ea"/>
                <a:cs typeface="Aharoni" pitchFamily="2" charset="-79"/>
              </a:rPr>
              <a:t>Время выполнения – 120 мин.</a:t>
            </a:r>
            <a:endParaRPr lang="ru-RU" sz="3600" i="1" dirty="0">
              <a:solidFill>
                <a:srgbClr val="B13F9A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/>
                <a:latin typeface="Arial Black" pitchFamily="34" charset="0"/>
              </a:rPr>
              <a:t>Итоговая   оценка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433654" cy="4891102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     «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5» = 19 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и более</a:t>
            </a:r>
            <a:endParaRPr lang="ru-RU" sz="4800" b="1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algn="ctr">
              <a:buFont typeface="Wingdings 2" pitchFamily="18" charset="2"/>
              <a:buNone/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«4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» = 17 – 18 </a:t>
            </a:r>
          </a:p>
          <a:p>
            <a:pPr algn="ctr">
              <a:buFont typeface="Wingdings 2" pitchFamily="18" charset="2"/>
              <a:buNone/>
              <a:defRPr/>
            </a:pP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«3» = 15 – 16 </a:t>
            </a:r>
          </a:p>
          <a:p>
            <a:endParaRPr lang="ru-RU" sz="4800" b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Общие компетенции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447800"/>
            <a:ext cx="8076464" cy="5410200"/>
          </a:xfrm>
        </p:spPr>
        <p:txBody>
          <a:bodyPr>
            <a:normAutofit fontScale="47500" lnSpcReduction="20000"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ОК  1 – Понимать сущность и социальную значимость своей будущей профессии,  проявлять к ней устойчивый интерес; 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ОК 2 – Организовывать свою деятельность, исходя из цели и способов ее достижения, определенных руководителем; 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 ОК    3 - Принимать решения в стандартных и нестандартных ситуациях и нести за них ответственность.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  ОК  4 - Осуществлять поиск и использование информации, необходимой для эффективного выполнения профессиональных задач, профессионального и личностного развития.</a:t>
            </a:r>
          </a:p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 ОК 6 – работать в команде, эффективно общаться с коллегами, руководством.</a:t>
            </a:r>
          </a:p>
          <a:p>
            <a:pPr>
              <a:buNone/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По итогам урока вы будете уметь: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857364"/>
            <a:ext cx="7933588" cy="480060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обрабатывать  карман  с подрезным бочком в мужских брюках;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проводить межоперационную влажно -  тепловую обработку;</a:t>
            </a:r>
          </a:p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применять инструкционную карту на обработку кармана с подрезным бочком в мужских брюках.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Домашнее задание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47800"/>
            <a:ext cx="8219340" cy="4800600"/>
          </a:xfrm>
        </p:spPr>
        <p:txBody>
          <a:bodyPr/>
          <a:lstStyle/>
          <a:p>
            <a:pPr>
              <a:buNone/>
              <a:defRPr/>
            </a:pPr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Повторить тему следующего урока: «Обработка застежки гульфик на тесьму – «молния».</a:t>
            </a:r>
          </a:p>
          <a:p>
            <a:pPr>
              <a:defRPr/>
            </a:pPr>
            <a:endParaRPr lang="ru-RU" sz="4000" dirty="0"/>
          </a:p>
        </p:txBody>
      </p:sp>
      <p:pic>
        <p:nvPicPr>
          <p:cNvPr id="3074" name="Picture 2" descr="C:\Users\Student\Desktop\УЧЕБНЫЙ ГОД 2017 -2018\УРОКИ ПО ТШИ (ПРЕЗИНТАЦИИ)\обработка брюк\фото брюки\обработка брюк\temerity_of_men.jpg"/>
          <p:cNvPicPr>
            <a:picLocks noChangeAspect="1" noChangeArrowheads="1"/>
          </p:cNvPicPr>
          <p:nvPr/>
        </p:nvPicPr>
        <p:blipFill>
          <a:blip r:embed="rId3" cstate="print"/>
          <a:srcRect l="13281" r="12500"/>
          <a:stretch>
            <a:fillRect/>
          </a:stretch>
        </p:blipFill>
        <p:spPr bwMode="auto">
          <a:xfrm>
            <a:off x="5143504" y="4081482"/>
            <a:ext cx="3571900" cy="2776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2021</TotalTime>
  <Words>1189</Words>
  <Application>Microsoft Office PowerPoint</Application>
  <PresentationFormat>Экран (4:3)</PresentationFormat>
  <Paragraphs>211</Paragraphs>
  <Slides>37</Slides>
  <Notes>37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Солнцестояние</vt:lpstr>
      <vt:lpstr> ТЕМА УРОКА:  ОБРАБОТКА КАРМАНА С ПОДРЕЗНЫМ БОЧКОМ В МУЖСКИХ БРЮКАХ.</vt:lpstr>
      <vt:lpstr>По итогам урока вы будете уметь: </vt:lpstr>
      <vt:lpstr>Профессиональные компетенции</vt:lpstr>
      <vt:lpstr>Общие компетенции</vt:lpstr>
      <vt:lpstr>План проведения открытого урока:</vt:lpstr>
      <vt:lpstr>ВИДЫ   КАРМАНОВ  С   ПОДРЕЗНЫМ  БОЧКОМ</vt:lpstr>
      <vt:lpstr>Оценочная ведомость</vt:lpstr>
      <vt:lpstr>  1 – й  этап –  Актуализация опорных знаний по правилам безопасности труда </vt:lpstr>
      <vt:lpstr>Оценочная ведомость</vt:lpstr>
      <vt:lpstr>          2 – й  этап  -   Актуализация опорных знаний, умений  по технологии  обработки кармана с подрезным бочком     </vt:lpstr>
      <vt:lpstr>        ИНСТРУКЦИОННАЯ КАРТА НА ОБРАБОТКУ КАРМАНА С ПОДРЕЗНЫМ БОЧКОМ В МУЖСКИХ БРЮКАХ </vt:lpstr>
      <vt:lpstr>Оценочная ведомость</vt:lpstr>
      <vt:lpstr>1. Проверить детали кроя </vt:lpstr>
      <vt:lpstr>2. Наметить место расположения кармана.</vt:lpstr>
      <vt:lpstr>3. Продублировать переднюю половинку брюк в области кармана</vt:lpstr>
      <vt:lpstr>4. Обметать срезы неотрезной обтачки и подзора</vt:lpstr>
      <vt:lpstr> 5. Заметать припуск правой половинки брюк  на участке кармана. </vt:lpstr>
      <vt:lpstr>6. Проложить отделочную строчку</vt:lpstr>
      <vt:lpstr>7. Удалить строчку замётывания </vt:lpstr>
      <vt:lpstr>8. Настрочить срезы припуска передней половинки брюк на подкладку кармана </vt:lpstr>
      <vt:lpstr>9. Приутюжить край кармана.</vt:lpstr>
      <vt:lpstr>10. Настрочить подзор на подкладку кармана.</vt:lpstr>
      <vt:lpstr>11. Закрепить концы кармана</vt:lpstr>
      <vt:lpstr>12. Стачать подкладки кармана </vt:lpstr>
      <vt:lpstr> 13.  Приутюжить   готовый    карман </vt:lpstr>
      <vt:lpstr>Оценочная ведомость</vt:lpstr>
      <vt:lpstr>     Выполнение  тестового задания  Время выполнения 10 минут  Итог:   14 – 15 баллов «5»                        12 – 13 баллов «4»               10 – 11 баллов «3»</vt:lpstr>
      <vt:lpstr>Оценочная ведомость</vt:lpstr>
      <vt:lpstr>         3– й  этап Самостоятельная работа по теме урока «Обработка кармана с подрезным бочком в мужских брюках» </vt:lpstr>
      <vt:lpstr>Слайд 30</vt:lpstr>
      <vt:lpstr>Слайд 31</vt:lpstr>
      <vt:lpstr>Оценочная ведомость</vt:lpstr>
      <vt:lpstr>         3– й  этап Самостоятельная работа по теме урока «Обработка кармана с подрезным бочком в мужских брюках» </vt:lpstr>
      <vt:lpstr>Итоговая   оценка</vt:lpstr>
      <vt:lpstr>Общие компетенции</vt:lpstr>
      <vt:lpstr>По итогам урока вы будете уметь: </vt:lpstr>
      <vt:lpstr>Домашнее задание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Обработка карманов с листочкой </dc:title>
  <dc:creator>Серега</dc:creator>
  <cp:lastModifiedBy>Student</cp:lastModifiedBy>
  <cp:revision>177</cp:revision>
  <dcterms:created xsi:type="dcterms:W3CDTF">2010-04-06T08:39:38Z</dcterms:created>
  <dcterms:modified xsi:type="dcterms:W3CDTF">2019-04-25T05:06:25Z</dcterms:modified>
</cp:coreProperties>
</file>