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9"/>
  </p:notesMasterIdLst>
  <p:sldIdLst>
    <p:sldId id="257" r:id="rId2"/>
    <p:sldId id="346" r:id="rId3"/>
    <p:sldId id="294" r:id="rId4"/>
    <p:sldId id="295" r:id="rId5"/>
    <p:sldId id="312" r:id="rId6"/>
    <p:sldId id="309" r:id="rId7"/>
    <p:sldId id="343" r:id="rId8"/>
    <p:sldId id="347" r:id="rId9"/>
    <p:sldId id="358" r:id="rId10"/>
    <p:sldId id="344" r:id="rId11"/>
    <p:sldId id="348" r:id="rId12"/>
    <p:sldId id="345" r:id="rId13"/>
    <p:sldId id="357" r:id="rId14"/>
    <p:sldId id="329" r:id="rId15"/>
    <p:sldId id="337" r:id="rId16"/>
    <p:sldId id="338" r:id="rId17"/>
    <p:sldId id="339" r:id="rId18"/>
    <p:sldId id="340" r:id="rId19"/>
    <p:sldId id="349" r:id="rId20"/>
    <p:sldId id="350" r:id="rId21"/>
    <p:sldId id="351" r:id="rId22"/>
    <p:sldId id="353" r:id="rId23"/>
    <p:sldId id="354" r:id="rId24"/>
    <p:sldId id="352" r:id="rId25"/>
    <p:sldId id="359" r:id="rId26"/>
    <p:sldId id="355" r:id="rId27"/>
    <p:sldId id="281" r:id="rId2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F9A1"/>
    <a:srgbClr val="57F3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864"/>
    <p:restoredTop sz="94727"/>
  </p:normalViewPr>
  <p:slideViewPr>
    <p:cSldViewPr>
      <p:cViewPr varScale="1">
        <p:scale>
          <a:sx n="81" d="100"/>
          <a:sy n="81" d="100"/>
        </p:scale>
        <p:origin x="176" y="2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449A48-4AC7-44E5-82BF-DA5F8E0814AC}" type="doc">
      <dgm:prSet loTypeId="urn:microsoft.com/office/officeart/2005/8/layout/radial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AB6E33B-5179-4118-BFB4-776114F70BA6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>
              <a:solidFill>
                <a:srgbClr val="FF0000"/>
              </a:solidFill>
            </a:rPr>
            <a:t>Цель занятия: </a:t>
          </a:r>
          <a:endParaRPr lang="ru-RU" dirty="0"/>
        </a:p>
      </dgm:t>
    </dgm:pt>
    <dgm:pt modelId="{6E3D78F7-13A4-4B16-B97B-1E9B3B9743A9}" type="parTrans" cxnId="{D581C80C-5F39-44C0-A41C-896E19D15E2E}">
      <dgm:prSet/>
      <dgm:spPr/>
      <dgm:t>
        <a:bodyPr/>
        <a:lstStyle/>
        <a:p>
          <a:endParaRPr lang="ru-RU"/>
        </a:p>
      </dgm:t>
    </dgm:pt>
    <dgm:pt modelId="{776BAC0B-6A67-49A5-8323-65EC82198C1D}" type="sibTrans" cxnId="{D581C80C-5F39-44C0-A41C-896E19D15E2E}">
      <dgm:prSet/>
      <dgm:spPr/>
      <dgm:t>
        <a:bodyPr/>
        <a:lstStyle/>
        <a:p>
          <a:endParaRPr lang="ru-RU"/>
        </a:p>
      </dgm:t>
    </dgm:pt>
    <dgm:pt modelId="{BED809A8-6FE3-462D-9073-EDEED1D1DEFD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>
              <a:solidFill>
                <a:srgbClr val="002060"/>
              </a:solidFill>
              <a:latin typeface="Times New Roman"/>
              <a:ea typeface="Times New Roman"/>
              <a:cs typeface="Calibri"/>
            </a:rPr>
            <a:t>Изучить основные симптомы и проблемы при заболеваниях органов ЖКТ.</a:t>
          </a:r>
          <a:endParaRPr lang="ru-RU" sz="1800" dirty="0"/>
        </a:p>
      </dgm:t>
    </dgm:pt>
    <dgm:pt modelId="{0AA2B0AA-A1C2-4F6D-9321-EB21672CA25B}" type="parTrans" cxnId="{6E3D6B58-6CB4-46EB-9C98-DEEE57EE5827}">
      <dgm:prSet/>
      <dgm:spPr/>
      <dgm:t>
        <a:bodyPr/>
        <a:lstStyle/>
        <a:p>
          <a:endParaRPr lang="ru-RU"/>
        </a:p>
      </dgm:t>
    </dgm:pt>
    <dgm:pt modelId="{41DFEE32-9B86-4093-AF32-380005956E11}" type="sibTrans" cxnId="{6E3D6B58-6CB4-46EB-9C98-DEEE57EE5827}">
      <dgm:prSet/>
      <dgm:spPr/>
      <dgm:t>
        <a:bodyPr/>
        <a:lstStyle/>
        <a:p>
          <a:endParaRPr lang="ru-RU"/>
        </a:p>
      </dgm:t>
    </dgm:pt>
    <dgm:pt modelId="{0622F0FE-2D56-4F39-85A9-381B6D08A2B6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>
              <a:solidFill>
                <a:srgbClr val="002060"/>
              </a:solidFill>
              <a:latin typeface="Times New Roman"/>
              <a:ea typeface="Times New Roman"/>
              <a:cs typeface="Calibri"/>
            </a:rPr>
            <a:t>Сформировать навыки общения с больными при подготовке к исследованиям и взятия материала на исследование.</a:t>
          </a:r>
          <a:endParaRPr lang="ru-RU" sz="1800" dirty="0"/>
        </a:p>
      </dgm:t>
    </dgm:pt>
    <dgm:pt modelId="{3825AAE5-98C2-41D1-8197-B91D5A616B06}" type="parTrans" cxnId="{6B03C543-9258-4CCD-B924-0A9AA040AF2F}">
      <dgm:prSet/>
      <dgm:spPr/>
      <dgm:t>
        <a:bodyPr/>
        <a:lstStyle/>
        <a:p>
          <a:endParaRPr lang="ru-RU"/>
        </a:p>
      </dgm:t>
    </dgm:pt>
    <dgm:pt modelId="{AFEB0D49-5E00-4078-83FB-D0C062B7745E}" type="sibTrans" cxnId="{6B03C543-9258-4CCD-B924-0A9AA040AF2F}">
      <dgm:prSet/>
      <dgm:spPr/>
      <dgm:t>
        <a:bodyPr/>
        <a:lstStyle/>
        <a:p>
          <a:endParaRPr lang="ru-RU"/>
        </a:p>
      </dgm:t>
    </dgm:pt>
    <dgm:pt modelId="{BD288288-9353-459B-8A8F-0AC2B3D39699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>
              <a:solidFill>
                <a:srgbClr val="002060"/>
              </a:solidFill>
              <a:latin typeface="Times New Roman"/>
              <a:ea typeface="Times New Roman"/>
              <a:cs typeface="Calibri"/>
            </a:rPr>
            <a:t>Изучить основные методы сестринского обследования больных с заболеваниями органов пищеварения.</a:t>
          </a:r>
          <a:endParaRPr lang="ru-RU" sz="1800" dirty="0"/>
        </a:p>
      </dgm:t>
    </dgm:pt>
    <dgm:pt modelId="{2CD307ED-0A04-47DD-93DB-5034F3773ED7}" type="parTrans" cxnId="{5519E86E-3DAA-4558-A7A1-6B0E93A5AC82}">
      <dgm:prSet/>
      <dgm:spPr/>
      <dgm:t>
        <a:bodyPr/>
        <a:lstStyle/>
        <a:p>
          <a:endParaRPr lang="ru-RU"/>
        </a:p>
      </dgm:t>
    </dgm:pt>
    <dgm:pt modelId="{EDCA9BB1-3BD8-4614-9EC4-D3986E6FA55B}" type="sibTrans" cxnId="{5519E86E-3DAA-4558-A7A1-6B0E93A5AC82}">
      <dgm:prSet/>
      <dgm:spPr/>
      <dgm:t>
        <a:bodyPr/>
        <a:lstStyle/>
        <a:p>
          <a:endParaRPr lang="ru-RU"/>
        </a:p>
      </dgm:t>
    </dgm:pt>
    <dgm:pt modelId="{963D2B60-6718-4A15-8933-F2D8D01783BF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>
              <a:solidFill>
                <a:srgbClr val="002060"/>
              </a:solidFill>
              <a:latin typeface="Times New Roman"/>
              <a:ea typeface="Times New Roman"/>
              <a:cs typeface="Calibri"/>
            </a:rPr>
            <a:t>Овладеть методами ухода и наблюдения за больными с заболеваниями ЖКТ.</a:t>
          </a:r>
          <a:endParaRPr lang="ru-RU" sz="1800" dirty="0"/>
        </a:p>
      </dgm:t>
    </dgm:pt>
    <dgm:pt modelId="{777599C2-CD26-4A8D-88A9-7CD5FE27E482}" type="parTrans" cxnId="{F5CDA9E0-48E4-4465-8F68-4B24CCE8F762}">
      <dgm:prSet/>
      <dgm:spPr/>
      <dgm:t>
        <a:bodyPr/>
        <a:lstStyle/>
        <a:p>
          <a:endParaRPr lang="ru-RU"/>
        </a:p>
      </dgm:t>
    </dgm:pt>
    <dgm:pt modelId="{CAB5BED2-334B-44EA-9D6D-9D9575FEF4E5}" type="sibTrans" cxnId="{F5CDA9E0-48E4-4465-8F68-4B24CCE8F762}">
      <dgm:prSet/>
      <dgm:spPr/>
      <dgm:t>
        <a:bodyPr/>
        <a:lstStyle/>
        <a:p>
          <a:endParaRPr lang="ru-RU"/>
        </a:p>
      </dgm:t>
    </dgm:pt>
    <dgm:pt modelId="{6BA949FD-8826-498D-8A4F-209615861F84}" type="pres">
      <dgm:prSet presAssocID="{DD449A48-4AC7-44E5-82BF-DA5F8E0814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DCD5AFA-E383-4C87-BFE3-A25109C0BE5A}" type="pres">
      <dgm:prSet presAssocID="{FAB6E33B-5179-4118-BFB4-776114F70BA6}" presName="centerShape" presStyleLbl="node0" presStyleIdx="0" presStyleCnt="1" custLinFactNeighborX="1276" custLinFactNeighborY="-1040"/>
      <dgm:spPr/>
    </dgm:pt>
    <dgm:pt modelId="{AF01AD29-A7FD-4D98-86D7-960F251B4123}" type="pres">
      <dgm:prSet presAssocID="{BED809A8-6FE3-462D-9073-EDEED1D1DEFD}" presName="node" presStyleLbl="node1" presStyleIdx="0" presStyleCnt="4" custScaleX="263232">
        <dgm:presLayoutVars>
          <dgm:bulletEnabled val="1"/>
        </dgm:presLayoutVars>
      </dgm:prSet>
      <dgm:spPr/>
    </dgm:pt>
    <dgm:pt modelId="{27140EBD-2FFB-4077-B205-035F09436D4F}" type="pres">
      <dgm:prSet presAssocID="{BED809A8-6FE3-462D-9073-EDEED1D1DEFD}" presName="dummy" presStyleCnt="0"/>
      <dgm:spPr/>
    </dgm:pt>
    <dgm:pt modelId="{7636FC3F-EFF6-49B6-8C58-C13F61709F7E}" type="pres">
      <dgm:prSet presAssocID="{41DFEE32-9B86-4093-AF32-380005956E11}" presName="sibTrans" presStyleLbl="sibTrans2D1" presStyleIdx="0" presStyleCnt="4"/>
      <dgm:spPr/>
    </dgm:pt>
    <dgm:pt modelId="{8BCCC58E-FA7E-4F5E-AC6D-6C227986A3D2}" type="pres">
      <dgm:prSet presAssocID="{BD288288-9353-459B-8A8F-0AC2B3D39699}" presName="node" presStyleLbl="node1" presStyleIdx="1" presStyleCnt="4" custScaleX="190016" custScaleY="163231" custRadScaleRad="133328" custRadScaleInc="1644">
        <dgm:presLayoutVars>
          <dgm:bulletEnabled val="1"/>
        </dgm:presLayoutVars>
      </dgm:prSet>
      <dgm:spPr/>
    </dgm:pt>
    <dgm:pt modelId="{936D234B-D15F-4DA6-84C1-23247C35F26E}" type="pres">
      <dgm:prSet presAssocID="{BD288288-9353-459B-8A8F-0AC2B3D39699}" presName="dummy" presStyleCnt="0"/>
      <dgm:spPr/>
    </dgm:pt>
    <dgm:pt modelId="{7E67B8B7-4BD7-4865-A333-E24D2E9B2D93}" type="pres">
      <dgm:prSet presAssocID="{EDCA9BB1-3BD8-4614-9EC4-D3986E6FA55B}" presName="sibTrans" presStyleLbl="sibTrans2D1" presStyleIdx="1" presStyleCnt="4"/>
      <dgm:spPr/>
    </dgm:pt>
    <dgm:pt modelId="{A5A347C0-20F3-44CD-808B-908595B029CD}" type="pres">
      <dgm:prSet presAssocID="{963D2B60-6718-4A15-8933-F2D8D01783BF}" presName="node" presStyleLbl="node1" presStyleIdx="2" presStyleCnt="4" custScaleX="294825">
        <dgm:presLayoutVars>
          <dgm:bulletEnabled val="1"/>
        </dgm:presLayoutVars>
      </dgm:prSet>
      <dgm:spPr/>
    </dgm:pt>
    <dgm:pt modelId="{65DF7101-FFCD-45B7-9161-D7395802AC84}" type="pres">
      <dgm:prSet presAssocID="{963D2B60-6718-4A15-8933-F2D8D01783BF}" presName="dummy" presStyleCnt="0"/>
      <dgm:spPr/>
    </dgm:pt>
    <dgm:pt modelId="{691AC5F0-2167-4F76-A866-3E919D8D4C1C}" type="pres">
      <dgm:prSet presAssocID="{CAB5BED2-334B-44EA-9D6D-9D9575FEF4E5}" presName="sibTrans" presStyleLbl="sibTrans2D1" presStyleIdx="2" presStyleCnt="4"/>
      <dgm:spPr/>
    </dgm:pt>
    <dgm:pt modelId="{983897FF-15A9-4C1A-ACAF-AF382DBBB1F4}" type="pres">
      <dgm:prSet presAssocID="{0622F0FE-2D56-4F39-85A9-381B6D08A2B6}" presName="node" presStyleLbl="node1" presStyleIdx="3" presStyleCnt="4" custScaleX="214573" custScaleY="145684" custRadScaleRad="127537" custRadScaleInc="-6947">
        <dgm:presLayoutVars>
          <dgm:bulletEnabled val="1"/>
        </dgm:presLayoutVars>
      </dgm:prSet>
      <dgm:spPr/>
    </dgm:pt>
    <dgm:pt modelId="{2B30A481-82FD-4690-A26B-ECE42940D3CC}" type="pres">
      <dgm:prSet presAssocID="{0622F0FE-2D56-4F39-85A9-381B6D08A2B6}" presName="dummy" presStyleCnt="0"/>
      <dgm:spPr/>
    </dgm:pt>
    <dgm:pt modelId="{197C7A0F-80B5-432C-ADB8-2887871FF173}" type="pres">
      <dgm:prSet presAssocID="{AFEB0D49-5E00-4078-83FB-D0C062B7745E}" presName="sibTrans" presStyleLbl="sibTrans2D1" presStyleIdx="3" presStyleCnt="4"/>
      <dgm:spPr/>
    </dgm:pt>
  </dgm:ptLst>
  <dgm:cxnLst>
    <dgm:cxn modelId="{D581C80C-5F39-44C0-A41C-896E19D15E2E}" srcId="{DD449A48-4AC7-44E5-82BF-DA5F8E0814AC}" destId="{FAB6E33B-5179-4118-BFB4-776114F70BA6}" srcOrd="0" destOrd="0" parTransId="{6E3D78F7-13A4-4B16-B97B-1E9B3B9743A9}" sibTransId="{776BAC0B-6A67-49A5-8323-65EC82198C1D}"/>
    <dgm:cxn modelId="{616E3640-7DB2-432F-8FE1-A6ED58D8E47B}" type="presOf" srcId="{EDCA9BB1-3BD8-4614-9EC4-D3986E6FA55B}" destId="{7E67B8B7-4BD7-4865-A333-E24D2E9B2D93}" srcOrd="0" destOrd="0" presId="urn:microsoft.com/office/officeart/2005/8/layout/radial6"/>
    <dgm:cxn modelId="{6B03C543-9258-4CCD-B924-0A9AA040AF2F}" srcId="{FAB6E33B-5179-4118-BFB4-776114F70BA6}" destId="{0622F0FE-2D56-4F39-85A9-381B6D08A2B6}" srcOrd="3" destOrd="0" parTransId="{3825AAE5-98C2-41D1-8197-B91D5A616B06}" sibTransId="{AFEB0D49-5E00-4078-83FB-D0C062B7745E}"/>
    <dgm:cxn modelId="{6E3D6B58-6CB4-46EB-9C98-DEEE57EE5827}" srcId="{FAB6E33B-5179-4118-BFB4-776114F70BA6}" destId="{BED809A8-6FE3-462D-9073-EDEED1D1DEFD}" srcOrd="0" destOrd="0" parTransId="{0AA2B0AA-A1C2-4F6D-9321-EB21672CA25B}" sibTransId="{41DFEE32-9B86-4093-AF32-380005956E11}"/>
    <dgm:cxn modelId="{5519E86E-3DAA-4558-A7A1-6B0E93A5AC82}" srcId="{FAB6E33B-5179-4118-BFB4-776114F70BA6}" destId="{BD288288-9353-459B-8A8F-0AC2B3D39699}" srcOrd="1" destOrd="0" parTransId="{2CD307ED-0A04-47DD-93DB-5034F3773ED7}" sibTransId="{EDCA9BB1-3BD8-4614-9EC4-D3986E6FA55B}"/>
    <dgm:cxn modelId="{2417E07B-E733-4225-8FE2-6872E2D8D7B7}" type="presOf" srcId="{FAB6E33B-5179-4118-BFB4-776114F70BA6}" destId="{5DCD5AFA-E383-4C87-BFE3-A25109C0BE5A}" srcOrd="0" destOrd="0" presId="urn:microsoft.com/office/officeart/2005/8/layout/radial6"/>
    <dgm:cxn modelId="{57E1557E-4AED-4118-B421-5B6812A2B5E7}" type="presOf" srcId="{DD449A48-4AC7-44E5-82BF-DA5F8E0814AC}" destId="{6BA949FD-8826-498D-8A4F-209615861F84}" srcOrd="0" destOrd="0" presId="urn:microsoft.com/office/officeart/2005/8/layout/radial6"/>
    <dgm:cxn modelId="{B84AA184-6F00-44F2-AEF7-A29535B09923}" type="presOf" srcId="{CAB5BED2-334B-44EA-9D6D-9D9575FEF4E5}" destId="{691AC5F0-2167-4F76-A866-3E919D8D4C1C}" srcOrd="0" destOrd="0" presId="urn:microsoft.com/office/officeart/2005/8/layout/radial6"/>
    <dgm:cxn modelId="{10FBD990-9E5F-4B58-A4F7-75648DCD30E2}" type="presOf" srcId="{963D2B60-6718-4A15-8933-F2D8D01783BF}" destId="{A5A347C0-20F3-44CD-808B-908595B029CD}" srcOrd="0" destOrd="0" presId="urn:microsoft.com/office/officeart/2005/8/layout/radial6"/>
    <dgm:cxn modelId="{E78E1091-40FD-47E3-BED5-D093AF5152C8}" type="presOf" srcId="{AFEB0D49-5E00-4078-83FB-D0C062B7745E}" destId="{197C7A0F-80B5-432C-ADB8-2887871FF173}" srcOrd="0" destOrd="0" presId="urn:microsoft.com/office/officeart/2005/8/layout/radial6"/>
    <dgm:cxn modelId="{90EB1897-4DA0-46A9-89F8-900FA1E53BB4}" type="presOf" srcId="{0622F0FE-2D56-4F39-85A9-381B6D08A2B6}" destId="{983897FF-15A9-4C1A-ACAF-AF382DBBB1F4}" srcOrd="0" destOrd="0" presId="urn:microsoft.com/office/officeart/2005/8/layout/radial6"/>
    <dgm:cxn modelId="{8B766FA2-3481-4622-9F21-3A35DC622ABE}" type="presOf" srcId="{BED809A8-6FE3-462D-9073-EDEED1D1DEFD}" destId="{AF01AD29-A7FD-4D98-86D7-960F251B4123}" srcOrd="0" destOrd="0" presId="urn:microsoft.com/office/officeart/2005/8/layout/radial6"/>
    <dgm:cxn modelId="{F5CDA9E0-48E4-4465-8F68-4B24CCE8F762}" srcId="{FAB6E33B-5179-4118-BFB4-776114F70BA6}" destId="{963D2B60-6718-4A15-8933-F2D8D01783BF}" srcOrd="2" destOrd="0" parTransId="{777599C2-CD26-4A8D-88A9-7CD5FE27E482}" sibTransId="{CAB5BED2-334B-44EA-9D6D-9D9575FEF4E5}"/>
    <dgm:cxn modelId="{D1359BEE-97CB-44F9-BE24-FECBFE125E7E}" type="presOf" srcId="{41DFEE32-9B86-4093-AF32-380005956E11}" destId="{7636FC3F-EFF6-49B6-8C58-C13F61709F7E}" srcOrd="0" destOrd="0" presId="urn:microsoft.com/office/officeart/2005/8/layout/radial6"/>
    <dgm:cxn modelId="{E80917FD-85E8-46AF-9AD3-63148048A600}" type="presOf" srcId="{BD288288-9353-459B-8A8F-0AC2B3D39699}" destId="{8BCCC58E-FA7E-4F5E-AC6D-6C227986A3D2}" srcOrd="0" destOrd="0" presId="urn:microsoft.com/office/officeart/2005/8/layout/radial6"/>
    <dgm:cxn modelId="{0D7F16BB-C4D7-4A52-9056-5D4CF387D2B9}" type="presParOf" srcId="{6BA949FD-8826-498D-8A4F-209615861F84}" destId="{5DCD5AFA-E383-4C87-BFE3-A25109C0BE5A}" srcOrd="0" destOrd="0" presId="urn:microsoft.com/office/officeart/2005/8/layout/radial6"/>
    <dgm:cxn modelId="{E74AF195-5F4C-4ACF-82CA-1D12ED6D530D}" type="presParOf" srcId="{6BA949FD-8826-498D-8A4F-209615861F84}" destId="{AF01AD29-A7FD-4D98-86D7-960F251B4123}" srcOrd="1" destOrd="0" presId="urn:microsoft.com/office/officeart/2005/8/layout/radial6"/>
    <dgm:cxn modelId="{9BF3E742-C7AF-4035-8E2A-EBF271A17549}" type="presParOf" srcId="{6BA949FD-8826-498D-8A4F-209615861F84}" destId="{27140EBD-2FFB-4077-B205-035F09436D4F}" srcOrd="2" destOrd="0" presId="urn:microsoft.com/office/officeart/2005/8/layout/radial6"/>
    <dgm:cxn modelId="{DF5D9926-29F6-4DE1-9741-92E3BCD156A6}" type="presParOf" srcId="{6BA949FD-8826-498D-8A4F-209615861F84}" destId="{7636FC3F-EFF6-49B6-8C58-C13F61709F7E}" srcOrd="3" destOrd="0" presId="urn:microsoft.com/office/officeart/2005/8/layout/radial6"/>
    <dgm:cxn modelId="{47663257-E804-4A35-BD98-A7B20EB89D6A}" type="presParOf" srcId="{6BA949FD-8826-498D-8A4F-209615861F84}" destId="{8BCCC58E-FA7E-4F5E-AC6D-6C227986A3D2}" srcOrd="4" destOrd="0" presId="urn:microsoft.com/office/officeart/2005/8/layout/radial6"/>
    <dgm:cxn modelId="{DD77D17E-88B4-40AC-83C7-E39376C3C209}" type="presParOf" srcId="{6BA949FD-8826-498D-8A4F-209615861F84}" destId="{936D234B-D15F-4DA6-84C1-23247C35F26E}" srcOrd="5" destOrd="0" presId="urn:microsoft.com/office/officeart/2005/8/layout/radial6"/>
    <dgm:cxn modelId="{5C2E6F35-119E-4DBB-B581-4B39B264ACCB}" type="presParOf" srcId="{6BA949FD-8826-498D-8A4F-209615861F84}" destId="{7E67B8B7-4BD7-4865-A333-E24D2E9B2D93}" srcOrd="6" destOrd="0" presId="urn:microsoft.com/office/officeart/2005/8/layout/radial6"/>
    <dgm:cxn modelId="{F2A0A6E0-294D-49FE-B27B-839B0D1C5CE7}" type="presParOf" srcId="{6BA949FD-8826-498D-8A4F-209615861F84}" destId="{A5A347C0-20F3-44CD-808B-908595B029CD}" srcOrd="7" destOrd="0" presId="urn:microsoft.com/office/officeart/2005/8/layout/radial6"/>
    <dgm:cxn modelId="{D8C39F75-EE7C-4633-9886-E2B107213C6B}" type="presParOf" srcId="{6BA949FD-8826-498D-8A4F-209615861F84}" destId="{65DF7101-FFCD-45B7-9161-D7395802AC84}" srcOrd="8" destOrd="0" presId="urn:microsoft.com/office/officeart/2005/8/layout/radial6"/>
    <dgm:cxn modelId="{0497F5B6-76D3-40C1-A558-6CF8FA129B8E}" type="presParOf" srcId="{6BA949FD-8826-498D-8A4F-209615861F84}" destId="{691AC5F0-2167-4F76-A866-3E919D8D4C1C}" srcOrd="9" destOrd="0" presId="urn:microsoft.com/office/officeart/2005/8/layout/radial6"/>
    <dgm:cxn modelId="{CE8E7159-ADCF-48E7-AEB5-F3A4F002235A}" type="presParOf" srcId="{6BA949FD-8826-498D-8A4F-209615861F84}" destId="{983897FF-15A9-4C1A-ACAF-AF382DBBB1F4}" srcOrd="10" destOrd="0" presId="urn:microsoft.com/office/officeart/2005/8/layout/radial6"/>
    <dgm:cxn modelId="{74B7D908-E69E-43D0-8E58-86639A7E9FC7}" type="presParOf" srcId="{6BA949FD-8826-498D-8A4F-209615861F84}" destId="{2B30A481-82FD-4690-A26B-ECE42940D3CC}" srcOrd="11" destOrd="0" presId="urn:microsoft.com/office/officeart/2005/8/layout/radial6"/>
    <dgm:cxn modelId="{63366402-1CD2-4244-A8BB-C6F8DC1EAFF5}" type="presParOf" srcId="{6BA949FD-8826-498D-8A4F-209615861F84}" destId="{197C7A0F-80B5-432C-ADB8-2887871FF173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A373EB-65A6-44E0-ABF7-BDDDF254C4AD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EA40E3BA-37E8-4CDD-AB1E-A29BA3D7A708}">
      <dgm:prSet phldrT="[Текст]"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1" dirty="0">
              <a:solidFill>
                <a:srgbClr val="002060"/>
              </a:solidFill>
            </a:rPr>
            <a:t>Состояние кожи</a:t>
          </a:r>
        </a:p>
      </dgm:t>
    </dgm:pt>
    <dgm:pt modelId="{F57CB303-EECC-4361-ABCC-1FD73B30E48B}" type="parTrans" cxnId="{408AB59C-F23F-4AF0-8319-944305286FEA}">
      <dgm:prSet/>
      <dgm:spPr/>
      <dgm:t>
        <a:bodyPr/>
        <a:lstStyle/>
        <a:p>
          <a:endParaRPr lang="ru-RU"/>
        </a:p>
      </dgm:t>
    </dgm:pt>
    <dgm:pt modelId="{CAF01EA2-4172-4480-BDDB-0834723CCAE7}" type="sibTrans" cxnId="{408AB59C-F23F-4AF0-8319-944305286FEA}">
      <dgm:prSet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DF968623-F2D0-41B9-A84E-621BA2EA6C1C}">
      <dgm:prSet phldrT="[Текст]" custT="1"/>
      <dgm:spPr/>
      <dgm:t>
        <a:bodyPr/>
        <a:lstStyle/>
        <a:p>
          <a:r>
            <a:rPr lang="ru-RU" sz="1800" b="1" dirty="0">
              <a:solidFill>
                <a:srgbClr val="002060"/>
              </a:solidFill>
            </a:rPr>
            <a:t>Состояние слизистой, полости рта, зева, миндалин, языка</a:t>
          </a:r>
        </a:p>
      </dgm:t>
    </dgm:pt>
    <dgm:pt modelId="{5A6757EE-B990-4606-8E67-7F882DCE1A66}" type="parTrans" cxnId="{342F1993-A1A3-49BA-99B4-4DCA001D9B40}">
      <dgm:prSet/>
      <dgm:spPr/>
      <dgm:t>
        <a:bodyPr/>
        <a:lstStyle/>
        <a:p>
          <a:endParaRPr lang="ru-RU"/>
        </a:p>
      </dgm:t>
    </dgm:pt>
    <dgm:pt modelId="{9BD68EB7-1E0E-4FBE-AA8D-582F79D5D61E}" type="sibTrans" cxnId="{342F1993-A1A3-49BA-99B4-4DCA001D9B40}">
      <dgm:prSet/>
      <dgm:spPr/>
      <dgm:t>
        <a:bodyPr/>
        <a:lstStyle/>
        <a:p>
          <a:endParaRPr lang="ru-RU"/>
        </a:p>
      </dgm:t>
    </dgm:pt>
    <dgm:pt modelId="{247D6EDA-1F10-4A3E-BF3F-C46A12BE9E8C}">
      <dgm:prSet custT="1"/>
      <dgm:spPr/>
      <dgm:t>
        <a:bodyPr/>
        <a:lstStyle/>
        <a:p>
          <a:pPr rtl="0"/>
          <a:r>
            <a:rPr lang="ru-RU" sz="2000" b="1" dirty="0">
              <a:solidFill>
                <a:srgbClr val="002060"/>
              </a:solidFill>
            </a:rPr>
            <a:t>Подкожно-жировой слой</a:t>
          </a:r>
        </a:p>
      </dgm:t>
    </dgm:pt>
    <dgm:pt modelId="{3BC74460-E54B-4684-9B64-58218A15A500}" type="parTrans" cxnId="{F29ABA1D-E974-4CC0-97E7-3BA283AB515E}">
      <dgm:prSet/>
      <dgm:spPr/>
      <dgm:t>
        <a:bodyPr/>
        <a:lstStyle/>
        <a:p>
          <a:endParaRPr lang="ru-RU"/>
        </a:p>
      </dgm:t>
    </dgm:pt>
    <dgm:pt modelId="{BA27370A-6D6C-4809-8527-6289BE10B160}" type="sibTrans" cxnId="{F29ABA1D-E974-4CC0-97E7-3BA283AB515E}">
      <dgm:prSet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84588085-CE9A-4AC8-BD2C-C2C30880A457}" type="pres">
      <dgm:prSet presAssocID="{01A373EB-65A6-44E0-ABF7-BDDDF254C4AD}" presName="outerComposite" presStyleCnt="0">
        <dgm:presLayoutVars>
          <dgm:chMax val="5"/>
          <dgm:dir/>
          <dgm:resizeHandles val="exact"/>
        </dgm:presLayoutVars>
      </dgm:prSet>
      <dgm:spPr/>
    </dgm:pt>
    <dgm:pt modelId="{732023CD-564D-4845-89F6-9BEFBC1D780C}" type="pres">
      <dgm:prSet presAssocID="{01A373EB-65A6-44E0-ABF7-BDDDF254C4AD}" presName="dummyMaxCanvas" presStyleCnt="0">
        <dgm:presLayoutVars/>
      </dgm:prSet>
      <dgm:spPr/>
    </dgm:pt>
    <dgm:pt modelId="{B8F7EEC5-28C7-4121-9323-45CA7BFE450C}" type="pres">
      <dgm:prSet presAssocID="{01A373EB-65A6-44E0-ABF7-BDDDF254C4AD}" presName="ThreeNodes_1" presStyleLbl="node1" presStyleIdx="0" presStyleCnt="3">
        <dgm:presLayoutVars>
          <dgm:bulletEnabled val="1"/>
        </dgm:presLayoutVars>
      </dgm:prSet>
      <dgm:spPr/>
    </dgm:pt>
    <dgm:pt modelId="{3EAA800D-C07B-48A4-95C2-8C66D679F029}" type="pres">
      <dgm:prSet presAssocID="{01A373EB-65A6-44E0-ABF7-BDDDF254C4AD}" presName="ThreeNodes_2" presStyleLbl="node1" presStyleIdx="1" presStyleCnt="3">
        <dgm:presLayoutVars>
          <dgm:bulletEnabled val="1"/>
        </dgm:presLayoutVars>
      </dgm:prSet>
      <dgm:spPr/>
    </dgm:pt>
    <dgm:pt modelId="{7B4A1C49-00E2-436F-88F5-1DA410215720}" type="pres">
      <dgm:prSet presAssocID="{01A373EB-65A6-44E0-ABF7-BDDDF254C4AD}" presName="ThreeNodes_3" presStyleLbl="node1" presStyleIdx="2" presStyleCnt="3">
        <dgm:presLayoutVars>
          <dgm:bulletEnabled val="1"/>
        </dgm:presLayoutVars>
      </dgm:prSet>
      <dgm:spPr/>
    </dgm:pt>
    <dgm:pt modelId="{D89BD89C-DE87-4B1F-B28D-0813314BF622}" type="pres">
      <dgm:prSet presAssocID="{01A373EB-65A6-44E0-ABF7-BDDDF254C4AD}" presName="ThreeConn_1-2" presStyleLbl="fgAccFollowNode1" presStyleIdx="0" presStyleCnt="2">
        <dgm:presLayoutVars>
          <dgm:bulletEnabled val="1"/>
        </dgm:presLayoutVars>
      </dgm:prSet>
      <dgm:spPr/>
    </dgm:pt>
    <dgm:pt modelId="{5E3DFD79-9A1D-4171-84D3-E911CEE784B4}" type="pres">
      <dgm:prSet presAssocID="{01A373EB-65A6-44E0-ABF7-BDDDF254C4AD}" presName="ThreeConn_2-3" presStyleLbl="fgAccFollowNode1" presStyleIdx="1" presStyleCnt="2">
        <dgm:presLayoutVars>
          <dgm:bulletEnabled val="1"/>
        </dgm:presLayoutVars>
      </dgm:prSet>
      <dgm:spPr/>
    </dgm:pt>
    <dgm:pt modelId="{5E8043B3-67B5-44AD-B0B5-C4E777A574DC}" type="pres">
      <dgm:prSet presAssocID="{01A373EB-65A6-44E0-ABF7-BDDDF254C4AD}" presName="ThreeNodes_1_text" presStyleLbl="node1" presStyleIdx="2" presStyleCnt="3">
        <dgm:presLayoutVars>
          <dgm:bulletEnabled val="1"/>
        </dgm:presLayoutVars>
      </dgm:prSet>
      <dgm:spPr/>
    </dgm:pt>
    <dgm:pt modelId="{2E0AEA2B-9B64-4F6F-8967-FD5D84B00407}" type="pres">
      <dgm:prSet presAssocID="{01A373EB-65A6-44E0-ABF7-BDDDF254C4AD}" presName="ThreeNodes_2_text" presStyleLbl="node1" presStyleIdx="2" presStyleCnt="3">
        <dgm:presLayoutVars>
          <dgm:bulletEnabled val="1"/>
        </dgm:presLayoutVars>
      </dgm:prSet>
      <dgm:spPr/>
    </dgm:pt>
    <dgm:pt modelId="{3F08AA8D-03EF-4391-8E88-AD414838BFCB}" type="pres">
      <dgm:prSet presAssocID="{01A373EB-65A6-44E0-ABF7-BDDDF254C4AD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05B4A306-EF07-4530-A2EB-F295FB9BF352}" type="presOf" srcId="{DF968623-F2D0-41B9-A84E-621BA2EA6C1C}" destId="{3F08AA8D-03EF-4391-8E88-AD414838BFCB}" srcOrd="1" destOrd="0" presId="urn:microsoft.com/office/officeart/2005/8/layout/vProcess5"/>
    <dgm:cxn modelId="{F29ABA1D-E974-4CC0-97E7-3BA283AB515E}" srcId="{01A373EB-65A6-44E0-ABF7-BDDDF254C4AD}" destId="{247D6EDA-1F10-4A3E-BF3F-C46A12BE9E8C}" srcOrd="1" destOrd="0" parTransId="{3BC74460-E54B-4684-9B64-58218A15A500}" sibTransId="{BA27370A-6D6C-4809-8527-6289BE10B160}"/>
    <dgm:cxn modelId="{6A1D4129-36B9-4D0A-BEB1-77617121035C}" type="presOf" srcId="{DF968623-F2D0-41B9-A84E-621BA2EA6C1C}" destId="{7B4A1C49-00E2-436F-88F5-1DA410215720}" srcOrd="0" destOrd="0" presId="urn:microsoft.com/office/officeart/2005/8/layout/vProcess5"/>
    <dgm:cxn modelId="{8C62062B-8CD5-4941-8361-DD6389A6020B}" type="presOf" srcId="{BA27370A-6D6C-4809-8527-6289BE10B160}" destId="{5E3DFD79-9A1D-4171-84D3-E911CEE784B4}" srcOrd="0" destOrd="0" presId="urn:microsoft.com/office/officeart/2005/8/layout/vProcess5"/>
    <dgm:cxn modelId="{4B97D15E-07FC-484D-83CB-4DAAC935E6F6}" type="presOf" srcId="{CAF01EA2-4172-4480-BDDB-0834723CCAE7}" destId="{D89BD89C-DE87-4B1F-B28D-0813314BF622}" srcOrd="0" destOrd="0" presId="urn:microsoft.com/office/officeart/2005/8/layout/vProcess5"/>
    <dgm:cxn modelId="{295BF670-C35B-4DFE-ADE2-AD95DF81F2DA}" type="presOf" srcId="{01A373EB-65A6-44E0-ABF7-BDDDF254C4AD}" destId="{84588085-CE9A-4AC8-BD2C-C2C30880A457}" srcOrd="0" destOrd="0" presId="urn:microsoft.com/office/officeart/2005/8/layout/vProcess5"/>
    <dgm:cxn modelId="{DF625377-06F2-4A37-A9E6-D30BDD3691DC}" type="presOf" srcId="{EA40E3BA-37E8-4CDD-AB1E-A29BA3D7A708}" destId="{B8F7EEC5-28C7-4121-9323-45CA7BFE450C}" srcOrd="0" destOrd="0" presId="urn:microsoft.com/office/officeart/2005/8/layout/vProcess5"/>
    <dgm:cxn modelId="{8575CE7A-5FD4-4BFB-B849-5C72AEC2DEF4}" type="presOf" srcId="{247D6EDA-1F10-4A3E-BF3F-C46A12BE9E8C}" destId="{3EAA800D-C07B-48A4-95C2-8C66D679F029}" srcOrd="0" destOrd="0" presId="urn:microsoft.com/office/officeart/2005/8/layout/vProcess5"/>
    <dgm:cxn modelId="{342F1993-A1A3-49BA-99B4-4DCA001D9B40}" srcId="{01A373EB-65A6-44E0-ABF7-BDDDF254C4AD}" destId="{DF968623-F2D0-41B9-A84E-621BA2EA6C1C}" srcOrd="2" destOrd="0" parTransId="{5A6757EE-B990-4606-8E67-7F882DCE1A66}" sibTransId="{9BD68EB7-1E0E-4FBE-AA8D-582F79D5D61E}"/>
    <dgm:cxn modelId="{408AB59C-F23F-4AF0-8319-944305286FEA}" srcId="{01A373EB-65A6-44E0-ABF7-BDDDF254C4AD}" destId="{EA40E3BA-37E8-4CDD-AB1E-A29BA3D7A708}" srcOrd="0" destOrd="0" parTransId="{F57CB303-EECC-4361-ABCC-1FD73B30E48B}" sibTransId="{CAF01EA2-4172-4480-BDDB-0834723CCAE7}"/>
    <dgm:cxn modelId="{575D2BB1-C2D7-43A1-A127-E529452023D7}" type="presOf" srcId="{EA40E3BA-37E8-4CDD-AB1E-A29BA3D7A708}" destId="{5E8043B3-67B5-44AD-B0B5-C4E777A574DC}" srcOrd="1" destOrd="0" presId="urn:microsoft.com/office/officeart/2005/8/layout/vProcess5"/>
    <dgm:cxn modelId="{CB3BB2FF-BD5B-42BE-AA5F-18D493097092}" type="presOf" srcId="{247D6EDA-1F10-4A3E-BF3F-C46A12BE9E8C}" destId="{2E0AEA2B-9B64-4F6F-8967-FD5D84B00407}" srcOrd="1" destOrd="0" presId="urn:microsoft.com/office/officeart/2005/8/layout/vProcess5"/>
    <dgm:cxn modelId="{77E50CBB-EBB7-48C4-AD21-AC0800B282DD}" type="presParOf" srcId="{84588085-CE9A-4AC8-BD2C-C2C30880A457}" destId="{732023CD-564D-4845-89F6-9BEFBC1D780C}" srcOrd="0" destOrd="0" presId="urn:microsoft.com/office/officeart/2005/8/layout/vProcess5"/>
    <dgm:cxn modelId="{29733F64-9C9F-48B1-8791-241140BAFC28}" type="presParOf" srcId="{84588085-CE9A-4AC8-BD2C-C2C30880A457}" destId="{B8F7EEC5-28C7-4121-9323-45CA7BFE450C}" srcOrd="1" destOrd="0" presId="urn:microsoft.com/office/officeart/2005/8/layout/vProcess5"/>
    <dgm:cxn modelId="{EFCD9E48-CAFD-4B03-9153-C13F68BDE073}" type="presParOf" srcId="{84588085-CE9A-4AC8-BD2C-C2C30880A457}" destId="{3EAA800D-C07B-48A4-95C2-8C66D679F029}" srcOrd="2" destOrd="0" presId="urn:microsoft.com/office/officeart/2005/8/layout/vProcess5"/>
    <dgm:cxn modelId="{C2449C42-7F7D-4A9B-B2E1-A85CE9B3384B}" type="presParOf" srcId="{84588085-CE9A-4AC8-BD2C-C2C30880A457}" destId="{7B4A1C49-00E2-436F-88F5-1DA410215720}" srcOrd="3" destOrd="0" presId="urn:microsoft.com/office/officeart/2005/8/layout/vProcess5"/>
    <dgm:cxn modelId="{15519C69-5C39-43BC-80C7-DE3ABE5F6CD9}" type="presParOf" srcId="{84588085-CE9A-4AC8-BD2C-C2C30880A457}" destId="{D89BD89C-DE87-4B1F-B28D-0813314BF622}" srcOrd="4" destOrd="0" presId="urn:microsoft.com/office/officeart/2005/8/layout/vProcess5"/>
    <dgm:cxn modelId="{98D2E71C-CD9F-4E50-9429-59D9962DED07}" type="presParOf" srcId="{84588085-CE9A-4AC8-BD2C-C2C30880A457}" destId="{5E3DFD79-9A1D-4171-84D3-E911CEE784B4}" srcOrd="5" destOrd="0" presId="urn:microsoft.com/office/officeart/2005/8/layout/vProcess5"/>
    <dgm:cxn modelId="{63E70DD8-A46B-46CF-8472-8B1073C098BF}" type="presParOf" srcId="{84588085-CE9A-4AC8-BD2C-C2C30880A457}" destId="{5E8043B3-67B5-44AD-B0B5-C4E777A574DC}" srcOrd="6" destOrd="0" presId="urn:microsoft.com/office/officeart/2005/8/layout/vProcess5"/>
    <dgm:cxn modelId="{6AA4F255-A67B-4E66-9635-E94DAEC9546D}" type="presParOf" srcId="{84588085-CE9A-4AC8-BD2C-C2C30880A457}" destId="{2E0AEA2B-9B64-4F6F-8967-FD5D84B00407}" srcOrd="7" destOrd="0" presId="urn:microsoft.com/office/officeart/2005/8/layout/vProcess5"/>
    <dgm:cxn modelId="{ECBC287F-FDF1-4AF3-A5EF-6FFA460AC7DB}" type="presParOf" srcId="{84588085-CE9A-4AC8-BD2C-C2C30880A457}" destId="{3F08AA8D-03EF-4391-8E88-AD414838BFCB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19A166B-9560-49C1-A441-BB6773531232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A97ABE1-6DD2-4956-B4BF-BDB99B9E0BE3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algn="ctr"/>
          <a:r>
            <a:rPr lang="ru-RU" sz="1600" b="1" dirty="0">
              <a:solidFill>
                <a:srgbClr val="002060"/>
              </a:solidFill>
            </a:rPr>
            <a:t>Форма и величина живота, симметричность, развитие подкожных вен, наличие и характер сыпи на коже, вздутие живота. </a:t>
          </a:r>
        </a:p>
      </dgm:t>
    </dgm:pt>
    <dgm:pt modelId="{ABEEC67F-69F0-4968-8DF6-CC14E9FB86B4}" type="parTrans" cxnId="{4E03F0C3-C1FC-4B8D-911A-2D7C6F395BDD}">
      <dgm:prSet/>
      <dgm:spPr/>
      <dgm:t>
        <a:bodyPr/>
        <a:lstStyle/>
        <a:p>
          <a:endParaRPr lang="ru-RU"/>
        </a:p>
      </dgm:t>
    </dgm:pt>
    <dgm:pt modelId="{87F5442F-2EE7-40F2-9130-D23583DE0D97}" type="sibTrans" cxnId="{4E03F0C3-C1FC-4B8D-911A-2D7C6F395BDD}">
      <dgm:prSet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385F60C7-103B-4AD3-B82C-B66DEA72A67C}">
      <dgm:prSet phldrT="[Текст]" custT="1"/>
      <dgm:spPr/>
      <dgm:t>
        <a:bodyPr/>
        <a:lstStyle/>
        <a:p>
          <a:r>
            <a:rPr lang="ru-RU" sz="2000" b="1" dirty="0">
              <a:solidFill>
                <a:srgbClr val="002060"/>
              </a:solidFill>
            </a:rPr>
            <a:t>Пальпация живота</a:t>
          </a:r>
        </a:p>
      </dgm:t>
    </dgm:pt>
    <dgm:pt modelId="{9B2909DE-F808-4D24-9FC3-FF7D45C0CA86}" type="sibTrans" cxnId="{2C708F90-EA3B-4208-850C-4E547727FFBE}">
      <dgm:prSet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endParaRPr lang="ru-RU"/>
        </a:p>
      </dgm:t>
    </dgm:pt>
    <dgm:pt modelId="{4523CE21-F23F-4A12-941A-97973A0B5380}" type="parTrans" cxnId="{2C708F90-EA3B-4208-850C-4E547727FFBE}">
      <dgm:prSet/>
      <dgm:spPr/>
      <dgm:t>
        <a:bodyPr/>
        <a:lstStyle/>
        <a:p>
          <a:endParaRPr lang="ru-RU"/>
        </a:p>
      </dgm:t>
    </dgm:pt>
    <dgm:pt modelId="{B8571958-D8AC-4407-A332-BBF44D59D30A}">
      <dgm:prSet phldrT="[Текст]" custT="1"/>
      <dgm:spPr/>
      <dgm:t>
        <a:bodyPr/>
        <a:lstStyle/>
        <a:p>
          <a:r>
            <a:rPr lang="ru-RU" sz="2000" b="1" dirty="0">
              <a:solidFill>
                <a:srgbClr val="002060"/>
              </a:solidFill>
            </a:rPr>
            <a:t>Состояние зубов</a:t>
          </a:r>
        </a:p>
      </dgm:t>
    </dgm:pt>
    <dgm:pt modelId="{D823F55E-EB27-4B2A-9757-DA2D5F87F062}" type="parTrans" cxnId="{63D28A5A-180E-4253-B5CC-37BE00A1B87B}">
      <dgm:prSet/>
      <dgm:spPr/>
      <dgm:t>
        <a:bodyPr/>
        <a:lstStyle/>
        <a:p>
          <a:endParaRPr lang="ru-RU"/>
        </a:p>
      </dgm:t>
    </dgm:pt>
    <dgm:pt modelId="{6E262B87-CAA3-4E2E-A562-746E2F6A28FF}" type="sibTrans" cxnId="{63D28A5A-180E-4253-B5CC-37BE00A1B87B}">
      <dgm:prSet/>
      <dgm:spPr/>
      <dgm:t>
        <a:bodyPr/>
        <a:lstStyle/>
        <a:p>
          <a:endParaRPr lang="ru-RU"/>
        </a:p>
      </dgm:t>
    </dgm:pt>
    <dgm:pt modelId="{A8F86532-7F4E-42AF-8405-37646DE91A60}" type="pres">
      <dgm:prSet presAssocID="{219A166B-9560-49C1-A441-BB6773531232}" presName="outerComposite" presStyleCnt="0">
        <dgm:presLayoutVars>
          <dgm:chMax val="5"/>
          <dgm:dir/>
          <dgm:resizeHandles val="exact"/>
        </dgm:presLayoutVars>
      </dgm:prSet>
      <dgm:spPr/>
    </dgm:pt>
    <dgm:pt modelId="{4DF35C2A-165A-4271-B716-2475FD401869}" type="pres">
      <dgm:prSet presAssocID="{219A166B-9560-49C1-A441-BB6773531232}" presName="dummyMaxCanvas" presStyleCnt="0">
        <dgm:presLayoutVars/>
      </dgm:prSet>
      <dgm:spPr/>
    </dgm:pt>
    <dgm:pt modelId="{6D8E1EB7-0EE0-4156-841C-D1E7F2952AAE}" type="pres">
      <dgm:prSet presAssocID="{219A166B-9560-49C1-A441-BB6773531232}" presName="ThreeNodes_1" presStyleLbl="node1" presStyleIdx="0" presStyleCnt="3" custScaleX="115393" custScaleY="154645" custLinFactY="100000" custLinFactNeighborX="16057" custLinFactNeighborY="104137">
        <dgm:presLayoutVars>
          <dgm:bulletEnabled val="1"/>
        </dgm:presLayoutVars>
      </dgm:prSet>
      <dgm:spPr/>
    </dgm:pt>
    <dgm:pt modelId="{44FD360F-F181-4974-965C-45E991C96FC2}" type="pres">
      <dgm:prSet presAssocID="{219A166B-9560-49C1-A441-BB6773531232}" presName="ThreeNodes_2" presStyleLbl="node1" presStyleIdx="1" presStyleCnt="3" custScaleY="67916" custLinFactNeighborX="3976" custLinFactNeighborY="-41608">
        <dgm:presLayoutVars>
          <dgm:bulletEnabled val="1"/>
        </dgm:presLayoutVars>
      </dgm:prSet>
      <dgm:spPr/>
    </dgm:pt>
    <dgm:pt modelId="{906ABC4F-0B62-4AB1-8031-50221913777B}" type="pres">
      <dgm:prSet presAssocID="{219A166B-9560-49C1-A441-BB6773531232}" presName="ThreeNodes_3" presStyleLbl="node1" presStyleIdx="2" presStyleCnt="3" custScaleY="90477" custLinFactY="-100000" custLinFactNeighborX="-9287" custLinFactNeighborY="-156518">
        <dgm:presLayoutVars>
          <dgm:bulletEnabled val="1"/>
        </dgm:presLayoutVars>
      </dgm:prSet>
      <dgm:spPr/>
    </dgm:pt>
    <dgm:pt modelId="{8FAD8908-4FDF-4970-BA41-F5A83FDAFF08}" type="pres">
      <dgm:prSet presAssocID="{219A166B-9560-49C1-A441-BB6773531232}" presName="ThreeConn_1-2" presStyleLbl="fgAccFollowNode1" presStyleIdx="0" presStyleCnt="2" custLinFactNeighborX="17336" custLinFactNeighborY="-27794">
        <dgm:presLayoutVars>
          <dgm:bulletEnabled val="1"/>
        </dgm:presLayoutVars>
      </dgm:prSet>
      <dgm:spPr/>
    </dgm:pt>
    <dgm:pt modelId="{C47A20B9-F4C6-4206-B8C8-0AA2F73609E4}" type="pres">
      <dgm:prSet presAssocID="{219A166B-9560-49C1-A441-BB6773531232}" presName="ThreeConn_2-3" presStyleLbl="fgAccFollowNode1" presStyleIdx="1" presStyleCnt="2" custLinFactNeighborX="24845" custLinFactNeighborY="-67061">
        <dgm:presLayoutVars>
          <dgm:bulletEnabled val="1"/>
        </dgm:presLayoutVars>
      </dgm:prSet>
      <dgm:spPr/>
    </dgm:pt>
    <dgm:pt modelId="{0C6C86D8-7F4A-44E8-9F01-BB70005F5FAA}" type="pres">
      <dgm:prSet presAssocID="{219A166B-9560-49C1-A441-BB6773531232}" presName="ThreeNodes_1_text" presStyleLbl="node1" presStyleIdx="2" presStyleCnt="3">
        <dgm:presLayoutVars>
          <dgm:bulletEnabled val="1"/>
        </dgm:presLayoutVars>
      </dgm:prSet>
      <dgm:spPr/>
    </dgm:pt>
    <dgm:pt modelId="{42547EAF-AB8F-4505-8236-5DF30D6173DA}" type="pres">
      <dgm:prSet presAssocID="{219A166B-9560-49C1-A441-BB6773531232}" presName="ThreeNodes_2_text" presStyleLbl="node1" presStyleIdx="2" presStyleCnt="3">
        <dgm:presLayoutVars>
          <dgm:bulletEnabled val="1"/>
        </dgm:presLayoutVars>
      </dgm:prSet>
      <dgm:spPr/>
    </dgm:pt>
    <dgm:pt modelId="{9120E6AD-FF7D-4C57-A120-EE85419A3B77}" type="pres">
      <dgm:prSet presAssocID="{219A166B-9560-49C1-A441-BB6773531232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C74BF44B-5F35-43DE-A8D3-0321D49E73F4}" type="presOf" srcId="{9B2909DE-F808-4D24-9FC3-FF7D45C0CA86}" destId="{C47A20B9-F4C6-4206-B8C8-0AA2F73609E4}" srcOrd="0" destOrd="0" presId="urn:microsoft.com/office/officeart/2005/8/layout/vProcess5"/>
    <dgm:cxn modelId="{85869456-379A-4CF1-9C3C-889AD15D43DC}" type="presOf" srcId="{FA97ABE1-6DD2-4956-B4BF-BDB99B9E0BE3}" destId="{0C6C86D8-7F4A-44E8-9F01-BB70005F5FAA}" srcOrd="1" destOrd="0" presId="urn:microsoft.com/office/officeart/2005/8/layout/vProcess5"/>
    <dgm:cxn modelId="{63D28A5A-180E-4253-B5CC-37BE00A1B87B}" srcId="{219A166B-9560-49C1-A441-BB6773531232}" destId="{B8571958-D8AC-4407-A332-BBF44D59D30A}" srcOrd="2" destOrd="0" parTransId="{D823F55E-EB27-4B2A-9757-DA2D5F87F062}" sibTransId="{6E262B87-CAA3-4E2E-A562-746E2F6A28FF}"/>
    <dgm:cxn modelId="{C2FF7472-D60A-40EE-81DA-BC7C84F716C0}" type="presOf" srcId="{87F5442F-2EE7-40F2-9130-D23583DE0D97}" destId="{8FAD8908-4FDF-4970-BA41-F5A83FDAFF08}" srcOrd="0" destOrd="0" presId="urn:microsoft.com/office/officeart/2005/8/layout/vProcess5"/>
    <dgm:cxn modelId="{2C708F90-EA3B-4208-850C-4E547727FFBE}" srcId="{219A166B-9560-49C1-A441-BB6773531232}" destId="{385F60C7-103B-4AD3-B82C-B66DEA72A67C}" srcOrd="1" destOrd="0" parTransId="{4523CE21-F23F-4A12-941A-97973A0B5380}" sibTransId="{9B2909DE-F808-4D24-9FC3-FF7D45C0CA86}"/>
    <dgm:cxn modelId="{83C13DA3-5F8F-4184-BD1A-0E6FA04ECBC2}" type="presOf" srcId="{385F60C7-103B-4AD3-B82C-B66DEA72A67C}" destId="{42547EAF-AB8F-4505-8236-5DF30D6173DA}" srcOrd="1" destOrd="0" presId="urn:microsoft.com/office/officeart/2005/8/layout/vProcess5"/>
    <dgm:cxn modelId="{4E03F0C3-C1FC-4B8D-911A-2D7C6F395BDD}" srcId="{219A166B-9560-49C1-A441-BB6773531232}" destId="{FA97ABE1-6DD2-4956-B4BF-BDB99B9E0BE3}" srcOrd="0" destOrd="0" parTransId="{ABEEC67F-69F0-4968-8DF6-CC14E9FB86B4}" sibTransId="{87F5442F-2EE7-40F2-9130-D23583DE0D97}"/>
    <dgm:cxn modelId="{E91B81CD-FCAE-4FDE-8991-31EE79F042C5}" type="presOf" srcId="{B8571958-D8AC-4407-A332-BBF44D59D30A}" destId="{9120E6AD-FF7D-4C57-A120-EE85419A3B77}" srcOrd="1" destOrd="0" presId="urn:microsoft.com/office/officeart/2005/8/layout/vProcess5"/>
    <dgm:cxn modelId="{E5A7E9E5-7C31-48A9-98F0-23499DA2376A}" type="presOf" srcId="{FA97ABE1-6DD2-4956-B4BF-BDB99B9E0BE3}" destId="{6D8E1EB7-0EE0-4156-841C-D1E7F2952AAE}" srcOrd="0" destOrd="0" presId="urn:microsoft.com/office/officeart/2005/8/layout/vProcess5"/>
    <dgm:cxn modelId="{313666E9-7E84-4FCE-8419-487B14F3EE1E}" type="presOf" srcId="{385F60C7-103B-4AD3-B82C-B66DEA72A67C}" destId="{44FD360F-F181-4974-965C-45E991C96FC2}" srcOrd="0" destOrd="0" presId="urn:microsoft.com/office/officeart/2005/8/layout/vProcess5"/>
    <dgm:cxn modelId="{A72FA7FC-BA29-4F80-8964-FC59289F9880}" type="presOf" srcId="{219A166B-9560-49C1-A441-BB6773531232}" destId="{A8F86532-7F4E-42AF-8405-37646DE91A60}" srcOrd="0" destOrd="0" presId="urn:microsoft.com/office/officeart/2005/8/layout/vProcess5"/>
    <dgm:cxn modelId="{F474EBFD-53D7-4A6F-B1A8-C1FA97AE5D21}" type="presOf" srcId="{B8571958-D8AC-4407-A332-BBF44D59D30A}" destId="{906ABC4F-0B62-4AB1-8031-50221913777B}" srcOrd="0" destOrd="0" presId="urn:microsoft.com/office/officeart/2005/8/layout/vProcess5"/>
    <dgm:cxn modelId="{95661A94-88C3-4BF4-AE6E-FBF242A3A121}" type="presParOf" srcId="{A8F86532-7F4E-42AF-8405-37646DE91A60}" destId="{4DF35C2A-165A-4271-B716-2475FD401869}" srcOrd="0" destOrd="0" presId="urn:microsoft.com/office/officeart/2005/8/layout/vProcess5"/>
    <dgm:cxn modelId="{6E7B4FB0-3C2F-4C1F-9A9C-08E0F33C914B}" type="presParOf" srcId="{A8F86532-7F4E-42AF-8405-37646DE91A60}" destId="{6D8E1EB7-0EE0-4156-841C-D1E7F2952AAE}" srcOrd="1" destOrd="0" presId="urn:microsoft.com/office/officeart/2005/8/layout/vProcess5"/>
    <dgm:cxn modelId="{6D348A54-CC56-4575-ABAA-78A1110AB5DF}" type="presParOf" srcId="{A8F86532-7F4E-42AF-8405-37646DE91A60}" destId="{44FD360F-F181-4974-965C-45E991C96FC2}" srcOrd="2" destOrd="0" presId="urn:microsoft.com/office/officeart/2005/8/layout/vProcess5"/>
    <dgm:cxn modelId="{F01936EE-AADC-4AB2-924E-0F796BB1A62F}" type="presParOf" srcId="{A8F86532-7F4E-42AF-8405-37646DE91A60}" destId="{906ABC4F-0B62-4AB1-8031-50221913777B}" srcOrd="3" destOrd="0" presId="urn:microsoft.com/office/officeart/2005/8/layout/vProcess5"/>
    <dgm:cxn modelId="{EBE12C45-0ED0-4303-8729-387780617123}" type="presParOf" srcId="{A8F86532-7F4E-42AF-8405-37646DE91A60}" destId="{8FAD8908-4FDF-4970-BA41-F5A83FDAFF08}" srcOrd="4" destOrd="0" presId="urn:microsoft.com/office/officeart/2005/8/layout/vProcess5"/>
    <dgm:cxn modelId="{2213FDD1-E1EC-429E-8859-C666A2E60DC9}" type="presParOf" srcId="{A8F86532-7F4E-42AF-8405-37646DE91A60}" destId="{C47A20B9-F4C6-4206-B8C8-0AA2F73609E4}" srcOrd="5" destOrd="0" presId="urn:microsoft.com/office/officeart/2005/8/layout/vProcess5"/>
    <dgm:cxn modelId="{DAA211D9-CEFE-4F08-BF1E-0A7BBCD8D2FD}" type="presParOf" srcId="{A8F86532-7F4E-42AF-8405-37646DE91A60}" destId="{0C6C86D8-7F4A-44E8-9F01-BB70005F5FAA}" srcOrd="6" destOrd="0" presId="urn:microsoft.com/office/officeart/2005/8/layout/vProcess5"/>
    <dgm:cxn modelId="{A1424C3E-84A2-476B-ADEF-F3420A5ED156}" type="presParOf" srcId="{A8F86532-7F4E-42AF-8405-37646DE91A60}" destId="{42547EAF-AB8F-4505-8236-5DF30D6173DA}" srcOrd="7" destOrd="0" presId="urn:microsoft.com/office/officeart/2005/8/layout/vProcess5"/>
    <dgm:cxn modelId="{E609DBC9-A9DF-4762-A98D-8F55352722F9}" type="presParOf" srcId="{A8F86532-7F4E-42AF-8405-37646DE91A60}" destId="{9120E6AD-FF7D-4C57-A120-EE85419A3B7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EC2CC55-73B5-48B8-BCB1-EAE91BF3E8E8}" type="doc">
      <dgm:prSet loTypeId="urn:microsoft.com/office/officeart/2005/8/layout/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3508E55E-A659-44C1-AEB3-96E32112D96F}">
      <dgm:prSet phldrT="[Текст]" custT="1"/>
      <dgm:spPr/>
      <dgm:t>
        <a:bodyPr/>
        <a:lstStyle/>
        <a:p>
          <a:pPr algn="l"/>
          <a:r>
            <a:rPr lang="ru-RU" sz="2800" b="1" dirty="0">
              <a:solidFill>
                <a:schemeClr val="bg1"/>
              </a:solidFill>
            </a:rPr>
            <a:t>Основные причины и </a:t>
          </a:r>
        </a:p>
        <a:p>
          <a:pPr algn="l"/>
          <a:r>
            <a:rPr lang="ru-RU" sz="2800" b="1" dirty="0">
              <a:solidFill>
                <a:schemeClr val="bg1"/>
              </a:solidFill>
            </a:rPr>
            <a:t>способствующие факторы</a:t>
          </a:r>
        </a:p>
      </dgm:t>
    </dgm:pt>
    <dgm:pt modelId="{E001268E-CF8E-4AD2-ACA4-DFCFBB9F68F8}" type="parTrans" cxnId="{3489A923-A287-496A-A79E-78777A57CAD0}">
      <dgm:prSet/>
      <dgm:spPr/>
      <dgm:t>
        <a:bodyPr/>
        <a:lstStyle/>
        <a:p>
          <a:endParaRPr lang="ru-RU"/>
        </a:p>
      </dgm:t>
    </dgm:pt>
    <dgm:pt modelId="{3FEA610E-4E3D-40DB-BBC2-251DD79B920F}" type="sibTrans" cxnId="{3489A923-A287-496A-A79E-78777A57CAD0}">
      <dgm:prSet/>
      <dgm:spPr/>
      <dgm:t>
        <a:bodyPr/>
        <a:lstStyle/>
        <a:p>
          <a:endParaRPr lang="ru-RU"/>
        </a:p>
      </dgm:t>
    </dgm:pt>
    <dgm:pt modelId="{4B5B0CA6-A4E1-4941-B41B-90D223371188}">
      <dgm:prSet custT="1"/>
      <dgm:spPr/>
      <dgm:t>
        <a:bodyPr/>
        <a:lstStyle/>
        <a:p>
          <a:pPr algn="r" rtl="0"/>
          <a:r>
            <a:rPr kumimoji="0" lang="ru-RU" sz="2800" b="1" i="0" u="none" strike="noStrike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rPr>
            <a:t>Основные жалобы и симптомы</a:t>
          </a:r>
          <a:endParaRPr kumimoji="0" lang="ru-RU" sz="2800" b="1" i="0" u="none" strike="noStrike" cap="none" spc="0" normalizeH="0" baseline="0" noProof="0" dirty="0">
            <a:ln>
              <a:noFill/>
            </a:ln>
            <a:solidFill>
              <a:srgbClr val="002060"/>
            </a:solidFill>
            <a:effectLst/>
            <a:uLnTx/>
            <a:uFillTx/>
            <a:latin typeface="+mn-lt"/>
            <a:ea typeface="+mn-ea"/>
            <a:cs typeface="+mn-cs"/>
          </a:endParaRPr>
        </a:p>
      </dgm:t>
    </dgm:pt>
    <dgm:pt modelId="{832B226D-23B2-4869-83C8-68756B6E0A34}" type="parTrans" cxnId="{3C0F469E-CF0F-4497-962B-EA0A8526CFFC}">
      <dgm:prSet/>
      <dgm:spPr/>
      <dgm:t>
        <a:bodyPr/>
        <a:lstStyle/>
        <a:p>
          <a:endParaRPr lang="ru-RU"/>
        </a:p>
      </dgm:t>
    </dgm:pt>
    <dgm:pt modelId="{384C38BA-FEBF-453A-8E0A-5B131D03E50C}" type="sibTrans" cxnId="{3C0F469E-CF0F-4497-962B-EA0A8526CFFC}">
      <dgm:prSet/>
      <dgm:spPr/>
      <dgm:t>
        <a:bodyPr/>
        <a:lstStyle/>
        <a:p>
          <a:endParaRPr lang="ru-RU"/>
        </a:p>
      </dgm:t>
    </dgm:pt>
    <dgm:pt modelId="{B3314811-1BE5-4143-BEE7-757534806736}">
      <dgm:prSet/>
      <dgm:spPr/>
      <dgm:t>
        <a:bodyPr/>
        <a:lstStyle/>
        <a:p>
          <a:endParaRPr lang="ru-RU" dirty="0"/>
        </a:p>
      </dgm:t>
    </dgm:pt>
    <dgm:pt modelId="{34E1D84C-6682-4594-AAF9-5CA48C24EBFD}" type="parTrans" cxnId="{A541CAF6-BD6B-4F18-B701-5585F6A78480}">
      <dgm:prSet/>
      <dgm:spPr/>
      <dgm:t>
        <a:bodyPr/>
        <a:lstStyle/>
        <a:p>
          <a:endParaRPr lang="ru-RU"/>
        </a:p>
      </dgm:t>
    </dgm:pt>
    <dgm:pt modelId="{1BE44F6A-817C-4466-B70A-754E08F6CF7F}" type="sibTrans" cxnId="{A541CAF6-BD6B-4F18-B701-5585F6A78480}">
      <dgm:prSet/>
      <dgm:spPr/>
      <dgm:t>
        <a:bodyPr/>
        <a:lstStyle/>
        <a:p>
          <a:endParaRPr lang="ru-RU"/>
        </a:p>
      </dgm:t>
    </dgm:pt>
    <dgm:pt modelId="{6EEAFD74-EDFA-4F8C-9A11-59EA143B1B70}" type="pres">
      <dgm:prSet presAssocID="{4EC2CC55-73B5-48B8-BCB1-EAE91BF3E8E8}" presName="linear" presStyleCnt="0">
        <dgm:presLayoutVars>
          <dgm:dir/>
          <dgm:animLvl val="lvl"/>
          <dgm:resizeHandles val="exact"/>
        </dgm:presLayoutVars>
      </dgm:prSet>
      <dgm:spPr/>
    </dgm:pt>
    <dgm:pt modelId="{A3A0637D-59D4-41EA-A0F3-29591BC8D3C8}" type="pres">
      <dgm:prSet presAssocID="{3508E55E-A659-44C1-AEB3-96E32112D96F}" presName="parentLin" presStyleCnt="0"/>
      <dgm:spPr/>
    </dgm:pt>
    <dgm:pt modelId="{3F4F5E64-B05E-4309-AA3F-D5BEFBA83D46}" type="pres">
      <dgm:prSet presAssocID="{3508E55E-A659-44C1-AEB3-96E32112D96F}" presName="parentLeftMargin" presStyleLbl="node1" presStyleIdx="0" presStyleCnt="3"/>
      <dgm:spPr/>
    </dgm:pt>
    <dgm:pt modelId="{432394EA-0958-4142-82F7-EE7250CA3F6D}" type="pres">
      <dgm:prSet presAssocID="{3508E55E-A659-44C1-AEB3-96E32112D96F}" presName="parentText" presStyleLbl="node1" presStyleIdx="0" presStyleCnt="3" custScaleX="157466" custScaleY="146468" custLinFactNeighborX="38842" custLinFactNeighborY="-24381">
        <dgm:presLayoutVars>
          <dgm:chMax val="0"/>
          <dgm:bulletEnabled val="1"/>
        </dgm:presLayoutVars>
      </dgm:prSet>
      <dgm:spPr/>
    </dgm:pt>
    <dgm:pt modelId="{83FD47D5-59DD-45F4-8D51-7E2979D89DBE}" type="pres">
      <dgm:prSet presAssocID="{3508E55E-A659-44C1-AEB3-96E32112D96F}" presName="negativeSpace" presStyleCnt="0"/>
      <dgm:spPr/>
    </dgm:pt>
    <dgm:pt modelId="{D0F23E2D-7C96-4B9E-A604-374E941347BE}" type="pres">
      <dgm:prSet presAssocID="{3508E55E-A659-44C1-AEB3-96E32112D96F}" presName="childText" presStyleLbl="conFgAcc1" presStyleIdx="0" presStyleCnt="3">
        <dgm:presLayoutVars>
          <dgm:bulletEnabled val="1"/>
        </dgm:presLayoutVars>
      </dgm:prSet>
      <dgm:spPr/>
    </dgm:pt>
    <dgm:pt modelId="{AFCDA0BF-4E53-48AC-827E-36AA4B06597A}" type="pres">
      <dgm:prSet presAssocID="{3FEA610E-4E3D-40DB-BBC2-251DD79B920F}" presName="spaceBetweenRectangles" presStyleCnt="0"/>
      <dgm:spPr/>
    </dgm:pt>
    <dgm:pt modelId="{0294B7ED-F143-4590-950F-5762562C0650}" type="pres">
      <dgm:prSet presAssocID="{4B5B0CA6-A4E1-4941-B41B-90D223371188}" presName="parentLin" presStyleCnt="0"/>
      <dgm:spPr/>
    </dgm:pt>
    <dgm:pt modelId="{87CFEF21-FA7A-4C46-B534-638969BC9F3B}" type="pres">
      <dgm:prSet presAssocID="{4B5B0CA6-A4E1-4941-B41B-90D223371188}" presName="parentLeftMargin" presStyleLbl="node1" presStyleIdx="0" presStyleCnt="3"/>
      <dgm:spPr/>
    </dgm:pt>
    <dgm:pt modelId="{51B6D78A-9E15-443F-AEF7-6401085B1143}" type="pres">
      <dgm:prSet presAssocID="{4B5B0CA6-A4E1-4941-B41B-90D223371188}" presName="parentText" presStyleLbl="node1" presStyleIdx="1" presStyleCnt="3" custScaleX="142997" custScaleY="96304" custLinFactNeighborX="-13120" custLinFactNeighborY="-43444">
        <dgm:presLayoutVars>
          <dgm:chMax val="0"/>
          <dgm:bulletEnabled val="1"/>
        </dgm:presLayoutVars>
      </dgm:prSet>
      <dgm:spPr/>
    </dgm:pt>
    <dgm:pt modelId="{578EEB9B-1DF8-4B90-BE4E-95212ED71079}" type="pres">
      <dgm:prSet presAssocID="{4B5B0CA6-A4E1-4941-B41B-90D223371188}" presName="negativeSpace" presStyleCnt="0"/>
      <dgm:spPr/>
    </dgm:pt>
    <dgm:pt modelId="{5FF00A84-45C3-4146-BBB2-2361127C1106}" type="pres">
      <dgm:prSet presAssocID="{4B5B0CA6-A4E1-4941-B41B-90D223371188}" presName="childText" presStyleLbl="conFgAcc1" presStyleIdx="1" presStyleCnt="3" custLinFactY="-31031" custLinFactNeighborY="-100000">
        <dgm:presLayoutVars>
          <dgm:bulletEnabled val="1"/>
        </dgm:presLayoutVars>
      </dgm:prSet>
      <dgm:spPr/>
    </dgm:pt>
    <dgm:pt modelId="{B3DD9C29-11CD-4A72-9161-FDB2A6FEF199}" type="pres">
      <dgm:prSet presAssocID="{384C38BA-FEBF-453A-8E0A-5B131D03E50C}" presName="spaceBetweenRectangles" presStyleCnt="0"/>
      <dgm:spPr/>
    </dgm:pt>
    <dgm:pt modelId="{E4A762D9-D6DA-470B-9E3D-9668FA315AD0}" type="pres">
      <dgm:prSet presAssocID="{B3314811-1BE5-4143-BEE7-757534806736}" presName="parentLin" presStyleCnt="0"/>
      <dgm:spPr/>
    </dgm:pt>
    <dgm:pt modelId="{12363AE4-35AB-4932-A7DA-98E40A13D522}" type="pres">
      <dgm:prSet presAssocID="{B3314811-1BE5-4143-BEE7-757534806736}" presName="parentLeftMargin" presStyleLbl="node1" presStyleIdx="1" presStyleCnt="3"/>
      <dgm:spPr/>
    </dgm:pt>
    <dgm:pt modelId="{D4CCEE06-447D-4C25-ADEE-433359F59A0F}" type="pres">
      <dgm:prSet presAssocID="{B3314811-1BE5-4143-BEE7-757534806736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BDD1ECA2-18DD-48F9-AB80-131DFF49A24B}" type="pres">
      <dgm:prSet presAssocID="{B3314811-1BE5-4143-BEE7-757534806736}" presName="negativeSpace" presStyleCnt="0"/>
      <dgm:spPr/>
    </dgm:pt>
    <dgm:pt modelId="{D8DCB8A3-BC5C-4009-AB7B-2588ACBC7264}" type="pres">
      <dgm:prSet presAssocID="{B3314811-1BE5-4143-BEE7-757534806736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5378EC1A-019C-4C46-9571-510C453735BF}" type="presOf" srcId="{B3314811-1BE5-4143-BEE7-757534806736}" destId="{D4CCEE06-447D-4C25-ADEE-433359F59A0F}" srcOrd="1" destOrd="0" presId="urn:microsoft.com/office/officeart/2005/8/layout/list1"/>
    <dgm:cxn modelId="{3489A923-A287-496A-A79E-78777A57CAD0}" srcId="{4EC2CC55-73B5-48B8-BCB1-EAE91BF3E8E8}" destId="{3508E55E-A659-44C1-AEB3-96E32112D96F}" srcOrd="0" destOrd="0" parTransId="{E001268E-CF8E-4AD2-ACA4-DFCFBB9F68F8}" sibTransId="{3FEA610E-4E3D-40DB-BBC2-251DD79B920F}"/>
    <dgm:cxn modelId="{A9029A37-50F6-4855-AC63-F3A0B675A6CA}" type="presOf" srcId="{3508E55E-A659-44C1-AEB3-96E32112D96F}" destId="{432394EA-0958-4142-82F7-EE7250CA3F6D}" srcOrd="1" destOrd="0" presId="urn:microsoft.com/office/officeart/2005/8/layout/list1"/>
    <dgm:cxn modelId="{E6BC214F-6280-4C63-8019-7E34285D53E6}" type="presOf" srcId="{4EC2CC55-73B5-48B8-BCB1-EAE91BF3E8E8}" destId="{6EEAFD74-EDFA-4F8C-9A11-59EA143B1B70}" srcOrd="0" destOrd="0" presId="urn:microsoft.com/office/officeart/2005/8/layout/list1"/>
    <dgm:cxn modelId="{855A1056-A631-430F-8D1D-5862D2335382}" type="presOf" srcId="{B3314811-1BE5-4143-BEE7-757534806736}" destId="{12363AE4-35AB-4932-A7DA-98E40A13D522}" srcOrd="0" destOrd="0" presId="urn:microsoft.com/office/officeart/2005/8/layout/list1"/>
    <dgm:cxn modelId="{3C0F469E-CF0F-4497-962B-EA0A8526CFFC}" srcId="{4EC2CC55-73B5-48B8-BCB1-EAE91BF3E8E8}" destId="{4B5B0CA6-A4E1-4941-B41B-90D223371188}" srcOrd="1" destOrd="0" parTransId="{832B226D-23B2-4869-83C8-68756B6E0A34}" sibTransId="{384C38BA-FEBF-453A-8E0A-5B131D03E50C}"/>
    <dgm:cxn modelId="{7CD28ECF-58CE-4DCD-9834-7C0BB61341EF}" type="presOf" srcId="{4B5B0CA6-A4E1-4941-B41B-90D223371188}" destId="{51B6D78A-9E15-443F-AEF7-6401085B1143}" srcOrd="1" destOrd="0" presId="urn:microsoft.com/office/officeart/2005/8/layout/list1"/>
    <dgm:cxn modelId="{F19D44EE-DBF0-412B-8CA0-B061107C25FF}" type="presOf" srcId="{4B5B0CA6-A4E1-4941-B41B-90D223371188}" destId="{87CFEF21-FA7A-4C46-B534-638969BC9F3B}" srcOrd="0" destOrd="0" presId="urn:microsoft.com/office/officeart/2005/8/layout/list1"/>
    <dgm:cxn modelId="{A541CAF6-BD6B-4F18-B701-5585F6A78480}" srcId="{4EC2CC55-73B5-48B8-BCB1-EAE91BF3E8E8}" destId="{B3314811-1BE5-4143-BEE7-757534806736}" srcOrd="2" destOrd="0" parTransId="{34E1D84C-6682-4594-AAF9-5CA48C24EBFD}" sibTransId="{1BE44F6A-817C-4466-B70A-754E08F6CF7F}"/>
    <dgm:cxn modelId="{107F19FA-972E-43F2-B0D2-2F9DB3BE681B}" type="presOf" srcId="{3508E55E-A659-44C1-AEB3-96E32112D96F}" destId="{3F4F5E64-B05E-4309-AA3F-D5BEFBA83D46}" srcOrd="0" destOrd="0" presId="urn:microsoft.com/office/officeart/2005/8/layout/list1"/>
    <dgm:cxn modelId="{4249E848-EDF8-40EF-9711-60729E4F98AE}" type="presParOf" srcId="{6EEAFD74-EDFA-4F8C-9A11-59EA143B1B70}" destId="{A3A0637D-59D4-41EA-A0F3-29591BC8D3C8}" srcOrd="0" destOrd="0" presId="urn:microsoft.com/office/officeart/2005/8/layout/list1"/>
    <dgm:cxn modelId="{934FBB84-9D68-4EB7-96C1-2DFD050A0B02}" type="presParOf" srcId="{A3A0637D-59D4-41EA-A0F3-29591BC8D3C8}" destId="{3F4F5E64-B05E-4309-AA3F-D5BEFBA83D46}" srcOrd="0" destOrd="0" presId="urn:microsoft.com/office/officeart/2005/8/layout/list1"/>
    <dgm:cxn modelId="{3A95FEEB-B564-46D7-BD36-D6CCBA7DE863}" type="presParOf" srcId="{A3A0637D-59D4-41EA-A0F3-29591BC8D3C8}" destId="{432394EA-0958-4142-82F7-EE7250CA3F6D}" srcOrd="1" destOrd="0" presId="urn:microsoft.com/office/officeart/2005/8/layout/list1"/>
    <dgm:cxn modelId="{B4028E0B-132D-46AD-87F0-1F23E0524EA1}" type="presParOf" srcId="{6EEAFD74-EDFA-4F8C-9A11-59EA143B1B70}" destId="{83FD47D5-59DD-45F4-8D51-7E2979D89DBE}" srcOrd="1" destOrd="0" presId="urn:microsoft.com/office/officeart/2005/8/layout/list1"/>
    <dgm:cxn modelId="{6C5F503C-F416-4336-B860-432BDADC1333}" type="presParOf" srcId="{6EEAFD74-EDFA-4F8C-9A11-59EA143B1B70}" destId="{D0F23E2D-7C96-4B9E-A604-374E941347BE}" srcOrd="2" destOrd="0" presId="urn:microsoft.com/office/officeart/2005/8/layout/list1"/>
    <dgm:cxn modelId="{A603CC86-60F1-4BD4-8264-2AA712C32CBE}" type="presParOf" srcId="{6EEAFD74-EDFA-4F8C-9A11-59EA143B1B70}" destId="{AFCDA0BF-4E53-48AC-827E-36AA4B06597A}" srcOrd="3" destOrd="0" presId="urn:microsoft.com/office/officeart/2005/8/layout/list1"/>
    <dgm:cxn modelId="{E5DB568B-0DCD-4CEE-B7AA-DD9A24CA6C43}" type="presParOf" srcId="{6EEAFD74-EDFA-4F8C-9A11-59EA143B1B70}" destId="{0294B7ED-F143-4590-950F-5762562C0650}" srcOrd="4" destOrd="0" presId="urn:microsoft.com/office/officeart/2005/8/layout/list1"/>
    <dgm:cxn modelId="{10C26184-0876-4192-BAA8-8CFEFACB8254}" type="presParOf" srcId="{0294B7ED-F143-4590-950F-5762562C0650}" destId="{87CFEF21-FA7A-4C46-B534-638969BC9F3B}" srcOrd="0" destOrd="0" presId="urn:microsoft.com/office/officeart/2005/8/layout/list1"/>
    <dgm:cxn modelId="{63469FFF-3B53-4732-9040-51F6F664F8A2}" type="presParOf" srcId="{0294B7ED-F143-4590-950F-5762562C0650}" destId="{51B6D78A-9E15-443F-AEF7-6401085B1143}" srcOrd="1" destOrd="0" presId="urn:microsoft.com/office/officeart/2005/8/layout/list1"/>
    <dgm:cxn modelId="{976E6EFA-AE89-406A-A095-1CFE7702FEB4}" type="presParOf" srcId="{6EEAFD74-EDFA-4F8C-9A11-59EA143B1B70}" destId="{578EEB9B-1DF8-4B90-BE4E-95212ED71079}" srcOrd="5" destOrd="0" presId="urn:microsoft.com/office/officeart/2005/8/layout/list1"/>
    <dgm:cxn modelId="{5F222D76-43D2-44DA-8C1A-B9ABAAE3DF9C}" type="presParOf" srcId="{6EEAFD74-EDFA-4F8C-9A11-59EA143B1B70}" destId="{5FF00A84-45C3-4146-BBB2-2361127C1106}" srcOrd="6" destOrd="0" presId="urn:microsoft.com/office/officeart/2005/8/layout/list1"/>
    <dgm:cxn modelId="{22B6A556-FAEA-4B3B-BC30-3D6CDF4FF9C5}" type="presParOf" srcId="{6EEAFD74-EDFA-4F8C-9A11-59EA143B1B70}" destId="{B3DD9C29-11CD-4A72-9161-FDB2A6FEF199}" srcOrd="7" destOrd="0" presId="urn:microsoft.com/office/officeart/2005/8/layout/list1"/>
    <dgm:cxn modelId="{CE818149-AAF2-466B-8E7C-9A8C6511ADE1}" type="presParOf" srcId="{6EEAFD74-EDFA-4F8C-9A11-59EA143B1B70}" destId="{E4A762D9-D6DA-470B-9E3D-9668FA315AD0}" srcOrd="8" destOrd="0" presId="urn:microsoft.com/office/officeart/2005/8/layout/list1"/>
    <dgm:cxn modelId="{A7F56585-0C41-4869-BE82-21541A8CCD4B}" type="presParOf" srcId="{E4A762D9-D6DA-470B-9E3D-9668FA315AD0}" destId="{12363AE4-35AB-4932-A7DA-98E40A13D522}" srcOrd="0" destOrd="0" presId="urn:microsoft.com/office/officeart/2005/8/layout/list1"/>
    <dgm:cxn modelId="{6D9F532B-986C-4DB4-A7BE-2EA7C5430976}" type="presParOf" srcId="{E4A762D9-D6DA-470B-9E3D-9668FA315AD0}" destId="{D4CCEE06-447D-4C25-ADEE-433359F59A0F}" srcOrd="1" destOrd="0" presId="urn:microsoft.com/office/officeart/2005/8/layout/list1"/>
    <dgm:cxn modelId="{2DF34438-EE7B-4672-9D69-0083DF0BAE18}" type="presParOf" srcId="{6EEAFD74-EDFA-4F8C-9A11-59EA143B1B70}" destId="{BDD1ECA2-18DD-48F9-AB80-131DFF49A24B}" srcOrd="9" destOrd="0" presId="urn:microsoft.com/office/officeart/2005/8/layout/list1"/>
    <dgm:cxn modelId="{77F53AF0-ABBC-4DDB-B2BD-B4329D274F89}" type="presParOf" srcId="{6EEAFD74-EDFA-4F8C-9A11-59EA143B1B70}" destId="{D8DCB8A3-BC5C-4009-AB7B-2588ACBC7264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2C5A9D4-5A9E-4232-86CD-83F5848B22F9}" type="doc">
      <dgm:prSet loTypeId="urn:microsoft.com/office/officeart/2005/8/layout/hList7" loCatId="list" qsTypeId="urn:microsoft.com/office/officeart/2005/8/quickstyle/simple1" qsCatId="simple" csTypeId="urn:microsoft.com/office/officeart/2005/8/colors/colorful2" csCatId="colorful" phldr="1"/>
      <dgm:spPr/>
    </dgm:pt>
    <dgm:pt modelId="{D3B6289A-BF9C-417E-B8A8-A52BB20B48EE}">
      <dgm:prSet phldrT="[Текст]"/>
      <dgm:spPr/>
      <dgm:t>
        <a:bodyPr/>
        <a:lstStyle/>
        <a:p>
          <a:r>
            <a:rPr lang="ru-RU" b="1" dirty="0"/>
            <a:t>Желудок и двенадцатиперстная кишка</a:t>
          </a:r>
        </a:p>
      </dgm:t>
    </dgm:pt>
    <dgm:pt modelId="{1850E5B7-4DF1-4817-B5C2-024603DDE105}" type="parTrans" cxnId="{8580A7A3-43AA-40AD-A53D-272BF2D15C15}">
      <dgm:prSet/>
      <dgm:spPr/>
      <dgm:t>
        <a:bodyPr/>
        <a:lstStyle/>
        <a:p>
          <a:endParaRPr lang="ru-RU"/>
        </a:p>
      </dgm:t>
    </dgm:pt>
    <dgm:pt modelId="{1D4A2BF4-BE6F-4F2B-AF30-303243919F2C}" type="sibTrans" cxnId="{8580A7A3-43AA-40AD-A53D-272BF2D15C15}">
      <dgm:prSet/>
      <dgm:spPr/>
      <dgm:t>
        <a:bodyPr/>
        <a:lstStyle/>
        <a:p>
          <a:endParaRPr lang="ru-RU"/>
        </a:p>
      </dgm:t>
    </dgm:pt>
    <dgm:pt modelId="{7963071F-2D67-4134-BF17-B87F7BE95914}">
      <dgm:prSet phldrT="[Текст]"/>
      <dgm:spPr/>
      <dgm:t>
        <a:bodyPr/>
        <a:lstStyle/>
        <a:p>
          <a:r>
            <a:rPr lang="ru-RU" b="1" dirty="0"/>
            <a:t>Кишечник</a:t>
          </a:r>
        </a:p>
      </dgm:t>
    </dgm:pt>
    <dgm:pt modelId="{0724508B-F672-45B9-B986-D012A26642B7}" type="parTrans" cxnId="{9BD16439-1830-4881-8026-72863DE89ABE}">
      <dgm:prSet/>
      <dgm:spPr/>
      <dgm:t>
        <a:bodyPr/>
        <a:lstStyle/>
        <a:p>
          <a:endParaRPr lang="ru-RU"/>
        </a:p>
      </dgm:t>
    </dgm:pt>
    <dgm:pt modelId="{49BE91D8-C14B-4734-86F7-1584B2C239C1}" type="sibTrans" cxnId="{9BD16439-1830-4881-8026-72863DE89ABE}">
      <dgm:prSet/>
      <dgm:spPr/>
      <dgm:t>
        <a:bodyPr/>
        <a:lstStyle/>
        <a:p>
          <a:endParaRPr lang="ru-RU"/>
        </a:p>
      </dgm:t>
    </dgm:pt>
    <dgm:pt modelId="{008C684D-8EC3-49B6-A372-9B8A347A49C2}">
      <dgm:prSet phldrT="[Текст]"/>
      <dgm:spPr/>
      <dgm:t>
        <a:bodyPr/>
        <a:lstStyle/>
        <a:p>
          <a:r>
            <a:rPr lang="ru-RU" b="1" dirty="0"/>
            <a:t>Печень, желчные пузыри, поджелудочная железа</a:t>
          </a:r>
        </a:p>
      </dgm:t>
    </dgm:pt>
    <dgm:pt modelId="{B34354FD-5028-41EB-AE3D-9B533EA9CA90}" type="parTrans" cxnId="{F7F6C83C-4916-412C-806D-755388B61144}">
      <dgm:prSet/>
      <dgm:spPr/>
      <dgm:t>
        <a:bodyPr/>
        <a:lstStyle/>
        <a:p>
          <a:endParaRPr lang="ru-RU"/>
        </a:p>
      </dgm:t>
    </dgm:pt>
    <dgm:pt modelId="{8686F172-FCCE-404A-99F5-88B90B448883}" type="sibTrans" cxnId="{F7F6C83C-4916-412C-806D-755388B61144}">
      <dgm:prSet/>
      <dgm:spPr/>
      <dgm:t>
        <a:bodyPr/>
        <a:lstStyle/>
        <a:p>
          <a:endParaRPr lang="ru-RU"/>
        </a:p>
      </dgm:t>
    </dgm:pt>
    <dgm:pt modelId="{4123F0F7-A187-4030-A556-542424B574DA}" type="pres">
      <dgm:prSet presAssocID="{42C5A9D4-5A9E-4232-86CD-83F5848B22F9}" presName="Name0" presStyleCnt="0">
        <dgm:presLayoutVars>
          <dgm:dir/>
          <dgm:resizeHandles val="exact"/>
        </dgm:presLayoutVars>
      </dgm:prSet>
      <dgm:spPr/>
    </dgm:pt>
    <dgm:pt modelId="{5993ABC3-65FB-4E3C-B9B4-7633DB6FF1F0}" type="pres">
      <dgm:prSet presAssocID="{42C5A9D4-5A9E-4232-86CD-83F5848B22F9}" presName="fgShape" presStyleLbl="fgShp" presStyleIdx="0" presStyleCnt="1"/>
      <dgm:spPr/>
    </dgm:pt>
    <dgm:pt modelId="{488DB8B2-A4AC-488D-9ED9-9BCBE871607B}" type="pres">
      <dgm:prSet presAssocID="{42C5A9D4-5A9E-4232-86CD-83F5848B22F9}" presName="linComp" presStyleCnt="0"/>
      <dgm:spPr/>
    </dgm:pt>
    <dgm:pt modelId="{1F55981E-769F-4803-AFA6-3F0C38AC979A}" type="pres">
      <dgm:prSet presAssocID="{D3B6289A-BF9C-417E-B8A8-A52BB20B48EE}" presName="compNode" presStyleCnt="0"/>
      <dgm:spPr/>
    </dgm:pt>
    <dgm:pt modelId="{BE8FEAA4-4F40-4A9B-AE20-6F4C64AD63D0}" type="pres">
      <dgm:prSet presAssocID="{D3B6289A-BF9C-417E-B8A8-A52BB20B48EE}" presName="bkgdShape" presStyleLbl="node1" presStyleIdx="0" presStyleCnt="3"/>
      <dgm:spPr/>
    </dgm:pt>
    <dgm:pt modelId="{63DAB6B8-200F-434A-AF04-1CC1FDC90F55}" type="pres">
      <dgm:prSet presAssocID="{D3B6289A-BF9C-417E-B8A8-A52BB20B48EE}" presName="nodeTx" presStyleLbl="node1" presStyleIdx="0" presStyleCnt="3">
        <dgm:presLayoutVars>
          <dgm:bulletEnabled val="1"/>
        </dgm:presLayoutVars>
      </dgm:prSet>
      <dgm:spPr/>
    </dgm:pt>
    <dgm:pt modelId="{77575243-09AE-44EE-A8F5-5938A202B3C1}" type="pres">
      <dgm:prSet presAssocID="{D3B6289A-BF9C-417E-B8A8-A52BB20B48EE}" presName="invisiNode" presStyleLbl="node1" presStyleIdx="0" presStyleCnt="3"/>
      <dgm:spPr/>
    </dgm:pt>
    <dgm:pt modelId="{BECB152B-0C44-4FB8-B725-540F6ADA8510}" type="pres">
      <dgm:prSet presAssocID="{D3B6289A-BF9C-417E-B8A8-A52BB20B48EE}" presName="imagNode" presStyleLbl="fgImgPlace1" presStyleIdx="0" presStyleCnt="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</dgm:pt>
    <dgm:pt modelId="{E3A09F93-67E6-4FF8-A579-132D91C898EE}" type="pres">
      <dgm:prSet presAssocID="{1D4A2BF4-BE6F-4F2B-AF30-303243919F2C}" presName="sibTrans" presStyleLbl="sibTrans2D1" presStyleIdx="0" presStyleCnt="0"/>
      <dgm:spPr/>
    </dgm:pt>
    <dgm:pt modelId="{E9F138A2-79CC-4895-BA0D-3650AB706E30}" type="pres">
      <dgm:prSet presAssocID="{7963071F-2D67-4134-BF17-B87F7BE95914}" presName="compNode" presStyleCnt="0"/>
      <dgm:spPr/>
    </dgm:pt>
    <dgm:pt modelId="{5BEA12C0-E1F0-42BC-94DD-C936BB8C5CA3}" type="pres">
      <dgm:prSet presAssocID="{7963071F-2D67-4134-BF17-B87F7BE95914}" presName="bkgdShape" presStyleLbl="node1" presStyleIdx="1" presStyleCnt="3"/>
      <dgm:spPr/>
    </dgm:pt>
    <dgm:pt modelId="{DD052098-AC02-4A30-8D60-F046902C231E}" type="pres">
      <dgm:prSet presAssocID="{7963071F-2D67-4134-BF17-B87F7BE95914}" presName="nodeTx" presStyleLbl="node1" presStyleIdx="1" presStyleCnt="3">
        <dgm:presLayoutVars>
          <dgm:bulletEnabled val="1"/>
        </dgm:presLayoutVars>
      </dgm:prSet>
      <dgm:spPr/>
    </dgm:pt>
    <dgm:pt modelId="{95E230BE-2120-4676-BADD-327A2B282BC1}" type="pres">
      <dgm:prSet presAssocID="{7963071F-2D67-4134-BF17-B87F7BE95914}" presName="invisiNode" presStyleLbl="node1" presStyleIdx="1" presStyleCnt="3"/>
      <dgm:spPr/>
    </dgm:pt>
    <dgm:pt modelId="{DB8418EB-BAD2-46E1-AD62-5435BAEB76E3}" type="pres">
      <dgm:prSet presAssocID="{7963071F-2D67-4134-BF17-B87F7BE95914}" presName="imagNode" presStyleLbl="fgImgPlace1" presStyleIdx="1" presStyleCnt="3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</dgm:pt>
    <dgm:pt modelId="{2B62673F-17FB-4BC5-A3C4-6E3838E3BCA6}" type="pres">
      <dgm:prSet presAssocID="{49BE91D8-C14B-4734-86F7-1584B2C239C1}" presName="sibTrans" presStyleLbl="sibTrans2D1" presStyleIdx="0" presStyleCnt="0"/>
      <dgm:spPr/>
    </dgm:pt>
    <dgm:pt modelId="{4FFF616B-04E3-439D-B26C-8116BE45DAD8}" type="pres">
      <dgm:prSet presAssocID="{008C684D-8EC3-49B6-A372-9B8A347A49C2}" presName="compNode" presStyleCnt="0"/>
      <dgm:spPr/>
    </dgm:pt>
    <dgm:pt modelId="{28E9E7C1-5CC6-402A-BA76-C850C4193807}" type="pres">
      <dgm:prSet presAssocID="{008C684D-8EC3-49B6-A372-9B8A347A49C2}" presName="bkgdShape" presStyleLbl="node1" presStyleIdx="2" presStyleCnt="3" custLinFactNeighborX="3444" custLinFactNeighborY="-8576"/>
      <dgm:spPr/>
    </dgm:pt>
    <dgm:pt modelId="{8DDFC36A-687F-4E6F-BC53-BECC49EA0894}" type="pres">
      <dgm:prSet presAssocID="{008C684D-8EC3-49B6-A372-9B8A347A49C2}" presName="nodeTx" presStyleLbl="node1" presStyleIdx="2" presStyleCnt="3">
        <dgm:presLayoutVars>
          <dgm:bulletEnabled val="1"/>
        </dgm:presLayoutVars>
      </dgm:prSet>
      <dgm:spPr/>
    </dgm:pt>
    <dgm:pt modelId="{4C436ADB-6479-4703-98FA-2A085B2C57F0}" type="pres">
      <dgm:prSet presAssocID="{008C684D-8EC3-49B6-A372-9B8A347A49C2}" presName="invisiNode" presStyleLbl="node1" presStyleIdx="2" presStyleCnt="3"/>
      <dgm:spPr/>
    </dgm:pt>
    <dgm:pt modelId="{035EA95D-6C89-4B04-959C-C31401F25515}" type="pres">
      <dgm:prSet presAssocID="{008C684D-8EC3-49B6-A372-9B8A347A49C2}" presName="imagNode" presStyleLbl="fgImgPlace1" presStyleIdx="2" presStyleCnt="3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3A0B6F37-8C1C-4782-8736-4307D25CDDA6}" type="presOf" srcId="{49BE91D8-C14B-4734-86F7-1584B2C239C1}" destId="{2B62673F-17FB-4BC5-A3C4-6E3838E3BCA6}" srcOrd="0" destOrd="0" presId="urn:microsoft.com/office/officeart/2005/8/layout/hList7"/>
    <dgm:cxn modelId="{9BD16439-1830-4881-8026-72863DE89ABE}" srcId="{42C5A9D4-5A9E-4232-86CD-83F5848B22F9}" destId="{7963071F-2D67-4134-BF17-B87F7BE95914}" srcOrd="1" destOrd="0" parTransId="{0724508B-F672-45B9-B986-D012A26642B7}" sibTransId="{49BE91D8-C14B-4734-86F7-1584B2C239C1}"/>
    <dgm:cxn modelId="{F7F6C83C-4916-412C-806D-755388B61144}" srcId="{42C5A9D4-5A9E-4232-86CD-83F5848B22F9}" destId="{008C684D-8EC3-49B6-A372-9B8A347A49C2}" srcOrd="2" destOrd="0" parTransId="{B34354FD-5028-41EB-AE3D-9B533EA9CA90}" sibTransId="{8686F172-FCCE-404A-99F5-88B90B448883}"/>
    <dgm:cxn modelId="{083BDD44-96F2-4205-B9C8-12F909631C1B}" type="presOf" srcId="{D3B6289A-BF9C-417E-B8A8-A52BB20B48EE}" destId="{BE8FEAA4-4F40-4A9B-AE20-6F4C64AD63D0}" srcOrd="0" destOrd="0" presId="urn:microsoft.com/office/officeart/2005/8/layout/hList7"/>
    <dgm:cxn modelId="{9C512153-B084-42DC-BC5B-745355D6F9E6}" type="presOf" srcId="{42C5A9D4-5A9E-4232-86CD-83F5848B22F9}" destId="{4123F0F7-A187-4030-A556-542424B574DA}" srcOrd="0" destOrd="0" presId="urn:microsoft.com/office/officeart/2005/8/layout/hList7"/>
    <dgm:cxn modelId="{5D101767-9E74-4CB5-B2BC-6D2410988C1D}" type="presOf" srcId="{7963071F-2D67-4134-BF17-B87F7BE95914}" destId="{DD052098-AC02-4A30-8D60-F046902C231E}" srcOrd="1" destOrd="0" presId="urn:microsoft.com/office/officeart/2005/8/layout/hList7"/>
    <dgm:cxn modelId="{98192481-4B77-4AEA-AB51-31838B8C9D1E}" type="presOf" srcId="{008C684D-8EC3-49B6-A372-9B8A347A49C2}" destId="{28E9E7C1-5CC6-402A-BA76-C850C4193807}" srcOrd="0" destOrd="0" presId="urn:microsoft.com/office/officeart/2005/8/layout/hList7"/>
    <dgm:cxn modelId="{24547F93-1167-4808-938F-3CD4541FC16B}" type="presOf" srcId="{008C684D-8EC3-49B6-A372-9B8A347A49C2}" destId="{8DDFC36A-687F-4E6F-BC53-BECC49EA0894}" srcOrd="1" destOrd="0" presId="urn:microsoft.com/office/officeart/2005/8/layout/hList7"/>
    <dgm:cxn modelId="{8580A7A3-43AA-40AD-A53D-272BF2D15C15}" srcId="{42C5A9D4-5A9E-4232-86CD-83F5848B22F9}" destId="{D3B6289A-BF9C-417E-B8A8-A52BB20B48EE}" srcOrd="0" destOrd="0" parTransId="{1850E5B7-4DF1-4817-B5C2-024603DDE105}" sibTransId="{1D4A2BF4-BE6F-4F2B-AF30-303243919F2C}"/>
    <dgm:cxn modelId="{11D165AA-63E7-4A90-B998-02777FDEDCA2}" type="presOf" srcId="{7963071F-2D67-4134-BF17-B87F7BE95914}" destId="{5BEA12C0-E1F0-42BC-94DD-C936BB8C5CA3}" srcOrd="0" destOrd="0" presId="urn:microsoft.com/office/officeart/2005/8/layout/hList7"/>
    <dgm:cxn modelId="{A81699C8-1C1C-450C-B4A0-A9247D6C5B92}" type="presOf" srcId="{D3B6289A-BF9C-417E-B8A8-A52BB20B48EE}" destId="{63DAB6B8-200F-434A-AF04-1CC1FDC90F55}" srcOrd="1" destOrd="0" presId="urn:microsoft.com/office/officeart/2005/8/layout/hList7"/>
    <dgm:cxn modelId="{F30736F0-CD9A-4990-9B17-D31F7AA22F57}" type="presOf" srcId="{1D4A2BF4-BE6F-4F2B-AF30-303243919F2C}" destId="{E3A09F93-67E6-4FF8-A579-132D91C898EE}" srcOrd="0" destOrd="0" presId="urn:microsoft.com/office/officeart/2005/8/layout/hList7"/>
    <dgm:cxn modelId="{FF1DC56C-6360-4DC7-BF38-0EEAE45A8CE4}" type="presParOf" srcId="{4123F0F7-A187-4030-A556-542424B574DA}" destId="{5993ABC3-65FB-4E3C-B9B4-7633DB6FF1F0}" srcOrd="0" destOrd="0" presId="urn:microsoft.com/office/officeart/2005/8/layout/hList7"/>
    <dgm:cxn modelId="{5352B4BD-A7E8-4201-9E7F-C05BFCFA93E6}" type="presParOf" srcId="{4123F0F7-A187-4030-A556-542424B574DA}" destId="{488DB8B2-A4AC-488D-9ED9-9BCBE871607B}" srcOrd="1" destOrd="0" presId="urn:microsoft.com/office/officeart/2005/8/layout/hList7"/>
    <dgm:cxn modelId="{13FEF1B4-3D94-4E81-BA54-422E987EF3E4}" type="presParOf" srcId="{488DB8B2-A4AC-488D-9ED9-9BCBE871607B}" destId="{1F55981E-769F-4803-AFA6-3F0C38AC979A}" srcOrd="0" destOrd="0" presId="urn:microsoft.com/office/officeart/2005/8/layout/hList7"/>
    <dgm:cxn modelId="{D5637FA9-64BD-4DB5-AD02-BB7D9B716047}" type="presParOf" srcId="{1F55981E-769F-4803-AFA6-3F0C38AC979A}" destId="{BE8FEAA4-4F40-4A9B-AE20-6F4C64AD63D0}" srcOrd="0" destOrd="0" presId="urn:microsoft.com/office/officeart/2005/8/layout/hList7"/>
    <dgm:cxn modelId="{CEAFB0E4-6FA5-4654-BBD8-3296CCF7F5B1}" type="presParOf" srcId="{1F55981E-769F-4803-AFA6-3F0C38AC979A}" destId="{63DAB6B8-200F-434A-AF04-1CC1FDC90F55}" srcOrd="1" destOrd="0" presId="urn:microsoft.com/office/officeart/2005/8/layout/hList7"/>
    <dgm:cxn modelId="{AA4CD2BA-0379-4F27-BAD8-CBECDDD474B3}" type="presParOf" srcId="{1F55981E-769F-4803-AFA6-3F0C38AC979A}" destId="{77575243-09AE-44EE-A8F5-5938A202B3C1}" srcOrd="2" destOrd="0" presId="urn:microsoft.com/office/officeart/2005/8/layout/hList7"/>
    <dgm:cxn modelId="{EB479169-FDB3-4D2B-B11C-62DF0696E2D7}" type="presParOf" srcId="{1F55981E-769F-4803-AFA6-3F0C38AC979A}" destId="{BECB152B-0C44-4FB8-B725-540F6ADA8510}" srcOrd="3" destOrd="0" presId="urn:microsoft.com/office/officeart/2005/8/layout/hList7"/>
    <dgm:cxn modelId="{011FFEDD-8BA2-475C-9C6C-C0D4B9B547FC}" type="presParOf" srcId="{488DB8B2-A4AC-488D-9ED9-9BCBE871607B}" destId="{E3A09F93-67E6-4FF8-A579-132D91C898EE}" srcOrd="1" destOrd="0" presId="urn:microsoft.com/office/officeart/2005/8/layout/hList7"/>
    <dgm:cxn modelId="{27EDE79B-DA0B-4727-B1D9-204B3498005F}" type="presParOf" srcId="{488DB8B2-A4AC-488D-9ED9-9BCBE871607B}" destId="{E9F138A2-79CC-4895-BA0D-3650AB706E30}" srcOrd="2" destOrd="0" presId="urn:microsoft.com/office/officeart/2005/8/layout/hList7"/>
    <dgm:cxn modelId="{64320598-BCA1-4F56-AC4B-26BB0459892A}" type="presParOf" srcId="{E9F138A2-79CC-4895-BA0D-3650AB706E30}" destId="{5BEA12C0-E1F0-42BC-94DD-C936BB8C5CA3}" srcOrd="0" destOrd="0" presId="urn:microsoft.com/office/officeart/2005/8/layout/hList7"/>
    <dgm:cxn modelId="{ABC80E85-C844-45DF-9E76-842E7FA03504}" type="presParOf" srcId="{E9F138A2-79CC-4895-BA0D-3650AB706E30}" destId="{DD052098-AC02-4A30-8D60-F046902C231E}" srcOrd="1" destOrd="0" presId="urn:microsoft.com/office/officeart/2005/8/layout/hList7"/>
    <dgm:cxn modelId="{C2FBAF14-5061-4263-BAA3-59898BEF1BBD}" type="presParOf" srcId="{E9F138A2-79CC-4895-BA0D-3650AB706E30}" destId="{95E230BE-2120-4676-BADD-327A2B282BC1}" srcOrd="2" destOrd="0" presId="urn:microsoft.com/office/officeart/2005/8/layout/hList7"/>
    <dgm:cxn modelId="{3FB3CC74-8C1F-4C87-9224-929AC711119E}" type="presParOf" srcId="{E9F138A2-79CC-4895-BA0D-3650AB706E30}" destId="{DB8418EB-BAD2-46E1-AD62-5435BAEB76E3}" srcOrd="3" destOrd="0" presId="urn:microsoft.com/office/officeart/2005/8/layout/hList7"/>
    <dgm:cxn modelId="{8DCE6F41-3BF4-4A30-890F-5FA5ABF6DC89}" type="presParOf" srcId="{488DB8B2-A4AC-488D-9ED9-9BCBE871607B}" destId="{2B62673F-17FB-4BC5-A3C4-6E3838E3BCA6}" srcOrd="3" destOrd="0" presId="urn:microsoft.com/office/officeart/2005/8/layout/hList7"/>
    <dgm:cxn modelId="{A2D337D8-C9FD-4C85-A770-0A1A704A2A84}" type="presParOf" srcId="{488DB8B2-A4AC-488D-9ED9-9BCBE871607B}" destId="{4FFF616B-04E3-439D-B26C-8116BE45DAD8}" srcOrd="4" destOrd="0" presId="urn:microsoft.com/office/officeart/2005/8/layout/hList7"/>
    <dgm:cxn modelId="{27208A38-1222-4CDD-819F-70E6E0614962}" type="presParOf" srcId="{4FFF616B-04E3-439D-B26C-8116BE45DAD8}" destId="{28E9E7C1-5CC6-402A-BA76-C850C4193807}" srcOrd="0" destOrd="0" presId="urn:microsoft.com/office/officeart/2005/8/layout/hList7"/>
    <dgm:cxn modelId="{E7BF8D61-E87D-46AC-ABEA-FA7CCF0EADEE}" type="presParOf" srcId="{4FFF616B-04E3-439D-B26C-8116BE45DAD8}" destId="{8DDFC36A-687F-4E6F-BC53-BECC49EA0894}" srcOrd="1" destOrd="0" presId="urn:microsoft.com/office/officeart/2005/8/layout/hList7"/>
    <dgm:cxn modelId="{D4B642D8-077F-4166-9204-6014D2083CB1}" type="presParOf" srcId="{4FFF616B-04E3-439D-B26C-8116BE45DAD8}" destId="{4C436ADB-6479-4703-98FA-2A085B2C57F0}" srcOrd="2" destOrd="0" presId="urn:microsoft.com/office/officeart/2005/8/layout/hList7"/>
    <dgm:cxn modelId="{80E3DEF5-D7BA-4E97-8275-17AA8AC204AF}" type="presParOf" srcId="{4FFF616B-04E3-439D-B26C-8116BE45DAD8}" destId="{035EA95D-6C89-4B04-959C-C31401F25515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F7E7AB0F-14D5-4A0A-ADFA-052F8EC58EAD}" type="doc">
      <dgm:prSet loTypeId="urn:microsoft.com/office/officeart/2005/8/layout/hProcess9" loCatId="process" qsTypeId="urn:microsoft.com/office/officeart/2005/8/quickstyle/3d3" qsCatId="3D" csTypeId="urn:microsoft.com/office/officeart/2005/8/colors/colorful5" csCatId="colorful" phldr="1"/>
      <dgm:spPr/>
    </dgm:pt>
    <dgm:pt modelId="{5633BD74-9B4A-4738-8FDD-D6DE4174A238}">
      <dgm:prSet phldrT="[Текст]" custT="1"/>
      <dgm:spPr/>
      <dgm:t>
        <a:bodyPr/>
        <a:lstStyle/>
        <a:p>
          <a:r>
            <a:rPr lang="ru-RU" sz="4400" dirty="0"/>
            <a:t>Диета</a:t>
          </a:r>
        </a:p>
      </dgm:t>
    </dgm:pt>
    <dgm:pt modelId="{22547EE4-D409-45FA-BFEA-CC5E4ABB13D0}" type="parTrans" cxnId="{A6432447-6408-4C59-9016-622AA739A291}">
      <dgm:prSet/>
      <dgm:spPr/>
      <dgm:t>
        <a:bodyPr/>
        <a:lstStyle/>
        <a:p>
          <a:endParaRPr lang="ru-RU"/>
        </a:p>
      </dgm:t>
    </dgm:pt>
    <dgm:pt modelId="{295AA904-9E8A-4C49-9090-A7AED56C28D4}" type="sibTrans" cxnId="{A6432447-6408-4C59-9016-622AA739A291}">
      <dgm:prSet/>
      <dgm:spPr/>
      <dgm:t>
        <a:bodyPr/>
        <a:lstStyle/>
        <a:p>
          <a:endParaRPr lang="ru-RU"/>
        </a:p>
      </dgm:t>
    </dgm:pt>
    <dgm:pt modelId="{4FFE4C3A-0DBE-4A52-8424-BA5BAB1E0117}">
      <dgm:prSet phldrT="[Текст]"/>
      <dgm:spPr/>
      <dgm:t>
        <a:bodyPr/>
        <a:lstStyle/>
        <a:p>
          <a:r>
            <a:rPr lang="ru-RU" dirty="0"/>
            <a:t>Лекарственные препараты</a:t>
          </a:r>
        </a:p>
      </dgm:t>
    </dgm:pt>
    <dgm:pt modelId="{F7C6CCFE-005F-48DB-9FCC-1F6A6D3FEBCE}" type="parTrans" cxnId="{6AE73611-BCA6-4FE8-A794-DC6F335185D8}">
      <dgm:prSet/>
      <dgm:spPr/>
      <dgm:t>
        <a:bodyPr/>
        <a:lstStyle/>
        <a:p>
          <a:endParaRPr lang="ru-RU"/>
        </a:p>
      </dgm:t>
    </dgm:pt>
    <dgm:pt modelId="{604D350B-D256-4544-86F2-C7043365354F}" type="sibTrans" cxnId="{6AE73611-BCA6-4FE8-A794-DC6F335185D8}">
      <dgm:prSet/>
      <dgm:spPr/>
      <dgm:t>
        <a:bodyPr/>
        <a:lstStyle/>
        <a:p>
          <a:endParaRPr lang="ru-RU"/>
        </a:p>
      </dgm:t>
    </dgm:pt>
    <dgm:pt modelId="{2CFC6C8E-4CD7-44BB-82CF-0790EC6D6DA6}" type="pres">
      <dgm:prSet presAssocID="{F7E7AB0F-14D5-4A0A-ADFA-052F8EC58EAD}" presName="CompostProcess" presStyleCnt="0">
        <dgm:presLayoutVars>
          <dgm:dir/>
          <dgm:resizeHandles val="exact"/>
        </dgm:presLayoutVars>
      </dgm:prSet>
      <dgm:spPr/>
    </dgm:pt>
    <dgm:pt modelId="{F7FFD69B-F2AF-4A66-AF2F-7B7FF394D275}" type="pres">
      <dgm:prSet presAssocID="{F7E7AB0F-14D5-4A0A-ADFA-052F8EC58EAD}" presName="arrow" presStyleLbl="bgShp" presStyleIdx="0" presStyleCnt="1"/>
      <dgm:spPr/>
    </dgm:pt>
    <dgm:pt modelId="{8B9C18CC-C680-4BD1-B80E-E49C368B9254}" type="pres">
      <dgm:prSet presAssocID="{F7E7AB0F-14D5-4A0A-ADFA-052F8EC58EAD}" presName="linearProcess" presStyleCnt="0"/>
      <dgm:spPr/>
    </dgm:pt>
    <dgm:pt modelId="{9D723E7D-CD81-483B-85F2-C77DB88BD211}" type="pres">
      <dgm:prSet presAssocID="{5633BD74-9B4A-4738-8FDD-D6DE4174A238}" presName="textNode" presStyleLbl="node1" presStyleIdx="0" presStyleCnt="2">
        <dgm:presLayoutVars>
          <dgm:bulletEnabled val="1"/>
        </dgm:presLayoutVars>
      </dgm:prSet>
      <dgm:spPr/>
    </dgm:pt>
    <dgm:pt modelId="{22FED212-0872-421E-9ED7-A4337E297D8A}" type="pres">
      <dgm:prSet presAssocID="{295AA904-9E8A-4C49-9090-A7AED56C28D4}" presName="sibTrans" presStyleCnt="0"/>
      <dgm:spPr/>
    </dgm:pt>
    <dgm:pt modelId="{D8CDC536-606A-46E3-98E0-A974EF4F9FE1}" type="pres">
      <dgm:prSet presAssocID="{4FFE4C3A-0DBE-4A52-8424-BA5BAB1E0117}" presName="textNode" presStyleLbl="node1" presStyleIdx="1" presStyleCnt="2">
        <dgm:presLayoutVars>
          <dgm:bulletEnabled val="1"/>
        </dgm:presLayoutVars>
      </dgm:prSet>
      <dgm:spPr/>
    </dgm:pt>
  </dgm:ptLst>
  <dgm:cxnLst>
    <dgm:cxn modelId="{6AE73611-BCA6-4FE8-A794-DC6F335185D8}" srcId="{F7E7AB0F-14D5-4A0A-ADFA-052F8EC58EAD}" destId="{4FFE4C3A-0DBE-4A52-8424-BA5BAB1E0117}" srcOrd="1" destOrd="0" parTransId="{F7C6CCFE-005F-48DB-9FCC-1F6A6D3FEBCE}" sibTransId="{604D350B-D256-4544-86F2-C7043365354F}"/>
    <dgm:cxn modelId="{A6432447-6408-4C59-9016-622AA739A291}" srcId="{F7E7AB0F-14D5-4A0A-ADFA-052F8EC58EAD}" destId="{5633BD74-9B4A-4738-8FDD-D6DE4174A238}" srcOrd="0" destOrd="0" parTransId="{22547EE4-D409-45FA-BFEA-CC5E4ABB13D0}" sibTransId="{295AA904-9E8A-4C49-9090-A7AED56C28D4}"/>
    <dgm:cxn modelId="{770FE04B-710F-406A-806D-8AE13BEAE3C5}" type="presOf" srcId="{4FFE4C3A-0DBE-4A52-8424-BA5BAB1E0117}" destId="{D8CDC536-606A-46E3-98E0-A974EF4F9FE1}" srcOrd="0" destOrd="0" presId="urn:microsoft.com/office/officeart/2005/8/layout/hProcess9"/>
    <dgm:cxn modelId="{9221764F-F1BF-481E-884E-BA559CB016D9}" type="presOf" srcId="{F7E7AB0F-14D5-4A0A-ADFA-052F8EC58EAD}" destId="{2CFC6C8E-4CD7-44BB-82CF-0790EC6D6DA6}" srcOrd="0" destOrd="0" presId="urn:microsoft.com/office/officeart/2005/8/layout/hProcess9"/>
    <dgm:cxn modelId="{FA43BDFD-3D69-4C97-BBD9-0BA322EB4DEE}" type="presOf" srcId="{5633BD74-9B4A-4738-8FDD-D6DE4174A238}" destId="{9D723E7D-CD81-483B-85F2-C77DB88BD211}" srcOrd="0" destOrd="0" presId="urn:microsoft.com/office/officeart/2005/8/layout/hProcess9"/>
    <dgm:cxn modelId="{DBAEC55A-E2C3-43D3-822D-0B66C9D3955D}" type="presParOf" srcId="{2CFC6C8E-4CD7-44BB-82CF-0790EC6D6DA6}" destId="{F7FFD69B-F2AF-4A66-AF2F-7B7FF394D275}" srcOrd="0" destOrd="0" presId="urn:microsoft.com/office/officeart/2005/8/layout/hProcess9"/>
    <dgm:cxn modelId="{92B16F26-4B08-4BE4-A53F-3DECF7422993}" type="presParOf" srcId="{2CFC6C8E-4CD7-44BB-82CF-0790EC6D6DA6}" destId="{8B9C18CC-C680-4BD1-B80E-E49C368B9254}" srcOrd="1" destOrd="0" presId="urn:microsoft.com/office/officeart/2005/8/layout/hProcess9"/>
    <dgm:cxn modelId="{0B32A386-9B14-497A-918E-A306E8055A06}" type="presParOf" srcId="{8B9C18CC-C680-4BD1-B80E-E49C368B9254}" destId="{9D723E7D-CD81-483B-85F2-C77DB88BD211}" srcOrd="0" destOrd="0" presId="urn:microsoft.com/office/officeart/2005/8/layout/hProcess9"/>
    <dgm:cxn modelId="{201357AB-6EF1-4995-995A-0BAD8FD49BB9}" type="presParOf" srcId="{8B9C18CC-C680-4BD1-B80E-E49C368B9254}" destId="{22FED212-0872-421E-9ED7-A4337E297D8A}" srcOrd="1" destOrd="0" presId="urn:microsoft.com/office/officeart/2005/8/layout/hProcess9"/>
    <dgm:cxn modelId="{E7BB9F94-AD8B-4B85-8661-C5DDCD0248A8}" type="presParOf" srcId="{8B9C18CC-C680-4BD1-B80E-E49C368B9254}" destId="{D8CDC536-606A-46E3-98E0-A974EF4F9FE1}" srcOrd="2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DD449A48-4AC7-44E5-82BF-DA5F8E0814AC}" type="doc">
      <dgm:prSet loTypeId="urn:microsoft.com/office/officeart/2005/8/layout/radial6" loCatId="cycl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AB6E33B-5179-4118-BFB4-776114F70BA6}">
      <dgm:prSet phldrT="[Текст]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b="1" dirty="0">
              <a:solidFill>
                <a:srgbClr val="FF0000"/>
              </a:solidFill>
            </a:rPr>
            <a:t>Цель занятия: </a:t>
          </a:r>
          <a:endParaRPr lang="ru-RU" dirty="0"/>
        </a:p>
      </dgm:t>
    </dgm:pt>
    <dgm:pt modelId="{6E3D78F7-13A4-4B16-B97B-1E9B3B9743A9}" type="parTrans" cxnId="{D581C80C-5F39-44C0-A41C-896E19D15E2E}">
      <dgm:prSet/>
      <dgm:spPr/>
      <dgm:t>
        <a:bodyPr/>
        <a:lstStyle/>
        <a:p>
          <a:endParaRPr lang="ru-RU"/>
        </a:p>
      </dgm:t>
    </dgm:pt>
    <dgm:pt modelId="{776BAC0B-6A67-49A5-8323-65EC82198C1D}" type="sibTrans" cxnId="{D581C80C-5F39-44C0-A41C-896E19D15E2E}">
      <dgm:prSet/>
      <dgm:spPr/>
      <dgm:t>
        <a:bodyPr/>
        <a:lstStyle/>
        <a:p>
          <a:endParaRPr lang="ru-RU"/>
        </a:p>
      </dgm:t>
    </dgm:pt>
    <dgm:pt modelId="{BED809A8-6FE3-462D-9073-EDEED1D1DEFD}">
      <dgm:prSet phldrT="[Текст]" custT="1">
        <dgm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>
              <a:solidFill>
                <a:srgbClr val="002060"/>
              </a:solidFill>
              <a:latin typeface="Times New Roman"/>
              <a:ea typeface="Times New Roman"/>
              <a:cs typeface="Calibri"/>
            </a:rPr>
            <a:t>Изучить основные симптомы и проблемы при заболеваниях органов ЖКТ.</a:t>
          </a:r>
          <a:endParaRPr lang="ru-RU" sz="1800" dirty="0"/>
        </a:p>
      </dgm:t>
    </dgm:pt>
    <dgm:pt modelId="{0AA2B0AA-A1C2-4F6D-9321-EB21672CA25B}" type="parTrans" cxnId="{6E3D6B58-6CB4-46EB-9C98-DEEE57EE5827}">
      <dgm:prSet/>
      <dgm:spPr/>
      <dgm:t>
        <a:bodyPr/>
        <a:lstStyle/>
        <a:p>
          <a:endParaRPr lang="ru-RU"/>
        </a:p>
      </dgm:t>
    </dgm:pt>
    <dgm:pt modelId="{41DFEE32-9B86-4093-AF32-380005956E11}" type="sibTrans" cxnId="{6E3D6B58-6CB4-46EB-9C98-DEEE57EE5827}">
      <dgm:prSet/>
      <dgm:spPr/>
      <dgm:t>
        <a:bodyPr/>
        <a:lstStyle/>
        <a:p>
          <a:endParaRPr lang="ru-RU"/>
        </a:p>
      </dgm:t>
    </dgm:pt>
    <dgm:pt modelId="{0622F0FE-2D56-4F39-85A9-381B6D08A2B6}">
      <dgm:prSet phldrT="[Текст]"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>
              <a:solidFill>
                <a:srgbClr val="002060"/>
              </a:solidFill>
              <a:latin typeface="Times New Roman"/>
              <a:ea typeface="Times New Roman"/>
              <a:cs typeface="Calibri"/>
            </a:rPr>
            <a:t>Сформировать навыки общения с больными при подготовке к исследованиям и взятия материала на исследование.</a:t>
          </a:r>
          <a:endParaRPr lang="ru-RU" sz="1800" dirty="0"/>
        </a:p>
      </dgm:t>
    </dgm:pt>
    <dgm:pt modelId="{3825AAE5-98C2-41D1-8197-B91D5A616B06}" type="parTrans" cxnId="{6B03C543-9258-4CCD-B924-0A9AA040AF2F}">
      <dgm:prSet/>
      <dgm:spPr/>
      <dgm:t>
        <a:bodyPr/>
        <a:lstStyle/>
        <a:p>
          <a:endParaRPr lang="ru-RU"/>
        </a:p>
      </dgm:t>
    </dgm:pt>
    <dgm:pt modelId="{AFEB0D49-5E00-4078-83FB-D0C062B7745E}" type="sibTrans" cxnId="{6B03C543-9258-4CCD-B924-0A9AA040AF2F}">
      <dgm:prSet/>
      <dgm:spPr/>
      <dgm:t>
        <a:bodyPr/>
        <a:lstStyle/>
        <a:p>
          <a:endParaRPr lang="ru-RU"/>
        </a:p>
      </dgm:t>
    </dgm:pt>
    <dgm:pt modelId="{BD288288-9353-459B-8A8F-0AC2B3D39699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>
              <a:solidFill>
                <a:srgbClr val="002060"/>
              </a:solidFill>
              <a:latin typeface="Times New Roman"/>
              <a:ea typeface="Times New Roman"/>
              <a:cs typeface="Calibri"/>
            </a:rPr>
            <a:t>Изучить основные методы сестринского обследования больных с заболеваниями органов пищеварения.</a:t>
          </a:r>
          <a:endParaRPr lang="ru-RU" sz="1800" dirty="0"/>
        </a:p>
      </dgm:t>
    </dgm:pt>
    <dgm:pt modelId="{2CD307ED-0A04-47DD-93DB-5034F3773ED7}" type="parTrans" cxnId="{5519E86E-3DAA-4558-A7A1-6B0E93A5AC82}">
      <dgm:prSet/>
      <dgm:spPr/>
      <dgm:t>
        <a:bodyPr/>
        <a:lstStyle/>
        <a:p>
          <a:endParaRPr lang="ru-RU"/>
        </a:p>
      </dgm:t>
    </dgm:pt>
    <dgm:pt modelId="{EDCA9BB1-3BD8-4614-9EC4-D3986E6FA55B}" type="sibTrans" cxnId="{5519E86E-3DAA-4558-A7A1-6B0E93A5AC82}">
      <dgm:prSet/>
      <dgm:spPr/>
      <dgm:t>
        <a:bodyPr/>
        <a:lstStyle/>
        <a:p>
          <a:endParaRPr lang="ru-RU"/>
        </a:p>
      </dgm:t>
    </dgm:pt>
    <dgm:pt modelId="{963D2B60-6718-4A15-8933-F2D8D01783BF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1800" b="1" dirty="0">
              <a:solidFill>
                <a:srgbClr val="002060"/>
              </a:solidFill>
              <a:latin typeface="Times New Roman"/>
              <a:ea typeface="Times New Roman"/>
              <a:cs typeface="Calibri"/>
            </a:rPr>
            <a:t>Овладеть методами ухода и наблюдения за больными с заболеваниями ЖКТ.</a:t>
          </a:r>
          <a:endParaRPr lang="ru-RU" sz="1800" dirty="0"/>
        </a:p>
      </dgm:t>
    </dgm:pt>
    <dgm:pt modelId="{777599C2-CD26-4A8D-88A9-7CD5FE27E482}" type="parTrans" cxnId="{F5CDA9E0-48E4-4465-8F68-4B24CCE8F762}">
      <dgm:prSet/>
      <dgm:spPr/>
      <dgm:t>
        <a:bodyPr/>
        <a:lstStyle/>
        <a:p>
          <a:endParaRPr lang="ru-RU"/>
        </a:p>
      </dgm:t>
    </dgm:pt>
    <dgm:pt modelId="{CAB5BED2-334B-44EA-9D6D-9D9575FEF4E5}" type="sibTrans" cxnId="{F5CDA9E0-48E4-4465-8F68-4B24CCE8F762}">
      <dgm:prSet/>
      <dgm:spPr/>
      <dgm:t>
        <a:bodyPr/>
        <a:lstStyle/>
        <a:p>
          <a:endParaRPr lang="ru-RU"/>
        </a:p>
      </dgm:t>
    </dgm:pt>
    <dgm:pt modelId="{6BA949FD-8826-498D-8A4F-209615861F84}" type="pres">
      <dgm:prSet presAssocID="{DD449A48-4AC7-44E5-82BF-DA5F8E0814AC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DCD5AFA-E383-4C87-BFE3-A25109C0BE5A}" type="pres">
      <dgm:prSet presAssocID="{FAB6E33B-5179-4118-BFB4-776114F70BA6}" presName="centerShape" presStyleLbl="node0" presStyleIdx="0" presStyleCnt="1" custLinFactNeighborX="1276" custLinFactNeighborY="-1040"/>
      <dgm:spPr/>
    </dgm:pt>
    <dgm:pt modelId="{AF01AD29-A7FD-4D98-86D7-960F251B4123}" type="pres">
      <dgm:prSet presAssocID="{BED809A8-6FE3-462D-9073-EDEED1D1DEFD}" presName="node" presStyleLbl="node1" presStyleIdx="0" presStyleCnt="4" custScaleX="263232">
        <dgm:presLayoutVars>
          <dgm:bulletEnabled val="1"/>
        </dgm:presLayoutVars>
      </dgm:prSet>
      <dgm:spPr/>
    </dgm:pt>
    <dgm:pt modelId="{27140EBD-2FFB-4077-B205-035F09436D4F}" type="pres">
      <dgm:prSet presAssocID="{BED809A8-6FE3-462D-9073-EDEED1D1DEFD}" presName="dummy" presStyleCnt="0"/>
      <dgm:spPr/>
    </dgm:pt>
    <dgm:pt modelId="{7636FC3F-EFF6-49B6-8C58-C13F61709F7E}" type="pres">
      <dgm:prSet presAssocID="{41DFEE32-9B86-4093-AF32-380005956E11}" presName="sibTrans" presStyleLbl="sibTrans2D1" presStyleIdx="0" presStyleCnt="4"/>
      <dgm:spPr/>
    </dgm:pt>
    <dgm:pt modelId="{8BCCC58E-FA7E-4F5E-AC6D-6C227986A3D2}" type="pres">
      <dgm:prSet presAssocID="{BD288288-9353-459B-8A8F-0AC2B3D39699}" presName="node" presStyleLbl="node1" presStyleIdx="1" presStyleCnt="4" custScaleX="190016" custScaleY="163231" custRadScaleRad="133328" custRadScaleInc="1644">
        <dgm:presLayoutVars>
          <dgm:bulletEnabled val="1"/>
        </dgm:presLayoutVars>
      </dgm:prSet>
      <dgm:spPr/>
    </dgm:pt>
    <dgm:pt modelId="{936D234B-D15F-4DA6-84C1-23247C35F26E}" type="pres">
      <dgm:prSet presAssocID="{BD288288-9353-459B-8A8F-0AC2B3D39699}" presName="dummy" presStyleCnt="0"/>
      <dgm:spPr/>
    </dgm:pt>
    <dgm:pt modelId="{7E67B8B7-4BD7-4865-A333-E24D2E9B2D93}" type="pres">
      <dgm:prSet presAssocID="{EDCA9BB1-3BD8-4614-9EC4-D3986E6FA55B}" presName="sibTrans" presStyleLbl="sibTrans2D1" presStyleIdx="1" presStyleCnt="4"/>
      <dgm:spPr/>
    </dgm:pt>
    <dgm:pt modelId="{A5A347C0-20F3-44CD-808B-908595B029CD}" type="pres">
      <dgm:prSet presAssocID="{963D2B60-6718-4A15-8933-F2D8D01783BF}" presName="node" presStyleLbl="node1" presStyleIdx="2" presStyleCnt="4" custScaleX="294825">
        <dgm:presLayoutVars>
          <dgm:bulletEnabled val="1"/>
        </dgm:presLayoutVars>
      </dgm:prSet>
      <dgm:spPr/>
    </dgm:pt>
    <dgm:pt modelId="{65DF7101-FFCD-45B7-9161-D7395802AC84}" type="pres">
      <dgm:prSet presAssocID="{963D2B60-6718-4A15-8933-F2D8D01783BF}" presName="dummy" presStyleCnt="0"/>
      <dgm:spPr/>
    </dgm:pt>
    <dgm:pt modelId="{691AC5F0-2167-4F76-A866-3E919D8D4C1C}" type="pres">
      <dgm:prSet presAssocID="{CAB5BED2-334B-44EA-9D6D-9D9575FEF4E5}" presName="sibTrans" presStyleLbl="sibTrans2D1" presStyleIdx="2" presStyleCnt="4"/>
      <dgm:spPr/>
    </dgm:pt>
    <dgm:pt modelId="{983897FF-15A9-4C1A-ACAF-AF382DBBB1F4}" type="pres">
      <dgm:prSet presAssocID="{0622F0FE-2D56-4F39-85A9-381B6D08A2B6}" presName="node" presStyleLbl="node1" presStyleIdx="3" presStyleCnt="4" custScaleX="214573" custScaleY="145684" custRadScaleRad="127537" custRadScaleInc="-6947">
        <dgm:presLayoutVars>
          <dgm:bulletEnabled val="1"/>
        </dgm:presLayoutVars>
      </dgm:prSet>
      <dgm:spPr/>
    </dgm:pt>
    <dgm:pt modelId="{2B30A481-82FD-4690-A26B-ECE42940D3CC}" type="pres">
      <dgm:prSet presAssocID="{0622F0FE-2D56-4F39-85A9-381B6D08A2B6}" presName="dummy" presStyleCnt="0"/>
      <dgm:spPr/>
    </dgm:pt>
    <dgm:pt modelId="{197C7A0F-80B5-432C-ADB8-2887871FF173}" type="pres">
      <dgm:prSet presAssocID="{AFEB0D49-5E00-4078-83FB-D0C062B7745E}" presName="sibTrans" presStyleLbl="sibTrans2D1" presStyleIdx="3" presStyleCnt="4"/>
      <dgm:spPr/>
    </dgm:pt>
  </dgm:ptLst>
  <dgm:cxnLst>
    <dgm:cxn modelId="{D581C80C-5F39-44C0-A41C-896E19D15E2E}" srcId="{DD449A48-4AC7-44E5-82BF-DA5F8E0814AC}" destId="{FAB6E33B-5179-4118-BFB4-776114F70BA6}" srcOrd="0" destOrd="0" parTransId="{6E3D78F7-13A4-4B16-B97B-1E9B3B9743A9}" sibTransId="{776BAC0B-6A67-49A5-8323-65EC82198C1D}"/>
    <dgm:cxn modelId="{46CB5E13-6FFF-46D8-9EAD-CDE8C9DAB9CD}" type="presOf" srcId="{EDCA9BB1-3BD8-4614-9EC4-D3986E6FA55B}" destId="{7E67B8B7-4BD7-4865-A333-E24D2E9B2D93}" srcOrd="0" destOrd="0" presId="urn:microsoft.com/office/officeart/2005/8/layout/radial6"/>
    <dgm:cxn modelId="{F947DC13-C56B-483B-B26D-23CE7BD5FCA9}" type="presOf" srcId="{0622F0FE-2D56-4F39-85A9-381B6D08A2B6}" destId="{983897FF-15A9-4C1A-ACAF-AF382DBBB1F4}" srcOrd="0" destOrd="0" presId="urn:microsoft.com/office/officeart/2005/8/layout/radial6"/>
    <dgm:cxn modelId="{9628172B-ACF8-44C2-B83F-5163C89DCACE}" type="presOf" srcId="{963D2B60-6718-4A15-8933-F2D8D01783BF}" destId="{A5A347C0-20F3-44CD-808B-908595B029CD}" srcOrd="0" destOrd="0" presId="urn:microsoft.com/office/officeart/2005/8/layout/radial6"/>
    <dgm:cxn modelId="{6B03C543-9258-4CCD-B924-0A9AA040AF2F}" srcId="{FAB6E33B-5179-4118-BFB4-776114F70BA6}" destId="{0622F0FE-2D56-4F39-85A9-381B6D08A2B6}" srcOrd="3" destOrd="0" parTransId="{3825AAE5-98C2-41D1-8197-B91D5A616B06}" sibTransId="{AFEB0D49-5E00-4078-83FB-D0C062B7745E}"/>
    <dgm:cxn modelId="{BEC45C54-0FB4-4376-843A-F86094AEC1FF}" type="presOf" srcId="{CAB5BED2-334B-44EA-9D6D-9D9575FEF4E5}" destId="{691AC5F0-2167-4F76-A866-3E919D8D4C1C}" srcOrd="0" destOrd="0" presId="urn:microsoft.com/office/officeart/2005/8/layout/radial6"/>
    <dgm:cxn modelId="{6E3D6B58-6CB4-46EB-9C98-DEEE57EE5827}" srcId="{FAB6E33B-5179-4118-BFB4-776114F70BA6}" destId="{BED809A8-6FE3-462D-9073-EDEED1D1DEFD}" srcOrd="0" destOrd="0" parTransId="{0AA2B0AA-A1C2-4F6D-9321-EB21672CA25B}" sibTransId="{41DFEE32-9B86-4093-AF32-380005956E11}"/>
    <dgm:cxn modelId="{5519E86E-3DAA-4558-A7A1-6B0E93A5AC82}" srcId="{FAB6E33B-5179-4118-BFB4-776114F70BA6}" destId="{BD288288-9353-459B-8A8F-0AC2B3D39699}" srcOrd="1" destOrd="0" parTransId="{2CD307ED-0A04-47DD-93DB-5034F3773ED7}" sibTransId="{EDCA9BB1-3BD8-4614-9EC4-D3986E6FA55B}"/>
    <dgm:cxn modelId="{1E2D9BC3-C7E3-4B39-AE98-570E29D7A59C}" type="presOf" srcId="{DD449A48-4AC7-44E5-82BF-DA5F8E0814AC}" destId="{6BA949FD-8826-498D-8A4F-209615861F84}" srcOrd="0" destOrd="0" presId="urn:microsoft.com/office/officeart/2005/8/layout/radial6"/>
    <dgm:cxn modelId="{79BC31C6-49B2-469B-B32E-70151E4A4AEB}" type="presOf" srcId="{AFEB0D49-5E00-4078-83FB-D0C062B7745E}" destId="{197C7A0F-80B5-432C-ADB8-2887871FF173}" srcOrd="0" destOrd="0" presId="urn:microsoft.com/office/officeart/2005/8/layout/radial6"/>
    <dgm:cxn modelId="{E0EA58C6-70A0-4810-84D1-3AB0C360B431}" type="presOf" srcId="{41DFEE32-9B86-4093-AF32-380005956E11}" destId="{7636FC3F-EFF6-49B6-8C58-C13F61709F7E}" srcOrd="0" destOrd="0" presId="urn:microsoft.com/office/officeart/2005/8/layout/radial6"/>
    <dgm:cxn modelId="{E461FCD2-69DC-4D72-A134-725DEED731E7}" type="presOf" srcId="{FAB6E33B-5179-4118-BFB4-776114F70BA6}" destId="{5DCD5AFA-E383-4C87-BFE3-A25109C0BE5A}" srcOrd="0" destOrd="0" presId="urn:microsoft.com/office/officeart/2005/8/layout/radial6"/>
    <dgm:cxn modelId="{3DEB07D7-D87D-48C2-A505-2AA51EF4A6BA}" type="presOf" srcId="{BED809A8-6FE3-462D-9073-EDEED1D1DEFD}" destId="{AF01AD29-A7FD-4D98-86D7-960F251B4123}" srcOrd="0" destOrd="0" presId="urn:microsoft.com/office/officeart/2005/8/layout/radial6"/>
    <dgm:cxn modelId="{ADC176DA-141A-4021-9E2A-C6E8D68BA1C7}" type="presOf" srcId="{BD288288-9353-459B-8A8F-0AC2B3D39699}" destId="{8BCCC58E-FA7E-4F5E-AC6D-6C227986A3D2}" srcOrd="0" destOrd="0" presId="urn:microsoft.com/office/officeart/2005/8/layout/radial6"/>
    <dgm:cxn modelId="{F5CDA9E0-48E4-4465-8F68-4B24CCE8F762}" srcId="{FAB6E33B-5179-4118-BFB4-776114F70BA6}" destId="{963D2B60-6718-4A15-8933-F2D8D01783BF}" srcOrd="2" destOrd="0" parTransId="{777599C2-CD26-4A8D-88A9-7CD5FE27E482}" sibTransId="{CAB5BED2-334B-44EA-9D6D-9D9575FEF4E5}"/>
    <dgm:cxn modelId="{21E4D30F-9466-4617-9F04-94CC3A3D7235}" type="presParOf" srcId="{6BA949FD-8826-498D-8A4F-209615861F84}" destId="{5DCD5AFA-E383-4C87-BFE3-A25109C0BE5A}" srcOrd="0" destOrd="0" presId="urn:microsoft.com/office/officeart/2005/8/layout/radial6"/>
    <dgm:cxn modelId="{38D6795C-3034-4FC5-A559-6B4515828FA6}" type="presParOf" srcId="{6BA949FD-8826-498D-8A4F-209615861F84}" destId="{AF01AD29-A7FD-4D98-86D7-960F251B4123}" srcOrd="1" destOrd="0" presId="urn:microsoft.com/office/officeart/2005/8/layout/radial6"/>
    <dgm:cxn modelId="{6FF8DC4E-C08F-4203-A6AE-DDA3BAF8E4D6}" type="presParOf" srcId="{6BA949FD-8826-498D-8A4F-209615861F84}" destId="{27140EBD-2FFB-4077-B205-035F09436D4F}" srcOrd="2" destOrd="0" presId="urn:microsoft.com/office/officeart/2005/8/layout/radial6"/>
    <dgm:cxn modelId="{823D278D-F46E-4E83-BBD4-ECBD8971B613}" type="presParOf" srcId="{6BA949FD-8826-498D-8A4F-209615861F84}" destId="{7636FC3F-EFF6-49B6-8C58-C13F61709F7E}" srcOrd="3" destOrd="0" presId="urn:microsoft.com/office/officeart/2005/8/layout/radial6"/>
    <dgm:cxn modelId="{5DEAA9E9-7533-4243-99D1-A42231625F4C}" type="presParOf" srcId="{6BA949FD-8826-498D-8A4F-209615861F84}" destId="{8BCCC58E-FA7E-4F5E-AC6D-6C227986A3D2}" srcOrd="4" destOrd="0" presId="urn:microsoft.com/office/officeart/2005/8/layout/radial6"/>
    <dgm:cxn modelId="{056A1CAA-F819-477F-9DCD-54BAFBA0C371}" type="presParOf" srcId="{6BA949FD-8826-498D-8A4F-209615861F84}" destId="{936D234B-D15F-4DA6-84C1-23247C35F26E}" srcOrd="5" destOrd="0" presId="urn:microsoft.com/office/officeart/2005/8/layout/radial6"/>
    <dgm:cxn modelId="{5F2D0012-1CD7-4745-8D1D-2ED5142859A7}" type="presParOf" srcId="{6BA949FD-8826-498D-8A4F-209615861F84}" destId="{7E67B8B7-4BD7-4865-A333-E24D2E9B2D93}" srcOrd="6" destOrd="0" presId="urn:microsoft.com/office/officeart/2005/8/layout/radial6"/>
    <dgm:cxn modelId="{B98FC4C5-63EA-476A-BC53-77AB601479FC}" type="presParOf" srcId="{6BA949FD-8826-498D-8A4F-209615861F84}" destId="{A5A347C0-20F3-44CD-808B-908595B029CD}" srcOrd="7" destOrd="0" presId="urn:microsoft.com/office/officeart/2005/8/layout/radial6"/>
    <dgm:cxn modelId="{A8679B34-9EB4-4D24-9B05-E7DD6904F4FF}" type="presParOf" srcId="{6BA949FD-8826-498D-8A4F-209615861F84}" destId="{65DF7101-FFCD-45B7-9161-D7395802AC84}" srcOrd="8" destOrd="0" presId="urn:microsoft.com/office/officeart/2005/8/layout/radial6"/>
    <dgm:cxn modelId="{01AF831C-07C6-4DF0-A56D-851E2CFF7754}" type="presParOf" srcId="{6BA949FD-8826-498D-8A4F-209615861F84}" destId="{691AC5F0-2167-4F76-A866-3E919D8D4C1C}" srcOrd="9" destOrd="0" presId="urn:microsoft.com/office/officeart/2005/8/layout/radial6"/>
    <dgm:cxn modelId="{13DC47B1-8788-46B0-A8C9-97CE1A8796D8}" type="presParOf" srcId="{6BA949FD-8826-498D-8A4F-209615861F84}" destId="{983897FF-15A9-4C1A-ACAF-AF382DBBB1F4}" srcOrd="10" destOrd="0" presId="urn:microsoft.com/office/officeart/2005/8/layout/radial6"/>
    <dgm:cxn modelId="{276A0225-67B9-4A0D-AA8B-18425AA42651}" type="presParOf" srcId="{6BA949FD-8826-498D-8A4F-209615861F84}" destId="{2B30A481-82FD-4690-A26B-ECE42940D3CC}" srcOrd="11" destOrd="0" presId="urn:microsoft.com/office/officeart/2005/8/layout/radial6"/>
    <dgm:cxn modelId="{8E39B16D-D137-4183-8401-041BD8CF4F42}" type="presParOf" srcId="{6BA949FD-8826-498D-8A4F-209615861F84}" destId="{197C7A0F-80B5-432C-ADB8-2887871FF173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7C7A0F-80B5-432C-ADB8-2887871FF173}">
      <dsp:nvSpPr>
        <dsp:cNvPr id="0" name=""/>
        <dsp:cNvSpPr/>
      </dsp:nvSpPr>
      <dsp:spPr>
        <a:xfrm>
          <a:off x="1683303" y="714838"/>
          <a:ext cx="5055869" cy="5055869"/>
        </a:xfrm>
        <a:prstGeom prst="blockArc">
          <a:avLst>
            <a:gd name="adj1" fmla="val 10580036"/>
            <a:gd name="adj2" fmla="val 16845202"/>
            <a:gd name="adj3" fmla="val 4638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1AC5F0-2167-4F76-A866-3E919D8D4C1C}">
      <dsp:nvSpPr>
        <dsp:cNvPr id="0" name=""/>
        <dsp:cNvSpPr/>
      </dsp:nvSpPr>
      <dsp:spPr>
        <a:xfrm>
          <a:off x="1687309" y="800806"/>
          <a:ext cx="5055869" cy="5055869"/>
        </a:xfrm>
        <a:prstGeom prst="blockArc">
          <a:avLst>
            <a:gd name="adj1" fmla="val 4760473"/>
            <a:gd name="adj2" fmla="val 10699856"/>
            <a:gd name="adj3" fmla="val 4638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67B8B7-4BD7-4865-A333-E24D2E9B2D93}">
      <dsp:nvSpPr>
        <dsp:cNvPr id="0" name=""/>
        <dsp:cNvSpPr/>
      </dsp:nvSpPr>
      <dsp:spPr>
        <a:xfrm>
          <a:off x="2599748" y="800617"/>
          <a:ext cx="5055869" cy="5055869"/>
        </a:xfrm>
        <a:prstGeom prst="blockArc">
          <a:avLst>
            <a:gd name="adj1" fmla="val 21580403"/>
            <a:gd name="adj2" fmla="val 6038099"/>
            <a:gd name="adj3" fmla="val 4638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36FC3F-EFF6-49B6-8C58-C13F61709F7E}">
      <dsp:nvSpPr>
        <dsp:cNvPr id="0" name=""/>
        <dsp:cNvSpPr/>
      </dsp:nvSpPr>
      <dsp:spPr>
        <a:xfrm>
          <a:off x="2600727" y="715601"/>
          <a:ext cx="5055869" cy="5055869"/>
        </a:xfrm>
        <a:prstGeom prst="blockArc">
          <a:avLst>
            <a:gd name="adj1" fmla="val 15560514"/>
            <a:gd name="adj2" fmla="val 98775"/>
            <a:gd name="adj3" fmla="val 4638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CD5AFA-E383-4C87-BFE3-A25109C0BE5A}">
      <dsp:nvSpPr>
        <dsp:cNvPr id="0" name=""/>
        <dsp:cNvSpPr/>
      </dsp:nvSpPr>
      <dsp:spPr>
        <a:xfrm>
          <a:off x="3571892" y="2071682"/>
          <a:ext cx="2326183" cy="2326183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b="1" kern="1200" dirty="0">
              <a:solidFill>
                <a:srgbClr val="FF0000"/>
              </a:solidFill>
            </a:rPr>
            <a:t>Цель занятия: </a:t>
          </a:r>
          <a:endParaRPr lang="ru-RU" sz="3300" kern="1200" dirty="0"/>
        </a:p>
      </dsp:txBody>
      <dsp:txXfrm>
        <a:off x="3912554" y="2412344"/>
        <a:ext cx="1644859" cy="1644859"/>
      </dsp:txXfrm>
    </dsp:sp>
    <dsp:sp modelId="{AF01AD29-A7FD-4D98-86D7-960F251B4123}">
      <dsp:nvSpPr>
        <dsp:cNvPr id="0" name=""/>
        <dsp:cNvSpPr/>
      </dsp:nvSpPr>
      <dsp:spPr>
        <a:xfrm>
          <a:off x="2528826" y="2657"/>
          <a:ext cx="4286281" cy="1628328"/>
        </a:xfrm>
        <a:prstGeom prst="ellipse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002060"/>
              </a:solidFill>
              <a:latin typeface="Times New Roman"/>
              <a:ea typeface="Times New Roman"/>
              <a:cs typeface="Calibri"/>
            </a:rPr>
            <a:t>Изучить основные симптомы и проблемы при заболеваниях органов ЖКТ.</a:t>
          </a:r>
          <a:endParaRPr lang="ru-RU" sz="1800" kern="1200" dirty="0"/>
        </a:p>
      </dsp:txBody>
      <dsp:txXfrm>
        <a:off x="3156537" y="241120"/>
        <a:ext cx="3030859" cy="1151402"/>
      </dsp:txXfrm>
    </dsp:sp>
    <dsp:sp modelId="{8BCCC58E-FA7E-4F5E-AC6D-6C227986A3D2}">
      <dsp:nvSpPr>
        <dsp:cNvPr id="0" name=""/>
        <dsp:cNvSpPr/>
      </dsp:nvSpPr>
      <dsp:spPr>
        <a:xfrm>
          <a:off x="6049915" y="1985507"/>
          <a:ext cx="3094084" cy="2657936"/>
        </a:xfrm>
        <a:prstGeom prst="ellipse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002060"/>
              </a:solidFill>
              <a:latin typeface="Times New Roman"/>
              <a:ea typeface="Times New Roman"/>
              <a:cs typeface="Calibri"/>
            </a:rPr>
            <a:t>Изучить основные методы сестринского обследования больных с заболеваниями органов пищеварения.</a:t>
          </a:r>
          <a:endParaRPr lang="ru-RU" sz="1800" kern="1200" dirty="0"/>
        </a:p>
      </dsp:txBody>
      <dsp:txXfrm>
        <a:off x="6503033" y="2374753"/>
        <a:ext cx="2187848" cy="1879444"/>
      </dsp:txXfrm>
    </dsp:sp>
    <dsp:sp modelId="{A5A347C0-20F3-44CD-808B-908595B029CD}">
      <dsp:nvSpPr>
        <dsp:cNvPr id="0" name=""/>
        <dsp:cNvSpPr/>
      </dsp:nvSpPr>
      <dsp:spPr>
        <a:xfrm>
          <a:off x="2271607" y="4941286"/>
          <a:ext cx="4800719" cy="1628328"/>
        </a:xfrm>
        <a:prstGeom prst="ellipse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002060"/>
              </a:solidFill>
              <a:latin typeface="Times New Roman"/>
              <a:ea typeface="Times New Roman"/>
              <a:cs typeface="Calibri"/>
            </a:rPr>
            <a:t>Овладеть методами ухода и наблюдения за больными с заболеваниями ЖКТ.</a:t>
          </a:r>
          <a:endParaRPr lang="ru-RU" sz="1800" kern="1200" dirty="0"/>
        </a:p>
      </dsp:txBody>
      <dsp:txXfrm>
        <a:off x="2974656" y="5179749"/>
        <a:ext cx="3394621" cy="1151402"/>
      </dsp:txXfrm>
    </dsp:sp>
    <dsp:sp modelId="{983897FF-15A9-4C1A-ACAF-AF382DBBB1F4}">
      <dsp:nvSpPr>
        <dsp:cNvPr id="0" name=""/>
        <dsp:cNvSpPr/>
      </dsp:nvSpPr>
      <dsp:spPr>
        <a:xfrm>
          <a:off x="0" y="2214557"/>
          <a:ext cx="3493953" cy="2372214"/>
        </a:xfrm>
        <a:prstGeom prst="ellipse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002060"/>
              </a:solidFill>
              <a:latin typeface="Times New Roman"/>
              <a:ea typeface="Times New Roman"/>
              <a:cs typeface="Calibri"/>
            </a:rPr>
            <a:t>Сформировать навыки общения с больными при подготовке к исследованиям и взятия материала на исследование.</a:t>
          </a:r>
          <a:endParaRPr lang="ru-RU" sz="1800" kern="1200" dirty="0"/>
        </a:p>
      </dsp:txBody>
      <dsp:txXfrm>
        <a:off x="511678" y="2561960"/>
        <a:ext cx="2470597" cy="167740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8F7EEC5-28C7-4121-9323-45CA7BFE450C}">
      <dsp:nvSpPr>
        <dsp:cNvPr id="0" name=""/>
        <dsp:cNvSpPr/>
      </dsp:nvSpPr>
      <dsp:spPr>
        <a:xfrm>
          <a:off x="0" y="0"/>
          <a:ext cx="3072523" cy="1259208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002060"/>
              </a:solidFill>
            </a:rPr>
            <a:t>Состояние кожи</a:t>
          </a:r>
        </a:p>
      </dsp:txBody>
      <dsp:txXfrm>
        <a:off x="36881" y="36881"/>
        <a:ext cx="1713739" cy="1185446"/>
      </dsp:txXfrm>
    </dsp:sp>
    <dsp:sp modelId="{3EAA800D-C07B-48A4-95C2-8C66D679F029}">
      <dsp:nvSpPr>
        <dsp:cNvPr id="0" name=""/>
        <dsp:cNvSpPr/>
      </dsp:nvSpPr>
      <dsp:spPr>
        <a:xfrm>
          <a:off x="271105" y="1469076"/>
          <a:ext cx="3072523" cy="1259208"/>
        </a:xfrm>
        <a:prstGeom prst="roundRect">
          <a:avLst>
            <a:gd name="adj" fmla="val 1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002060"/>
              </a:solidFill>
            </a:rPr>
            <a:t>Подкожно-жировой слой</a:t>
          </a:r>
        </a:p>
      </dsp:txBody>
      <dsp:txXfrm>
        <a:off x="307986" y="1505957"/>
        <a:ext cx="1909171" cy="1185446"/>
      </dsp:txXfrm>
    </dsp:sp>
    <dsp:sp modelId="{7B4A1C49-00E2-436F-88F5-1DA410215720}">
      <dsp:nvSpPr>
        <dsp:cNvPr id="0" name=""/>
        <dsp:cNvSpPr/>
      </dsp:nvSpPr>
      <dsp:spPr>
        <a:xfrm>
          <a:off x="542210" y="2938152"/>
          <a:ext cx="3072523" cy="1259208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002060"/>
              </a:solidFill>
            </a:rPr>
            <a:t>Состояние слизистой, полости рта, зева, миндалин, языка</a:t>
          </a:r>
        </a:p>
      </dsp:txBody>
      <dsp:txXfrm>
        <a:off x="579091" y="2975033"/>
        <a:ext cx="1909171" cy="1185446"/>
      </dsp:txXfrm>
    </dsp:sp>
    <dsp:sp modelId="{D89BD89C-DE87-4B1F-B28D-0813314BF622}">
      <dsp:nvSpPr>
        <dsp:cNvPr id="0" name=""/>
        <dsp:cNvSpPr/>
      </dsp:nvSpPr>
      <dsp:spPr>
        <a:xfrm>
          <a:off x="2254038" y="954899"/>
          <a:ext cx="818485" cy="818485"/>
        </a:xfrm>
        <a:prstGeom prst="downArrow">
          <a:avLst>
            <a:gd name="adj1" fmla="val 55000"/>
            <a:gd name="adj2" fmla="val 45000"/>
          </a:avLst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2438197" y="954899"/>
        <a:ext cx="450167" cy="615910"/>
      </dsp:txXfrm>
    </dsp:sp>
    <dsp:sp modelId="{5E3DFD79-9A1D-4171-84D3-E911CEE784B4}">
      <dsp:nvSpPr>
        <dsp:cNvPr id="0" name=""/>
        <dsp:cNvSpPr/>
      </dsp:nvSpPr>
      <dsp:spPr>
        <a:xfrm>
          <a:off x="2525143" y="2415581"/>
          <a:ext cx="818485" cy="818485"/>
        </a:xfrm>
        <a:prstGeom prst="downArrow">
          <a:avLst>
            <a:gd name="adj1" fmla="val 55000"/>
            <a:gd name="adj2" fmla="val 45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2709302" y="2415581"/>
        <a:ext cx="450167" cy="61591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8E1EB7-0EE0-4156-841C-D1E7F2952AAE}">
      <dsp:nvSpPr>
        <dsp:cNvPr id="0" name=""/>
        <dsp:cNvSpPr/>
      </dsp:nvSpPr>
      <dsp:spPr>
        <a:xfrm>
          <a:off x="72541" y="2680678"/>
          <a:ext cx="3713672" cy="2319981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rgbClr val="002060"/>
              </a:solidFill>
            </a:rPr>
            <a:t>Форма и величина живота, симметричность, развитие подкожных вен, наличие и характер сыпи на коже, вздутие живота. </a:t>
          </a:r>
        </a:p>
      </dsp:txBody>
      <dsp:txXfrm>
        <a:off x="129568" y="2737705"/>
        <a:ext cx="1833006" cy="2205927"/>
      </dsp:txXfrm>
    </dsp:sp>
    <dsp:sp modelId="{44FD360F-F181-4974-965C-45E991C96FC2}">
      <dsp:nvSpPr>
        <dsp:cNvPr id="0" name=""/>
        <dsp:cNvSpPr/>
      </dsp:nvSpPr>
      <dsp:spPr>
        <a:xfrm>
          <a:off x="535772" y="1571636"/>
          <a:ext cx="3218281" cy="1018874"/>
        </a:xfrm>
        <a:prstGeom prst="roundRect">
          <a:avLst>
            <a:gd name="adj" fmla="val 1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002060"/>
              </a:solidFill>
            </a:rPr>
            <a:t>Пальпация живота</a:t>
          </a:r>
        </a:p>
      </dsp:txBody>
      <dsp:txXfrm>
        <a:off x="565614" y="1601478"/>
        <a:ext cx="1899503" cy="959190"/>
      </dsp:txXfrm>
    </dsp:sp>
    <dsp:sp modelId="{906ABC4F-0B62-4AB1-8031-50221913777B}">
      <dsp:nvSpPr>
        <dsp:cNvPr id="0" name=""/>
        <dsp:cNvSpPr/>
      </dsp:nvSpPr>
      <dsp:spPr>
        <a:xfrm>
          <a:off x="392897" y="0"/>
          <a:ext cx="3218281" cy="1357334"/>
        </a:xfrm>
        <a:prstGeom prst="roundRect">
          <a:avLst>
            <a:gd name="adj" fmla="val 1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b="1" kern="1200" dirty="0">
              <a:solidFill>
                <a:srgbClr val="002060"/>
              </a:solidFill>
            </a:rPr>
            <a:t>Состояние зубов</a:t>
          </a:r>
        </a:p>
      </dsp:txBody>
      <dsp:txXfrm>
        <a:off x="432652" y="39755"/>
        <a:ext cx="1879677" cy="1277824"/>
      </dsp:txXfrm>
    </dsp:sp>
    <dsp:sp modelId="{8FAD8908-4FDF-4970-BA41-F5A83FDAFF08}">
      <dsp:nvSpPr>
        <dsp:cNvPr id="0" name=""/>
        <dsp:cNvSpPr/>
      </dsp:nvSpPr>
      <dsp:spPr>
        <a:xfrm>
          <a:off x="2536049" y="1071568"/>
          <a:ext cx="975128" cy="975128"/>
        </a:xfrm>
        <a:prstGeom prst="downArrow">
          <a:avLst>
            <a:gd name="adj1" fmla="val 55000"/>
            <a:gd name="adj2" fmla="val 45000"/>
          </a:avLst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2755453" y="1071568"/>
        <a:ext cx="536320" cy="733784"/>
      </dsp:txXfrm>
    </dsp:sp>
    <dsp:sp modelId="{C47A20B9-F4C6-4206-B8C8-0AA2F73609E4}">
      <dsp:nvSpPr>
        <dsp:cNvPr id="0" name=""/>
        <dsp:cNvSpPr/>
      </dsp:nvSpPr>
      <dsp:spPr>
        <a:xfrm>
          <a:off x="2811085" y="2428894"/>
          <a:ext cx="975128" cy="975128"/>
        </a:xfrm>
        <a:prstGeom prst="downArrow">
          <a:avLst>
            <a:gd name="adj1" fmla="val 55000"/>
            <a:gd name="adj2" fmla="val 45000"/>
          </a:avLst>
        </a:prstGeom>
        <a:gradFill rotWithShape="1">
          <a:gsLst>
            <a:gs pos="0">
              <a:schemeClr val="accent1">
                <a:tint val="50000"/>
                <a:satMod val="300000"/>
              </a:schemeClr>
            </a:gs>
            <a:gs pos="35000">
              <a:schemeClr val="accent1">
                <a:tint val="37000"/>
                <a:satMod val="300000"/>
              </a:schemeClr>
            </a:gs>
            <a:gs pos="100000">
              <a:schemeClr val="accent1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1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3600" kern="1200"/>
        </a:p>
      </dsp:txBody>
      <dsp:txXfrm>
        <a:off x="3030489" y="2428894"/>
        <a:ext cx="536320" cy="73378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F23E2D-7C96-4B9E-A604-374E941347BE}">
      <dsp:nvSpPr>
        <dsp:cNvPr id="0" name=""/>
        <dsp:cNvSpPr/>
      </dsp:nvSpPr>
      <dsp:spPr>
        <a:xfrm>
          <a:off x="0" y="1343225"/>
          <a:ext cx="8643966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2394EA-0958-4142-82F7-EE7250CA3F6D}">
      <dsp:nvSpPr>
        <dsp:cNvPr id="0" name=""/>
        <dsp:cNvSpPr/>
      </dsp:nvSpPr>
      <dsp:spPr>
        <a:xfrm>
          <a:off x="381476" y="0"/>
          <a:ext cx="8262489" cy="194568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705" tIns="0" rIns="228705" bIns="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chemeClr val="bg1"/>
              </a:solidFill>
            </a:rPr>
            <a:t>Основные причины и </a:t>
          </a:r>
        </a:p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1" kern="1200" dirty="0">
              <a:solidFill>
                <a:schemeClr val="bg1"/>
              </a:solidFill>
            </a:rPr>
            <a:t>способствующие факторы</a:t>
          </a:r>
        </a:p>
      </dsp:txBody>
      <dsp:txXfrm>
        <a:off x="476456" y="94980"/>
        <a:ext cx="8072529" cy="1755720"/>
      </dsp:txXfrm>
    </dsp:sp>
    <dsp:sp modelId="{5FF00A84-45C3-4146-BBB2-2361127C1106}">
      <dsp:nvSpPr>
        <dsp:cNvPr id="0" name=""/>
        <dsp:cNvSpPr/>
      </dsp:nvSpPr>
      <dsp:spPr>
        <a:xfrm>
          <a:off x="0" y="2740436"/>
          <a:ext cx="8643966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B6D78A-9E15-443F-AEF7-6401085B1143}">
      <dsp:nvSpPr>
        <dsp:cNvPr id="0" name=""/>
        <dsp:cNvSpPr/>
      </dsp:nvSpPr>
      <dsp:spPr>
        <a:xfrm>
          <a:off x="357159" y="2143115"/>
          <a:ext cx="8229946" cy="1279302"/>
        </a:xfrm>
        <a:prstGeom prst="roundRect">
          <a:avLst/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705" tIns="0" rIns="228705" bIns="0" numCol="1" spcCol="1270" anchor="ctr" anchorCtr="0">
          <a:noAutofit/>
        </a:bodyPr>
        <a:lstStyle/>
        <a:p>
          <a:pPr marL="0" lvl="0" indent="0" algn="r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rPr>
            <a:t>Основные жалобы и симптомы</a:t>
          </a:r>
          <a:endParaRPr kumimoji="0" lang="ru-RU" sz="2800" b="1" i="0" u="none" strike="noStrike" kern="1200" cap="none" spc="0" normalizeH="0" baseline="0" noProof="0" dirty="0">
            <a:ln>
              <a:noFill/>
            </a:ln>
            <a:solidFill>
              <a:srgbClr val="002060"/>
            </a:solidFill>
            <a:effectLst/>
            <a:uLnTx/>
            <a:uFillTx/>
            <a:latin typeface="+mn-lt"/>
            <a:ea typeface="+mn-ea"/>
            <a:cs typeface="+mn-cs"/>
          </a:endParaRPr>
        </a:p>
      </dsp:txBody>
      <dsp:txXfrm>
        <a:off x="419609" y="2205565"/>
        <a:ext cx="8105046" cy="1154402"/>
      </dsp:txXfrm>
    </dsp:sp>
    <dsp:sp modelId="{D8DCB8A3-BC5C-4009-AB7B-2588ACBC7264}">
      <dsp:nvSpPr>
        <dsp:cNvPr id="0" name=""/>
        <dsp:cNvSpPr/>
      </dsp:nvSpPr>
      <dsp:spPr>
        <a:xfrm>
          <a:off x="0" y="5376527"/>
          <a:ext cx="8643966" cy="11340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CCEE06-447D-4C25-ADEE-433359F59A0F}">
      <dsp:nvSpPr>
        <dsp:cNvPr id="0" name=""/>
        <dsp:cNvSpPr/>
      </dsp:nvSpPr>
      <dsp:spPr>
        <a:xfrm>
          <a:off x="432198" y="4712327"/>
          <a:ext cx="6050776" cy="132840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705" tIns="0" rIns="228705" bIns="0" numCol="1" spcCol="1270" anchor="ctr" anchorCtr="0">
          <a:noAutofit/>
        </a:bodyPr>
        <a:lstStyle/>
        <a:p>
          <a:pPr marL="0" lvl="0" indent="0" algn="l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4500" kern="1200" dirty="0"/>
        </a:p>
      </dsp:txBody>
      <dsp:txXfrm>
        <a:off x="497045" y="4777174"/>
        <a:ext cx="5921082" cy="1198706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E8FEAA4-4F40-4A9B-AE20-6F4C64AD63D0}">
      <dsp:nvSpPr>
        <dsp:cNvPr id="0" name=""/>
        <dsp:cNvSpPr/>
      </dsp:nvSpPr>
      <dsp:spPr>
        <a:xfrm>
          <a:off x="1599" y="0"/>
          <a:ext cx="2489150" cy="546100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/>
            <a:t>Желудок и двенадцатиперстная кишка</a:t>
          </a:r>
        </a:p>
      </dsp:txBody>
      <dsp:txXfrm>
        <a:off x="1599" y="2184400"/>
        <a:ext cx="2489150" cy="2184400"/>
      </dsp:txXfrm>
    </dsp:sp>
    <dsp:sp modelId="{BECB152B-0C44-4FB8-B725-540F6ADA8510}">
      <dsp:nvSpPr>
        <dsp:cNvPr id="0" name=""/>
        <dsp:cNvSpPr/>
      </dsp:nvSpPr>
      <dsp:spPr>
        <a:xfrm>
          <a:off x="336918" y="327660"/>
          <a:ext cx="1818513" cy="1818513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BEA12C0-E1F0-42BC-94DD-C936BB8C5CA3}">
      <dsp:nvSpPr>
        <dsp:cNvPr id="0" name=""/>
        <dsp:cNvSpPr/>
      </dsp:nvSpPr>
      <dsp:spPr>
        <a:xfrm>
          <a:off x="2565424" y="0"/>
          <a:ext cx="2489150" cy="5461000"/>
        </a:xfrm>
        <a:prstGeom prst="roundRect">
          <a:avLst>
            <a:gd name="adj" fmla="val 10000"/>
          </a:avLst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/>
            <a:t>Кишечник</a:t>
          </a:r>
        </a:p>
      </dsp:txBody>
      <dsp:txXfrm>
        <a:off x="2565424" y="2184400"/>
        <a:ext cx="2489150" cy="2184400"/>
      </dsp:txXfrm>
    </dsp:sp>
    <dsp:sp modelId="{DB8418EB-BAD2-46E1-AD62-5435BAEB76E3}">
      <dsp:nvSpPr>
        <dsp:cNvPr id="0" name=""/>
        <dsp:cNvSpPr/>
      </dsp:nvSpPr>
      <dsp:spPr>
        <a:xfrm>
          <a:off x="2900743" y="327660"/>
          <a:ext cx="1818513" cy="1818513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E9E7C1-5CC6-402A-BA76-C850C4193807}">
      <dsp:nvSpPr>
        <dsp:cNvPr id="0" name=""/>
        <dsp:cNvSpPr/>
      </dsp:nvSpPr>
      <dsp:spPr>
        <a:xfrm>
          <a:off x="5130849" y="0"/>
          <a:ext cx="2489150" cy="5461000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5128" tIns="135128" rIns="135128" bIns="135128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900" b="1" kern="1200" dirty="0"/>
            <a:t>Печень, желчные пузыри, поджелудочная железа</a:t>
          </a:r>
        </a:p>
      </dsp:txBody>
      <dsp:txXfrm>
        <a:off x="5130849" y="2184400"/>
        <a:ext cx="2489150" cy="2184400"/>
      </dsp:txXfrm>
    </dsp:sp>
    <dsp:sp modelId="{035EA95D-6C89-4B04-959C-C31401F25515}">
      <dsp:nvSpPr>
        <dsp:cNvPr id="0" name=""/>
        <dsp:cNvSpPr/>
      </dsp:nvSpPr>
      <dsp:spPr>
        <a:xfrm>
          <a:off x="5464568" y="327660"/>
          <a:ext cx="1818513" cy="1818513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93ABC3-65FB-4E3C-B9B4-7633DB6FF1F0}">
      <dsp:nvSpPr>
        <dsp:cNvPr id="0" name=""/>
        <dsp:cNvSpPr/>
      </dsp:nvSpPr>
      <dsp:spPr>
        <a:xfrm>
          <a:off x="304800" y="4368800"/>
          <a:ext cx="7010400" cy="819150"/>
        </a:xfrm>
        <a:prstGeom prst="left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7FFD69B-F2AF-4A66-AF2F-7B7FF394D275}">
      <dsp:nvSpPr>
        <dsp:cNvPr id="0" name=""/>
        <dsp:cNvSpPr/>
      </dsp:nvSpPr>
      <dsp:spPr>
        <a:xfrm>
          <a:off x="457199" y="0"/>
          <a:ext cx="5181600" cy="4064000"/>
        </a:xfrm>
        <a:prstGeom prst="rightArrow">
          <a:avLst/>
        </a:prstGeom>
        <a:solidFill>
          <a:schemeClr val="accent5"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dk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prstMaterial="plastic"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D723E7D-CD81-483B-85F2-C77DB88BD211}">
      <dsp:nvSpPr>
        <dsp:cNvPr id="0" name=""/>
        <dsp:cNvSpPr/>
      </dsp:nvSpPr>
      <dsp:spPr>
        <a:xfrm>
          <a:off x="74" y="1219199"/>
          <a:ext cx="2973585" cy="1625600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marL="0" lvl="0" indent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4400" kern="1200" dirty="0"/>
            <a:t>Диета</a:t>
          </a:r>
        </a:p>
      </dsp:txBody>
      <dsp:txXfrm>
        <a:off x="79429" y="1298554"/>
        <a:ext cx="2814875" cy="1466890"/>
      </dsp:txXfrm>
    </dsp:sp>
    <dsp:sp modelId="{D8CDC536-606A-46E3-98E0-A974EF4F9FE1}">
      <dsp:nvSpPr>
        <dsp:cNvPr id="0" name=""/>
        <dsp:cNvSpPr/>
      </dsp:nvSpPr>
      <dsp:spPr>
        <a:xfrm>
          <a:off x="3122339" y="1219199"/>
          <a:ext cx="2973585" cy="1625600"/>
        </a:xfrm>
        <a:prstGeom prst="roundRect">
          <a:avLst/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/>
            <a:t>Лекарственные препараты</a:t>
          </a:r>
        </a:p>
      </dsp:txBody>
      <dsp:txXfrm>
        <a:off x="3201694" y="1298554"/>
        <a:ext cx="2814875" cy="146689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97C7A0F-80B5-432C-ADB8-2887871FF173}">
      <dsp:nvSpPr>
        <dsp:cNvPr id="0" name=""/>
        <dsp:cNvSpPr/>
      </dsp:nvSpPr>
      <dsp:spPr>
        <a:xfrm>
          <a:off x="1683303" y="714838"/>
          <a:ext cx="5055869" cy="5055869"/>
        </a:xfrm>
        <a:prstGeom prst="blockArc">
          <a:avLst>
            <a:gd name="adj1" fmla="val 10580036"/>
            <a:gd name="adj2" fmla="val 16845202"/>
            <a:gd name="adj3" fmla="val 4638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1AC5F0-2167-4F76-A866-3E919D8D4C1C}">
      <dsp:nvSpPr>
        <dsp:cNvPr id="0" name=""/>
        <dsp:cNvSpPr/>
      </dsp:nvSpPr>
      <dsp:spPr>
        <a:xfrm>
          <a:off x="1687309" y="800806"/>
          <a:ext cx="5055869" cy="5055869"/>
        </a:xfrm>
        <a:prstGeom prst="blockArc">
          <a:avLst>
            <a:gd name="adj1" fmla="val 4760473"/>
            <a:gd name="adj2" fmla="val 10699856"/>
            <a:gd name="adj3" fmla="val 4638"/>
          </a:avLst>
        </a:prstGeom>
        <a:solidFill>
          <a:schemeClr val="accent5">
            <a:hueOff val="-6622584"/>
            <a:satOff val="26541"/>
            <a:lumOff val="5752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67B8B7-4BD7-4865-A333-E24D2E9B2D93}">
      <dsp:nvSpPr>
        <dsp:cNvPr id="0" name=""/>
        <dsp:cNvSpPr/>
      </dsp:nvSpPr>
      <dsp:spPr>
        <a:xfrm>
          <a:off x="2599748" y="800617"/>
          <a:ext cx="5055869" cy="5055869"/>
        </a:xfrm>
        <a:prstGeom prst="blockArc">
          <a:avLst>
            <a:gd name="adj1" fmla="val 21580403"/>
            <a:gd name="adj2" fmla="val 6038099"/>
            <a:gd name="adj3" fmla="val 4638"/>
          </a:avLst>
        </a:prstGeom>
        <a:solidFill>
          <a:schemeClr val="accent5">
            <a:hueOff val="-3311292"/>
            <a:satOff val="13270"/>
            <a:lumOff val="2876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636FC3F-EFF6-49B6-8C58-C13F61709F7E}">
      <dsp:nvSpPr>
        <dsp:cNvPr id="0" name=""/>
        <dsp:cNvSpPr/>
      </dsp:nvSpPr>
      <dsp:spPr>
        <a:xfrm>
          <a:off x="2600727" y="715601"/>
          <a:ext cx="5055869" cy="5055869"/>
        </a:xfrm>
        <a:prstGeom prst="blockArc">
          <a:avLst>
            <a:gd name="adj1" fmla="val 15560514"/>
            <a:gd name="adj2" fmla="val 98775"/>
            <a:gd name="adj3" fmla="val 4638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DCD5AFA-E383-4C87-BFE3-A25109C0BE5A}">
      <dsp:nvSpPr>
        <dsp:cNvPr id="0" name=""/>
        <dsp:cNvSpPr/>
      </dsp:nvSpPr>
      <dsp:spPr>
        <a:xfrm>
          <a:off x="3571892" y="2071682"/>
          <a:ext cx="2326183" cy="2326183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300" b="1" kern="1200" dirty="0">
              <a:solidFill>
                <a:srgbClr val="FF0000"/>
              </a:solidFill>
            </a:rPr>
            <a:t>Цель занятия: </a:t>
          </a:r>
          <a:endParaRPr lang="ru-RU" sz="3300" kern="1200" dirty="0"/>
        </a:p>
      </dsp:txBody>
      <dsp:txXfrm>
        <a:off x="3912554" y="2412344"/>
        <a:ext cx="1644859" cy="1644859"/>
      </dsp:txXfrm>
    </dsp:sp>
    <dsp:sp modelId="{AF01AD29-A7FD-4D98-86D7-960F251B4123}">
      <dsp:nvSpPr>
        <dsp:cNvPr id="0" name=""/>
        <dsp:cNvSpPr/>
      </dsp:nvSpPr>
      <dsp:spPr>
        <a:xfrm>
          <a:off x="2528826" y="2657"/>
          <a:ext cx="4286281" cy="1628328"/>
        </a:xfrm>
        <a:prstGeom prst="ellipse">
          <a:avLst/>
        </a:prstGeom>
        <a:gradFill rotWithShape="1">
          <a:gsLst>
            <a:gs pos="0">
              <a:schemeClr val="accent5">
                <a:tint val="50000"/>
                <a:satMod val="300000"/>
              </a:schemeClr>
            </a:gs>
            <a:gs pos="35000">
              <a:schemeClr val="accent5">
                <a:tint val="37000"/>
                <a:satMod val="300000"/>
              </a:schemeClr>
            </a:gs>
            <a:gs pos="100000">
              <a:schemeClr val="accent5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5"/>
        </a:lnRef>
        <a:fillRef idx="2">
          <a:schemeClr val="accent5"/>
        </a:fillRef>
        <a:effectRef idx="1">
          <a:schemeClr val="accent5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002060"/>
              </a:solidFill>
              <a:latin typeface="Times New Roman"/>
              <a:ea typeface="Times New Roman"/>
              <a:cs typeface="Calibri"/>
            </a:rPr>
            <a:t>Изучить основные симптомы и проблемы при заболеваниях органов ЖКТ.</a:t>
          </a:r>
          <a:endParaRPr lang="ru-RU" sz="1800" kern="1200" dirty="0"/>
        </a:p>
      </dsp:txBody>
      <dsp:txXfrm>
        <a:off x="3156537" y="241120"/>
        <a:ext cx="3030859" cy="1151402"/>
      </dsp:txXfrm>
    </dsp:sp>
    <dsp:sp modelId="{8BCCC58E-FA7E-4F5E-AC6D-6C227986A3D2}">
      <dsp:nvSpPr>
        <dsp:cNvPr id="0" name=""/>
        <dsp:cNvSpPr/>
      </dsp:nvSpPr>
      <dsp:spPr>
        <a:xfrm>
          <a:off x="6049915" y="1985507"/>
          <a:ext cx="3094084" cy="2657936"/>
        </a:xfrm>
        <a:prstGeom prst="ellipse">
          <a:avLst/>
        </a:prstGeom>
        <a:gradFill rotWithShape="1">
          <a:gsLst>
            <a:gs pos="0">
              <a:schemeClr val="accent3">
                <a:tint val="50000"/>
                <a:satMod val="300000"/>
              </a:schemeClr>
            </a:gs>
            <a:gs pos="35000">
              <a:schemeClr val="accent3">
                <a:tint val="37000"/>
                <a:satMod val="300000"/>
              </a:schemeClr>
            </a:gs>
            <a:gs pos="100000">
              <a:schemeClr val="accent3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002060"/>
              </a:solidFill>
              <a:latin typeface="Times New Roman"/>
              <a:ea typeface="Times New Roman"/>
              <a:cs typeface="Calibri"/>
            </a:rPr>
            <a:t>Изучить основные методы сестринского обследования больных с заболеваниями органов пищеварения.</a:t>
          </a:r>
          <a:endParaRPr lang="ru-RU" sz="1800" kern="1200" dirty="0"/>
        </a:p>
      </dsp:txBody>
      <dsp:txXfrm>
        <a:off x="6503033" y="2374753"/>
        <a:ext cx="2187848" cy="1879444"/>
      </dsp:txXfrm>
    </dsp:sp>
    <dsp:sp modelId="{A5A347C0-20F3-44CD-808B-908595B029CD}">
      <dsp:nvSpPr>
        <dsp:cNvPr id="0" name=""/>
        <dsp:cNvSpPr/>
      </dsp:nvSpPr>
      <dsp:spPr>
        <a:xfrm>
          <a:off x="2271607" y="4941286"/>
          <a:ext cx="4800719" cy="1628328"/>
        </a:xfrm>
        <a:prstGeom prst="ellipse">
          <a:avLst/>
        </a:prstGeom>
        <a:gradFill rotWithShape="1">
          <a:gsLst>
            <a:gs pos="0">
              <a:schemeClr val="accent4">
                <a:tint val="50000"/>
                <a:satMod val="300000"/>
              </a:schemeClr>
            </a:gs>
            <a:gs pos="35000">
              <a:schemeClr val="accent4">
                <a:tint val="37000"/>
                <a:satMod val="300000"/>
              </a:schemeClr>
            </a:gs>
            <a:gs pos="100000">
              <a:schemeClr val="accent4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002060"/>
              </a:solidFill>
              <a:latin typeface="Times New Roman"/>
              <a:ea typeface="Times New Roman"/>
              <a:cs typeface="Calibri"/>
            </a:rPr>
            <a:t>Овладеть методами ухода и наблюдения за больными с заболеваниями ЖКТ.</a:t>
          </a:r>
          <a:endParaRPr lang="ru-RU" sz="1800" kern="1200" dirty="0"/>
        </a:p>
      </dsp:txBody>
      <dsp:txXfrm>
        <a:off x="2974656" y="5179749"/>
        <a:ext cx="3394621" cy="1151402"/>
      </dsp:txXfrm>
    </dsp:sp>
    <dsp:sp modelId="{983897FF-15A9-4C1A-ACAF-AF382DBBB1F4}">
      <dsp:nvSpPr>
        <dsp:cNvPr id="0" name=""/>
        <dsp:cNvSpPr/>
      </dsp:nvSpPr>
      <dsp:spPr>
        <a:xfrm>
          <a:off x="0" y="2214557"/>
          <a:ext cx="3493953" cy="2372214"/>
        </a:xfrm>
        <a:prstGeom prst="ellipse">
          <a:avLst/>
        </a:prstGeom>
        <a:gradFill rotWithShape="1">
          <a:gsLst>
            <a:gs pos="0">
              <a:schemeClr val="accent6">
                <a:tint val="50000"/>
                <a:satMod val="300000"/>
              </a:schemeClr>
            </a:gs>
            <a:gs pos="35000">
              <a:schemeClr val="accent6">
                <a:tint val="37000"/>
                <a:satMod val="300000"/>
              </a:schemeClr>
            </a:gs>
            <a:gs pos="100000">
              <a:schemeClr val="accent6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800" b="1" kern="1200" dirty="0">
              <a:solidFill>
                <a:srgbClr val="002060"/>
              </a:solidFill>
              <a:latin typeface="Times New Roman"/>
              <a:ea typeface="Times New Roman"/>
              <a:cs typeface="Calibri"/>
            </a:rPr>
            <a:t>Сформировать навыки общения с больными при подготовке к исследованиям и взятия материала на исследование.</a:t>
          </a:r>
          <a:endParaRPr lang="ru-RU" sz="1800" kern="1200" dirty="0"/>
        </a:p>
      </dsp:txBody>
      <dsp:txXfrm>
        <a:off x="511678" y="2561960"/>
        <a:ext cx="2470597" cy="16774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D79162-CF47-4637-BEAF-2A0BD723E7AB}" type="datetimeFigureOut">
              <a:rPr lang="ru-RU" smtClean="0"/>
              <a:pPr/>
              <a:t>25.07.2019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56249C-2658-496D-BFF9-C199039192F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4421-ABFD-46BF-ADF9-5F65E3D6AA17}" type="datetimeFigureOut">
              <a:rPr lang="ru-RU" smtClean="0"/>
              <a:pPr/>
              <a:t>25.07.2019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45E6-A481-4AA6-9DCC-AE857FFAFD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4421-ABFD-46BF-ADF9-5F65E3D6AA17}" type="datetimeFigureOut">
              <a:rPr lang="ru-RU" smtClean="0"/>
              <a:pPr/>
              <a:t>25.07.2019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45E6-A481-4AA6-9DCC-AE857FFAFD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4421-ABFD-46BF-ADF9-5F65E3D6AA17}" type="datetimeFigureOut">
              <a:rPr lang="ru-RU" smtClean="0"/>
              <a:pPr/>
              <a:t>25.07.2019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45E6-A481-4AA6-9DCC-AE857FFAFD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4421-ABFD-46BF-ADF9-5F65E3D6AA17}" type="datetimeFigureOut">
              <a:rPr lang="ru-RU" smtClean="0"/>
              <a:pPr/>
              <a:t>25.07.2019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45E6-A481-4AA6-9DCC-AE857FFAFD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4421-ABFD-46BF-ADF9-5F65E3D6AA17}" type="datetimeFigureOut">
              <a:rPr lang="ru-RU" smtClean="0"/>
              <a:pPr/>
              <a:t>25.07.2019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45E6-A481-4AA6-9DCC-AE857FFAFD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4421-ABFD-46BF-ADF9-5F65E3D6AA17}" type="datetimeFigureOut">
              <a:rPr lang="ru-RU" smtClean="0"/>
              <a:pPr/>
              <a:t>25.07.2019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45E6-A481-4AA6-9DCC-AE857FFAFD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4421-ABFD-46BF-ADF9-5F65E3D6AA17}" type="datetimeFigureOut">
              <a:rPr lang="ru-RU" smtClean="0"/>
              <a:pPr/>
              <a:t>25.07.2019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45E6-A481-4AA6-9DCC-AE857FFAFD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4421-ABFD-46BF-ADF9-5F65E3D6AA17}" type="datetimeFigureOut">
              <a:rPr lang="ru-RU" smtClean="0"/>
              <a:pPr/>
              <a:t>25.07.2019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45E6-A481-4AA6-9DCC-AE857FFAFD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4421-ABFD-46BF-ADF9-5F65E3D6AA17}" type="datetimeFigureOut">
              <a:rPr lang="ru-RU" smtClean="0"/>
              <a:pPr/>
              <a:t>25.07.2019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45E6-A481-4AA6-9DCC-AE857FFAFD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4421-ABFD-46BF-ADF9-5F65E3D6AA17}" type="datetimeFigureOut">
              <a:rPr lang="ru-RU" smtClean="0"/>
              <a:pPr/>
              <a:t>25.07.2019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45E6-A481-4AA6-9DCC-AE857FFAFD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C24421-ABFD-46BF-ADF9-5F65E3D6AA17}" type="datetimeFigureOut">
              <a:rPr lang="ru-RU" smtClean="0"/>
              <a:pPr/>
              <a:t>25.07.2019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BA45E6-A481-4AA6-9DCC-AE857FFAFD9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C24421-ABFD-46BF-ADF9-5F65E3D6AA17}" type="datetimeFigureOut">
              <a:rPr lang="ru-RU" smtClean="0"/>
              <a:pPr/>
              <a:t>25.07.2019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A45E6-A481-4AA6-9DCC-AE857FFAFD9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13" Type="http://schemas.openxmlformats.org/officeDocument/2006/relationships/image" Target="../media/image9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3.jpeg"/><Relationship Id="rId12" Type="http://schemas.openxmlformats.org/officeDocument/2006/relationships/image" Target="../media/image8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4.xml"/><Relationship Id="rId11" Type="http://schemas.openxmlformats.org/officeDocument/2006/relationships/image" Target="../media/image7.jpeg"/><Relationship Id="rId5" Type="http://schemas.openxmlformats.org/officeDocument/2006/relationships/diagramColors" Target="../diagrams/colors4.xml"/><Relationship Id="rId10" Type="http://schemas.openxmlformats.org/officeDocument/2006/relationships/image" Target="../media/image6.jpeg"/><Relationship Id="rId4" Type="http://schemas.openxmlformats.org/officeDocument/2006/relationships/diagramQuickStyle" Target="../diagrams/quickStyle4.xml"/><Relationship Id="rId9" Type="http://schemas.openxmlformats.org/officeDocument/2006/relationships/image" Target="../media/image5.jpeg"/><Relationship Id="rId14" Type="http://schemas.openxmlformats.org/officeDocument/2006/relationships/image" Target="../media/image1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1285860"/>
            <a:ext cx="9144000" cy="4643470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000" b="1" spc="50" dirty="0">
                <a:ln w="11430"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Открытый урок практического занятия</a:t>
            </a:r>
            <a:br>
              <a:rPr lang="ru-RU" sz="2000" b="1" spc="50" dirty="0">
                <a:ln w="11430"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spc="50" dirty="0">
                <a:ln w="11430"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преподавателя Афанасьевой И.М. на тему: </a:t>
            </a:r>
            <a:br>
              <a:rPr lang="ru-RU" sz="2000" b="1" spc="50" dirty="0">
                <a:ln w="11430"/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000" b="1" spc="50" dirty="0">
                <a:ln w="11430"/>
                <a:solidFill>
                  <a:srgbClr val="C0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>
                <a:solidFill>
                  <a:srgbClr val="FF0000"/>
                </a:solidFill>
              </a:rPr>
              <a:t> </a:t>
            </a:r>
            <a:r>
              <a:rPr lang="ru-RU" sz="2800" b="1" dirty="0"/>
              <a:t> </a:t>
            </a:r>
            <a:r>
              <a:rPr lang="ru-RU" sz="2800" b="1" dirty="0">
                <a:solidFill>
                  <a:srgbClr val="FF0000"/>
                </a:solidFill>
              </a:rPr>
              <a:t>«РАБОТА МЕДИЦИНСКОЙ СЕСТРЫ В </a:t>
            </a:r>
            <a:br>
              <a:rPr lang="ru-RU" sz="2800" dirty="0">
                <a:solidFill>
                  <a:srgbClr val="FF0000"/>
                </a:solidFill>
              </a:rPr>
            </a:br>
            <a:r>
              <a:rPr lang="ru-RU" sz="2800" b="1" dirty="0">
                <a:solidFill>
                  <a:srgbClr val="FF0000"/>
                </a:solidFill>
              </a:rPr>
              <a:t>ГАСТРОЭНТЕРОЛОГИЧЕСКОМ ОТДЕЛЕНИИ»</a:t>
            </a:r>
            <a:br>
              <a:rPr lang="ru-RU" sz="2800" dirty="0"/>
            </a:br>
            <a:br>
              <a:rPr lang="ru-RU" sz="2000" b="1" dirty="0">
                <a:solidFill>
                  <a:srgbClr val="FF0000"/>
                </a:solidFill>
              </a:rPr>
            </a:br>
            <a:r>
              <a:rPr lang="ru-RU" sz="1800" b="1" cap="all" dirty="0">
                <a:solidFill>
                  <a:srgbClr val="002060"/>
                </a:solidFill>
              </a:rPr>
              <a:t>ПМ.02. </a:t>
            </a:r>
            <a:r>
              <a:rPr lang="ru-RU" sz="1800" b="1" dirty="0">
                <a:solidFill>
                  <a:srgbClr val="002060"/>
                </a:solidFill>
              </a:rPr>
              <a:t>Участие в лечебно-диагностическом и реабилитационном процессах</a:t>
            </a:r>
            <a:br>
              <a:rPr lang="ru-RU" sz="1800" b="1" dirty="0">
                <a:solidFill>
                  <a:srgbClr val="002060"/>
                </a:solidFill>
              </a:rPr>
            </a:br>
            <a:r>
              <a:rPr lang="ru-RU" sz="1800" b="1" dirty="0">
                <a:solidFill>
                  <a:srgbClr val="002060"/>
                </a:solidFill>
              </a:rPr>
              <a:t>МДК 02.01. «Сестринский уход при различных заболеваниях и состояниях»</a:t>
            </a:r>
            <a:br>
              <a:rPr lang="ru-RU" sz="1800" b="1" dirty="0">
                <a:solidFill>
                  <a:srgbClr val="002060"/>
                </a:solidFill>
              </a:rPr>
            </a:br>
            <a:r>
              <a:rPr lang="ru-RU" sz="1800" b="1" dirty="0">
                <a:solidFill>
                  <a:srgbClr val="002060"/>
                </a:solidFill>
              </a:rPr>
              <a:t>(терапевтического профиля)</a:t>
            </a:r>
            <a:br>
              <a:rPr lang="ru-RU" sz="1800" b="1" dirty="0">
                <a:solidFill>
                  <a:srgbClr val="002060"/>
                </a:solidFill>
              </a:rPr>
            </a:br>
            <a:r>
              <a:rPr lang="ru-RU" sz="1800" b="1" dirty="0">
                <a:solidFill>
                  <a:srgbClr val="002060"/>
                </a:solidFill>
              </a:rPr>
              <a:t>Специальность:</a:t>
            </a:r>
            <a:r>
              <a:rPr lang="ru-RU" sz="1800" dirty="0"/>
              <a:t> </a:t>
            </a:r>
            <a:r>
              <a:rPr lang="ru-RU" sz="1800" b="1" dirty="0">
                <a:solidFill>
                  <a:srgbClr val="002060"/>
                </a:solidFill>
              </a:rPr>
              <a:t>34.02.01</a:t>
            </a:r>
            <a:r>
              <a:rPr lang="ru-RU" sz="1800" dirty="0"/>
              <a:t> </a:t>
            </a:r>
            <a:r>
              <a:rPr lang="ru-RU" sz="1800" b="1" dirty="0">
                <a:solidFill>
                  <a:srgbClr val="002060"/>
                </a:solidFill>
              </a:rPr>
              <a:t>«Сестринское дело»</a:t>
            </a:r>
            <a:br>
              <a:rPr lang="ru-RU" sz="1800" b="1" dirty="0">
                <a:solidFill>
                  <a:srgbClr val="002060"/>
                </a:solidFill>
              </a:rPr>
            </a:br>
            <a:endParaRPr lang="ru-RU" sz="2400" b="1" dirty="0">
              <a:solidFill>
                <a:srgbClr val="00206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0" y="5929330"/>
            <a:ext cx="9144000" cy="928670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lvl="0"/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Якутск - 2019</a:t>
            </a:r>
          </a:p>
          <a:p>
            <a:endParaRPr lang="ru-RU" sz="28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0"/>
            <a:ext cx="9144000" cy="1338828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Министерство здравоохранения РС (Я) ГБПОУ РС(Я) </a:t>
            </a:r>
          </a:p>
          <a:p>
            <a:pPr algn="ctr">
              <a:lnSpc>
                <a:spcPct val="150000"/>
              </a:lnSpc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«Якутский медицинский колледж»</a:t>
            </a:r>
          </a:p>
          <a:p>
            <a:pPr algn="ctr">
              <a:lnSpc>
                <a:spcPct val="150000"/>
              </a:lnSpc>
            </a:pP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H:\Новый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57166"/>
            <a:ext cx="1471611" cy="14001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572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39784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Студент должен знать:</a:t>
            </a:r>
            <a:br>
              <a:rPr lang="ru-RU" dirty="0">
                <a:solidFill>
                  <a:srgbClr val="FF0000"/>
                </a:solidFill>
              </a:rPr>
            </a:b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000108"/>
            <a:ext cx="8229600" cy="5268931"/>
          </a:xfrm>
        </p:spPr>
        <p:txBody>
          <a:bodyPr>
            <a:normAutofit fontScale="92500" lnSpcReduction="10000"/>
          </a:bodyPr>
          <a:lstStyle/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endParaRPr lang="ru-RU" b="1" dirty="0">
              <a:solidFill>
                <a:srgbClr val="002060"/>
              </a:solidFill>
            </a:endParaRP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r>
              <a:rPr lang="ru-RU" b="1" dirty="0">
                <a:solidFill>
                  <a:srgbClr val="002060"/>
                </a:solidFill>
              </a:rPr>
              <a:t>Жалобы пациентов с заболеваниями органов пищеварения.</a:t>
            </a: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r>
              <a:rPr lang="ru-RU" b="1" dirty="0">
                <a:solidFill>
                  <a:srgbClr val="002060"/>
                </a:solidFill>
              </a:rPr>
              <a:t>Настоящие и потенциальные проблемы пациентов. </a:t>
            </a: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r>
              <a:rPr lang="ru-RU" b="1" dirty="0">
                <a:solidFill>
                  <a:srgbClr val="002060"/>
                </a:solidFill>
              </a:rPr>
              <a:t>Виды лечебно-диагностических вмешательств, роль медицинской сестры в их подготовке и проведении. </a:t>
            </a: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r>
              <a:rPr lang="ru-RU" b="1" dirty="0">
                <a:solidFill>
                  <a:srgbClr val="002060"/>
                </a:solidFill>
              </a:rPr>
              <a:t>Особенности сестринской помощи. </a:t>
            </a:r>
          </a:p>
          <a:p>
            <a:pPr lvl="0">
              <a:buClr>
                <a:srgbClr val="FF0000"/>
              </a:buClr>
              <a:buFont typeface="Wingdings" pitchFamily="2" charset="2"/>
              <a:buChar char="Ø"/>
            </a:pPr>
            <a:r>
              <a:rPr lang="ru-RU" b="1" dirty="0">
                <a:solidFill>
                  <a:srgbClr val="002060"/>
                </a:solidFill>
              </a:rPr>
              <a:t>Использование модели В. </a:t>
            </a:r>
            <a:r>
              <a:rPr lang="ru-RU" b="1" dirty="0" err="1">
                <a:solidFill>
                  <a:srgbClr val="002060"/>
                </a:solidFill>
              </a:rPr>
              <a:t>Хендерсон</a:t>
            </a:r>
            <a:r>
              <a:rPr lang="ru-RU" b="1" dirty="0">
                <a:solidFill>
                  <a:srgbClr val="002060"/>
                </a:solidFill>
              </a:rPr>
              <a:t> при уходе за пациентами. </a:t>
            </a:r>
          </a:p>
          <a:p>
            <a:pPr lvl="0"/>
            <a:endParaRPr lang="ru-RU" dirty="0"/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br>
              <a:rPr lang="ru-RU" b="1" dirty="0">
                <a:solidFill>
                  <a:srgbClr val="FF0000"/>
                </a:solidFill>
              </a:rPr>
            </a:br>
            <a:r>
              <a:rPr lang="ru-RU" b="1" dirty="0">
                <a:solidFill>
                  <a:srgbClr val="FF0000"/>
                </a:solidFill>
              </a:rPr>
              <a:t>Студент должен уметь:</a:t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857232"/>
            <a:ext cx="8229600" cy="5268931"/>
          </a:xfrm>
        </p:spPr>
        <p:txBody>
          <a:bodyPr>
            <a:normAutofit fontScale="77500" lnSpcReduction="20000"/>
          </a:bodyPr>
          <a:lstStyle/>
          <a:p>
            <a:pPr lvl="0">
              <a:buClr>
                <a:srgbClr val="FF0000"/>
              </a:buClr>
              <a:buFont typeface="Wingdings" pitchFamily="2" charset="2"/>
              <a:buChar char="ü"/>
            </a:pPr>
            <a:endParaRPr lang="ru-RU" b="1" dirty="0">
              <a:solidFill>
                <a:srgbClr val="002060"/>
              </a:solidFill>
            </a:endParaRPr>
          </a:p>
          <a:p>
            <a:pPr lvl="0">
              <a:buClr>
                <a:srgbClr val="1BEE10"/>
              </a:buClr>
              <a:buFont typeface="Wingdings" pitchFamily="2" charset="2"/>
              <a:buChar char="ü"/>
            </a:pPr>
            <a:r>
              <a:rPr lang="ru-RU" b="1" dirty="0">
                <a:solidFill>
                  <a:srgbClr val="002060"/>
                </a:solidFill>
              </a:rPr>
              <a:t>Целенаправленно обследовать пациента с заболеваниями пищеварительной системы.</a:t>
            </a:r>
          </a:p>
          <a:p>
            <a:pPr lvl="0">
              <a:buClr>
                <a:srgbClr val="1BEE10"/>
              </a:buClr>
              <a:buFont typeface="Wingdings" pitchFamily="2" charset="2"/>
              <a:buChar char="ü"/>
            </a:pPr>
            <a:r>
              <a:rPr lang="ru-RU" b="1" dirty="0">
                <a:solidFill>
                  <a:srgbClr val="002060"/>
                </a:solidFill>
              </a:rPr>
              <a:t>Осуществлять сестринский уход с использованием модели </a:t>
            </a:r>
            <a:r>
              <a:rPr lang="ru-RU" b="1" dirty="0" err="1">
                <a:solidFill>
                  <a:srgbClr val="002060"/>
                </a:solidFill>
              </a:rPr>
              <a:t>В.Хендерсон</a:t>
            </a:r>
            <a:r>
              <a:rPr lang="ru-RU" b="1" dirty="0">
                <a:solidFill>
                  <a:srgbClr val="002060"/>
                </a:solidFill>
              </a:rPr>
              <a:t>. </a:t>
            </a:r>
          </a:p>
          <a:p>
            <a:pPr lvl="0">
              <a:buClr>
                <a:srgbClr val="1BEE10"/>
              </a:buClr>
              <a:buFont typeface="Wingdings" pitchFamily="2" charset="2"/>
              <a:buChar char="ü"/>
            </a:pPr>
            <a:r>
              <a:rPr lang="ru-RU" b="1" dirty="0">
                <a:solidFill>
                  <a:srgbClr val="002060"/>
                </a:solidFill>
              </a:rPr>
              <a:t>Оказать  доврачебную помощь при неотложных состояниях: желудочном и кишечном кровотечениях, желчной колике.</a:t>
            </a:r>
          </a:p>
          <a:p>
            <a:pPr lvl="0">
              <a:buClr>
                <a:srgbClr val="1BEE10"/>
              </a:buClr>
              <a:buFont typeface="Wingdings" pitchFamily="2" charset="2"/>
              <a:buChar char="ü"/>
            </a:pPr>
            <a:r>
              <a:rPr lang="ru-RU" b="1" dirty="0">
                <a:solidFill>
                  <a:srgbClr val="002060"/>
                </a:solidFill>
              </a:rPr>
              <a:t>Подготовить пациента к исследованиям.</a:t>
            </a:r>
          </a:p>
          <a:p>
            <a:pPr lvl="0">
              <a:buClr>
                <a:srgbClr val="1BEE10"/>
              </a:buClr>
              <a:buFont typeface="Wingdings" pitchFamily="2" charset="2"/>
              <a:buChar char="ü"/>
            </a:pPr>
            <a:r>
              <a:rPr lang="ru-RU" b="1" dirty="0">
                <a:solidFill>
                  <a:srgbClr val="002060"/>
                </a:solidFill>
              </a:rPr>
              <a:t>Составлять рекомендации по режиму лечебного питания. </a:t>
            </a:r>
          </a:p>
          <a:p>
            <a:pPr lvl="0">
              <a:buClr>
                <a:srgbClr val="1BEE10"/>
              </a:buClr>
              <a:buFont typeface="Wingdings" pitchFamily="2" charset="2"/>
              <a:buChar char="ü"/>
            </a:pPr>
            <a:r>
              <a:rPr lang="ru-RU" b="1" dirty="0">
                <a:solidFill>
                  <a:srgbClr val="002060"/>
                </a:solidFill>
              </a:rPr>
              <a:t>Обучать пациента / родственников правилам лечебного питания, правилам приема назначенных лекарственных препаратов, по восполнению </a:t>
            </a:r>
            <a:r>
              <a:rPr lang="ru-RU" b="1" dirty="0" err="1">
                <a:solidFill>
                  <a:srgbClr val="002060"/>
                </a:solidFill>
              </a:rPr>
              <a:t>самоухода</a:t>
            </a:r>
            <a:r>
              <a:rPr lang="ru-RU" b="1" dirty="0">
                <a:solidFill>
                  <a:srgbClr val="002060"/>
                </a:solidFill>
              </a:rPr>
              <a:t> за пациентом.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Болезни органов пищеварения у взрослых занимают третье место в структуре общей заболеваемости, уступая лишь </a:t>
            </a:r>
            <a:r>
              <a:rPr lang="ru-RU" b="1" dirty="0" err="1">
                <a:solidFill>
                  <a:srgbClr val="002060"/>
                </a:solidFill>
              </a:rPr>
              <a:t>сердечно-сосудистым</a:t>
            </a:r>
            <a:r>
              <a:rPr lang="ru-RU" b="1" dirty="0">
                <a:solidFill>
                  <a:srgbClr val="002060"/>
                </a:solidFill>
              </a:rPr>
              <a:t> и онкологическим заболеваниям, а у детей они выходят на первое место. </a:t>
            </a:r>
          </a:p>
          <a:p>
            <a:r>
              <a:rPr lang="ru-RU" b="1" dirty="0">
                <a:solidFill>
                  <a:srgbClr val="002060"/>
                </a:solidFill>
              </a:rPr>
              <a:t>Правильный уход и наблюдения за больными во многом определяет улучшения их состояния и выздоровление.</a:t>
            </a: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b="1" dirty="0">
                <a:solidFill>
                  <a:srgbClr val="0070C0"/>
                </a:solidFill>
              </a:rPr>
              <a:t>АКТУАЛЬНОСТЬ</a:t>
            </a:r>
            <a:endParaRPr lang="ru-RU" sz="40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100010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ru-RU" b="1" dirty="0">
                <a:solidFill>
                  <a:srgbClr val="FF0000"/>
                </a:solidFill>
              </a:rPr>
              <a:t>Вопрос №1</a:t>
            </a:r>
          </a:p>
          <a:p>
            <a:pPr lvl="0">
              <a:buNone/>
            </a:pPr>
            <a:r>
              <a:rPr lang="ru-RU" dirty="0">
                <a:solidFill>
                  <a:srgbClr val="002060"/>
                </a:solidFill>
              </a:rPr>
              <a:t>Какие заболевания органов пищеварения вы знаете? Перечислите.</a:t>
            </a:r>
          </a:p>
          <a:p>
            <a:pPr>
              <a:buNone/>
            </a:pPr>
            <a:r>
              <a:rPr lang="ru-RU" b="1" dirty="0">
                <a:solidFill>
                  <a:srgbClr val="FF0000"/>
                </a:solidFill>
              </a:rPr>
              <a:t>Вопрос №2</a:t>
            </a:r>
          </a:p>
          <a:p>
            <a:pPr lvl="0">
              <a:buNone/>
            </a:pPr>
            <a:r>
              <a:rPr lang="ru-RU" dirty="0">
                <a:solidFill>
                  <a:srgbClr val="002060"/>
                </a:solidFill>
              </a:rPr>
              <a:t>Дайте определения.</a:t>
            </a:r>
          </a:p>
          <a:p>
            <a:pPr>
              <a:buNone/>
            </a:pPr>
            <a:r>
              <a:rPr lang="ru-RU" b="1" dirty="0">
                <a:solidFill>
                  <a:srgbClr val="FF0000"/>
                </a:solidFill>
              </a:rPr>
              <a:t>Вопрос №3</a:t>
            </a:r>
          </a:p>
          <a:p>
            <a:pPr lvl="0">
              <a:buNone/>
            </a:pPr>
            <a:r>
              <a:rPr lang="ru-RU" dirty="0">
                <a:solidFill>
                  <a:srgbClr val="002060"/>
                </a:solidFill>
              </a:rPr>
              <a:t>Что такое </a:t>
            </a:r>
            <a:r>
              <a:rPr lang="ru-RU" dirty="0" err="1">
                <a:solidFill>
                  <a:srgbClr val="002060"/>
                </a:solidFill>
              </a:rPr>
              <a:t>гиперацидный</a:t>
            </a:r>
            <a:r>
              <a:rPr lang="ru-RU" dirty="0">
                <a:solidFill>
                  <a:srgbClr val="002060"/>
                </a:solidFill>
              </a:rPr>
              <a:t> и </a:t>
            </a:r>
            <a:r>
              <a:rPr lang="ru-RU" dirty="0" err="1">
                <a:solidFill>
                  <a:srgbClr val="002060"/>
                </a:solidFill>
              </a:rPr>
              <a:t>гипоацидный</a:t>
            </a:r>
            <a:r>
              <a:rPr lang="ru-RU" dirty="0">
                <a:solidFill>
                  <a:srgbClr val="002060"/>
                </a:solidFill>
              </a:rPr>
              <a:t> гастрит?</a:t>
            </a:r>
          </a:p>
          <a:p>
            <a:pPr>
              <a:buNone/>
            </a:pPr>
            <a:endParaRPr lang="ru-RU" b="1" dirty="0">
              <a:solidFill>
                <a:srgbClr val="FF0000"/>
              </a:solidFill>
            </a:endParaRPr>
          </a:p>
          <a:p>
            <a:pPr>
              <a:buNone/>
            </a:pPr>
            <a:endParaRPr lang="ru-RU" b="1" dirty="0">
              <a:solidFill>
                <a:srgbClr val="002060"/>
              </a:solidFill>
            </a:endParaRPr>
          </a:p>
          <a:p>
            <a:pPr algn="ctr">
              <a:buNone/>
            </a:pPr>
            <a:endParaRPr lang="ru-RU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40" name="Picture 4" descr="Doctor Dibujo Animado Stock Photos Images, Royalty Free Doctor Dibujo Animado Images And Picture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21403"/>
            <a:ext cx="9144000" cy="5836597"/>
          </a:xfrm>
          <a:prstGeom prst="rect">
            <a:avLst/>
          </a:prstGeom>
          <a:noFill/>
        </p:spPr>
      </p:pic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ОСМОТР ПАЦИЕНТА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</p:nvPr>
        </p:nvGraphicFramePr>
        <p:xfrm>
          <a:off x="642910" y="1000108"/>
          <a:ext cx="3614734" cy="41973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4" name="Содержимое 13"/>
          <p:cNvSpPr>
            <a:spLocks noGrp="1"/>
          </p:cNvSpPr>
          <p:nvPr>
            <p:ph sz="half" idx="2"/>
          </p:nvPr>
        </p:nvSpPr>
        <p:spPr>
          <a:xfrm>
            <a:off x="4648200" y="1142984"/>
            <a:ext cx="4038600" cy="4983179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9" name="Пятиугольник 4"/>
          <p:cNvSpPr/>
          <p:nvPr/>
        </p:nvSpPr>
        <p:spPr>
          <a:xfrm>
            <a:off x="2037437" y="3025447"/>
            <a:ext cx="5270905" cy="807105"/>
          </a:xfrm>
          <a:prstGeom prst="rect">
            <a:avLst/>
          </a:prstGeom>
          <a:scene3d>
            <a:camera prst="orthographicFront"/>
            <a:lightRig rig="flat" dir="t"/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spcFirstLastPara="0" vert="horz" wrap="square" lIns="116497" tIns="68580" rIns="128016" bIns="68580" numCol="1" spcCol="1270" anchor="ctr" anchorCtr="0">
            <a:noAutofit/>
          </a:bodyPr>
          <a:lstStyle/>
          <a:p>
            <a:pPr lvl="0" algn="ctr" defTabSz="800100" rtl="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1800" kern="1200" dirty="0">
              <a:solidFill>
                <a:srgbClr val="002060"/>
              </a:solidFill>
            </a:endParaRPr>
          </a:p>
        </p:txBody>
      </p:sp>
      <p:graphicFrame>
        <p:nvGraphicFramePr>
          <p:cNvPr id="15" name="Схема 14"/>
          <p:cNvGraphicFramePr/>
          <p:nvPr/>
        </p:nvGraphicFramePr>
        <p:xfrm>
          <a:off x="4786314" y="928670"/>
          <a:ext cx="3786214" cy="50006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9" name="Схема 8"/>
          <p:cNvGraphicFramePr/>
          <p:nvPr/>
        </p:nvGraphicFramePr>
        <p:xfrm>
          <a:off x="0" y="0"/>
          <a:ext cx="8643966" cy="6572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5" name="Содержимое 4" descr="chronische-gastritis-vorbeugen-1070_3.jpg"/>
          <p:cNvPicPr>
            <a:picLocks noGrp="1" noChangeAspect="1"/>
          </p:cNvPicPr>
          <p:nvPr>
            <p:ph sz="half" idx="1"/>
          </p:nvPr>
        </p:nvPicPr>
        <p:blipFill>
          <a:blip r:embed="rId7"/>
          <a:stretch>
            <a:fillRect/>
          </a:stretch>
        </p:blipFill>
        <p:spPr>
          <a:xfrm>
            <a:off x="4929190" y="214290"/>
            <a:ext cx="2161938" cy="16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C:\Users\1\Desktop\картины\картина\135076 (1).gif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143768" y="500042"/>
            <a:ext cx="1619253" cy="12954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0" name="Picture 6" descr="https://im2-tub-ru.yandex.net/i?id=0bd305929fdb43b68f56b7abeeb92ae1&amp;n=21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300000" y="2214554"/>
            <a:ext cx="1200159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32" name="Picture 8" descr="https://im3-tub-ru.yandex.net/i?id=6c1b8c6344aa18e8f8de95fee74ad085&amp;n=2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1319190" y="2357430"/>
            <a:ext cx="1895488" cy="14287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9" descr="http://www.zdorovieinfo.ru/upload/images/slides/02-eyes.jpg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642910" y="4500570"/>
            <a:ext cx="2442996" cy="1644716"/>
          </a:xfrm>
          <a:prstGeom prst="rect">
            <a:avLst/>
          </a:prstGeom>
          <a:noFill/>
        </p:spPr>
      </p:pic>
      <p:pic>
        <p:nvPicPr>
          <p:cNvPr id="13" name="Picture 11" descr="http://www.meddean.luc.edu/lumen/meded/mech/cases/case10/Scan46.jpg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3286116" y="4214817"/>
            <a:ext cx="3143272" cy="2060913"/>
          </a:xfrm>
          <a:prstGeom prst="rect">
            <a:avLst/>
          </a:prstGeom>
          <a:noFill/>
        </p:spPr>
      </p:pic>
      <p:pic>
        <p:nvPicPr>
          <p:cNvPr id="14" name="Picture 13" descr="http://dermline.ru/foto/x/2/8_ksantomatoz_60-foto.jpg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500826" y="3143248"/>
            <a:ext cx="2270118" cy="1500198"/>
          </a:xfrm>
          <a:prstGeom prst="rect">
            <a:avLst/>
          </a:prstGeom>
          <a:noFill/>
        </p:spPr>
      </p:pic>
      <p:pic>
        <p:nvPicPr>
          <p:cNvPr id="15" name="Picture 15" descr="http://doktorlerner.ru/limages/pechen-teleangioektaziya-pri-tsirroze-big.jpg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6715140" y="4929198"/>
            <a:ext cx="2000264" cy="17284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grpSp>
        <p:nvGrpSpPr>
          <p:cNvPr id="5" name="Группа 4"/>
          <p:cNvGrpSpPr/>
          <p:nvPr/>
        </p:nvGrpSpPr>
        <p:grpSpPr>
          <a:xfrm>
            <a:off x="357158" y="428604"/>
            <a:ext cx="8396480" cy="1225036"/>
            <a:chOff x="240401" y="1637766"/>
            <a:chExt cx="8396480" cy="1225036"/>
          </a:xfrm>
        </p:grpSpPr>
        <p:sp>
          <p:nvSpPr>
            <p:cNvPr id="6" name="Скругленный прямоугольник 5"/>
            <p:cNvSpPr/>
            <p:nvPr/>
          </p:nvSpPr>
          <p:spPr>
            <a:xfrm>
              <a:off x="240401" y="1637766"/>
              <a:ext cx="8230330" cy="1225036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6622584"/>
                <a:satOff val="26541"/>
                <a:lumOff val="5752"/>
                <a:alphaOff val="0"/>
              </a:schemeClr>
            </a:fillRef>
            <a:effectRef idx="0">
              <a:schemeClr val="accent5">
                <a:hueOff val="-6622584"/>
                <a:satOff val="26541"/>
                <a:lumOff val="575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Скругленный прямоугольник 4"/>
            <p:cNvSpPr/>
            <p:nvPr/>
          </p:nvSpPr>
          <p:spPr>
            <a:xfrm>
              <a:off x="526153" y="1709204"/>
              <a:ext cx="8110728" cy="1105434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705" tIns="0" rIns="228705" bIns="0" numCol="1" spcCol="1270" anchor="ctr" anchorCtr="0">
              <a:noAutofit/>
            </a:bodyPr>
            <a:lstStyle/>
            <a:p>
              <a:pPr lvl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b="1" kern="1200" dirty="0">
                  <a:solidFill>
                    <a:srgbClr val="002060"/>
                  </a:solidFill>
                </a:rPr>
                <a:t>Потенциальные проблемы</a:t>
              </a:r>
            </a:p>
          </p:txBody>
        </p:sp>
      </p:grpSp>
      <p:grpSp>
        <p:nvGrpSpPr>
          <p:cNvPr id="8" name="Группа 7"/>
          <p:cNvGrpSpPr/>
          <p:nvPr/>
        </p:nvGrpSpPr>
        <p:grpSpPr>
          <a:xfrm>
            <a:off x="285720" y="4714884"/>
            <a:ext cx="8230330" cy="1569451"/>
            <a:chOff x="411516" y="4708490"/>
            <a:chExt cx="8230330" cy="1569451"/>
          </a:xfrm>
        </p:grpSpPr>
        <p:sp>
          <p:nvSpPr>
            <p:cNvPr id="9" name="Скругленный прямоугольник 8"/>
            <p:cNvSpPr/>
            <p:nvPr/>
          </p:nvSpPr>
          <p:spPr>
            <a:xfrm>
              <a:off x="411516" y="4708490"/>
              <a:ext cx="8230330" cy="1569451"/>
            </a:xfrm>
            <a:prstGeom prst="round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Скругленный прямоугольник 4"/>
            <p:cNvSpPr/>
            <p:nvPr/>
          </p:nvSpPr>
          <p:spPr>
            <a:xfrm>
              <a:off x="488130" y="4785104"/>
              <a:ext cx="8077102" cy="14162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28705" tIns="0" rIns="228705" bIns="0" numCol="1" spcCol="1270" anchor="ctr" anchorCtr="0">
              <a:noAutofit/>
            </a:bodyPr>
            <a:lstStyle/>
            <a:p>
              <a:pPr lvl="0" algn="l" defTabSz="1066800" rtl="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kumimoji="0" lang="ru-RU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FF000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Нарушенные потребности пациентов </a:t>
              </a:r>
              <a:endPara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11" name="Picture 14" descr="https://im0-tub-ru.yandex.net/i?id=1de0dff22651e7420692233f77a3f0dd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2617" y="4857760"/>
            <a:ext cx="1858341" cy="18338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2" descr="https://im0-tub-ru.yandex.net/i?id=5455aba7d4b26dfade28a669ca1c4766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429488" y="4643446"/>
            <a:ext cx="1714512" cy="202501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3" descr="C:\Users\1\Desktop\картины\i (24)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2143116"/>
            <a:ext cx="3429024" cy="19752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0" descr="https://im3-tub-ru.yandex.net/i?id=5e270ef505a5e3272d0a326600681e26&amp;n=2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000100" y="1785926"/>
            <a:ext cx="3500463" cy="2900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Лабораторные и инструментальные исследования</a:t>
            </a:r>
            <a:endParaRPr lang="ru-RU" sz="3200" dirty="0">
              <a:solidFill>
                <a:srgbClr val="FF0000"/>
              </a:solidFill>
            </a:endParaRPr>
          </a:p>
        </p:txBody>
      </p:sp>
      <p:graphicFrame>
        <p:nvGraphicFramePr>
          <p:cNvPr id="6" name="Схема 5"/>
          <p:cNvGraphicFramePr/>
          <p:nvPr/>
        </p:nvGraphicFramePr>
        <p:xfrm>
          <a:off x="785786" y="1397000"/>
          <a:ext cx="7620000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Прямоугольник 6"/>
          <p:cNvSpPr/>
          <p:nvPr/>
        </p:nvSpPr>
        <p:spPr>
          <a:xfrm>
            <a:off x="285720" y="5286388"/>
            <a:ext cx="2214562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ФГДС</a:t>
            </a:r>
          </a:p>
          <a:p>
            <a:r>
              <a:rPr lang="ru-RU" b="1" dirty="0">
                <a:solidFill>
                  <a:srgbClr val="002060"/>
                </a:solidFill>
              </a:rPr>
              <a:t>Рентгеноскопия</a:t>
            </a:r>
          </a:p>
          <a:p>
            <a:r>
              <a:rPr lang="ru-RU" b="1" dirty="0">
                <a:solidFill>
                  <a:srgbClr val="002060"/>
                </a:solidFill>
              </a:rPr>
              <a:t>Желудочный сок.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786050" y="5357826"/>
            <a:ext cx="2857504" cy="923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b="1" dirty="0" err="1">
                <a:solidFill>
                  <a:srgbClr val="002060"/>
                </a:solidFill>
              </a:rPr>
              <a:t>Колоноскопия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 err="1">
                <a:solidFill>
                  <a:srgbClr val="002060"/>
                </a:solidFill>
              </a:rPr>
              <a:t>Ирригоскопия</a:t>
            </a:r>
            <a:endParaRPr lang="ru-RU" b="1" dirty="0">
              <a:solidFill>
                <a:srgbClr val="002060"/>
              </a:solidFill>
            </a:endParaRPr>
          </a:p>
          <a:p>
            <a:r>
              <a:rPr lang="ru-RU" b="1" dirty="0">
                <a:solidFill>
                  <a:srgbClr val="002060"/>
                </a:solidFill>
              </a:rPr>
              <a:t>Кишечное содержимое </a:t>
            </a:r>
          </a:p>
        </p:txBody>
      </p:sp>
      <p:sp>
        <p:nvSpPr>
          <p:cNvPr id="40961" name="Rectangle 1"/>
          <p:cNvSpPr>
            <a:spLocks noChangeArrowheads="1"/>
          </p:cNvSpPr>
          <p:nvPr/>
        </p:nvSpPr>
        <p:spPr bwMode="auto">
          <a:xfrm>
            <a:off x="6215074" y="5214950"/>
            <a:ext cx="2214578" cy="156966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УЗИ, КТ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Холецистография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иопсия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Д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уоденальное         зондирование</a:t>
            </a:r>
          </a:p>
          <a:p>
            <a:pPr marL="0" marR="0" lvl="0" indent="34290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Б/</a:t>
            </a:r>
            <a:r>
              <a:rPr lang="ru-RU" sz="1600" b="1" dirty="0" err="1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</a:t>
            </a: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sz="1600" b="1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крови.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42910" y="285728"/>
            <a:ext cx="8229600" cy="1143000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Основные принципы лечения:</a:t>
            </a:r>
          </a:p>
        </p:txBody>
      </p:sp>
      <p:graphicFrame>
        <p:nvGraphicFramePr>
          <p:cNvPr id="5" name="Схема 4"/>
          <p:cNvGraphicFramePr/>
          <p:nvPr/>
        </p:nvGraphicFramePr>
        <p:xfrm>
          <a:off x="1524000" y="139700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85728"/>
            <a:ext cx="8572560" cy="128587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20000"/>
              </a:lnSpc>
            </a:pPr>
            <a:r>
              <a:rPr lang="ru-RU" sz="16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ОСОБЕННОСТИ ПИТАНИЯ ПАЦИЕНТОВ  С  ЯЗВЕННОЙ БОЛЕЗНЬЮ ЖЕЛУДКА </a:t>
            </a:r>
            <a:br>
              <a:rPr lang="ru-RU" sz="16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 ДВЕНАДЦАТИПЕРСТНОЙ  КИШКИ (НА ПРИМЕРЕ ГБУ РБ№1 НЦМ)</a:t>
            </a:r>
            <a:br>
              <a:rPr lang="ru-RU" sz="1600" b="1" kern="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Выполнила: студентка группы СД-46</a:t>
            </a:r>
            <a:b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Алексеева Мария </a:t>
            </a:r>
            <a:endParaRPr lang="ru-RU" sz="1600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714480" y="1714488"/>
            <a:ext cx="5143536" cy="500066"/>
          </a:xfrm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 анкетировании участвовали 50 пациентов 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2" y="2357429"/>
            <a:ext cx="4787596" cy="28778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Содержимое 2"/>
          <p:cNvSpPr txBox="1">
            <a:spLocks/>
          </p:cNvSpPr>
          <p:nvPr/>
        </p:nvSpPr>
        <p:spPr>
          <a:xfrm>
            <a:off x="642910" y="5143512"/>
            <a:ext cx="3214678" cy="5000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imes New Roman" pitchFamily="18" charset="0"/>
                <a:ea typeface="+mn-ea"/>
                <a:cs typeface="Times New Roman" pitchFamily="18" charset="0"/>
              </a:rPr>
              <a:t>Знаете ли Вы о диете?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4810" y="2357430"/>
            <a:ext cx="4714908" cy="283396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5143504" y="5143512"/>
            <a:ext cx="30003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Соблюдаете ли вы диету?</a:t>
            </a:r>
            <a:br>
              <a:rPr lang="ru-RU" dirty="0">
                <a:solidFill>
                  <a:srgbClr val="C00000"/>
                </a:solidFill>
              </a:rPr>
            </a:b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500694" y="4000504"/>
            <a:ext cx="85725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30 %</a:t>
            </a:r>
            <a:br>
              <a:rPr lang="ru-RU" dirty="0"/>
            </a:b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7143768" y="3429000"/>
            <a:ext cx="107157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70%</a:t>
            </a:r>
            <a:br>
              <a:rPr lang="ru-RU" dirty="0"/>
            </a:b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ru-RU"/>
          </a:p>
        </p:txBody>
      </p:sp>
      <p:pic>
        <p:nvPicPr>
          <p:cNvPr id="9220" name="Рисунок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476250"/>
            <a:ext cx="8496300" cy="568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3" descr="C:\Users\Дмитрий\Desktop\Презентация\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3850" y="460375"/>
            <a:ext cx="8496300" cy="568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2" name="Picture 2" descr="C:\Users\Дмитрий\Desktop\Презентация\4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23850" y="476250"/>
            <a:ext cx="8496300" cy="568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3" name="TextBox 5"/>
          <p:cNvSpPr txBox="1">
            <a:spLocks noChangeArrowheads="1"/>
          </p:cNvSpPr>
          <p:nvPr/>
        </p:nvSpPr>
        <p:spPr bwMode="auto">
          <a:xfrm>
            <a:off x="900113" y="765175"/>
            <a:ext cx="7343775" cy="1373188"/>
          </a:xfrm>
          <a:prstGeom prst="rect">
            <a:avLst/>
          </a:prstGeom>
          <a:ln>
            <a:headEnd/>
            <a:tailEnd/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</a:rPr>
              <a:t>Медицинская интерактивная игра-симулятор</a:t>
            </a:r>
            <a:br>
              <a:rPr lang="ru-RU" sz="2800" b="1" dirty="0">
                <a:solidFill>
                  <a:srgbClr val="FF0000"/>
                </a:solidFill>
              </a:rPr>
            </a:br>
            <a:r>
              <a:rPr lang="ru-RU" sz="2800" b="1" dirty="0">
                <a:solidFill>
                  <a:srgbClr val="FF0000"/>
                </a:solidFill>
              </a:rPr>
              <a:t>«ВНУТРИМЫШЕЧНОЕ ВВЕДЕНИЕ ЛЕКАРСТВ» А 11.02.002.</a:t>
            </a:r>
            <a:endParaRPr lang="ru-RU" sz="2800" b="1" dirty="0">
              <a:solidFill>
                <a:srgbClr val="FF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\Desktop\картины\1352125225_br_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63072" cy="5286388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642910" y="4143380"/>
            <a:ext cx="7772400" cy="1470025"/>
          </a:xfrm>
        </p:spPr>
        <p:txBody>
          <a:bodyPr/>
          <a:lstStyle/>
          <a:p>
            <a:r>
              <a:rPr lang="ru-RU" b="1" dirty="0">
                <a:solidFill>
                  <a:srgbClr val="FF0000"/>
                </a:solidFill>
              </a:rPr>
              <a:t>ФИЗКУЛЬТМИНУТКА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286644" y="4643446"/>
            <a:ext cx="1857356" cy="5715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"/>
          <p:cNvSpPr>
            <a:spLocks noChangeArrowheads="1"/>
          </p:cNvSpPr>
          <p:nvPr/>
        </p:nvSpPr>
        <p:spPr bwMode="auto">
          <a:xfrm>
            <a:off x="500034" y="1714488"/>
            <a:ext cx="8643966" cy="221599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Задание для студента №1</a:t>
            </a:r>
            <a:endParaRPr kumimoji="0" lang="ru-RU" sz="24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cs typeface="Arial" pitchFamily="34" charset="0"/>
            </a:endParaRPr>
          </a:p>
          <a:p>
            <a:r>
              <a:rPr lang="ru-RU" sz="2400" dirty="0">
                <a:solidFill>
                  <a:srgbClr val="002060"/>
                </a:solidFill>
              </a:rPr>
              <a:t>Вы пациент с язвенной болезнью двенадцатиперстной кишки, тяжелое течение больны 2-ой день. </a:t>
            </a:r>
          </a:p>
          <a:p>
            <a:r>
              <a:rPr lang="ru-RU" sz="2400" dirty="0">
                <a:solidFill>
                  <a:srgbClr val="002060"/>
                </a:solidFill>
              </a:rPr>
              <a:t>Заполните предложенную таблицу:</a:t>
            </a:r>
          </a:p>
          <a:p>
            <a:endParaRPr lang="ru-RU" sz="2400" dirty="0">
              <a:solidFill>
                <a:srgbClr val="00206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46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3600" b="1" dirty="0">
                <a:solidFill>
                  <a:srgbClr val="FF0000"/>
                </a:solidFill>
              </a:rPr>
              <a:t>РОЛЕВАЯ ИГРА</a:t>
            </a:r>
            <a:endParaRPr lang="ru-RU" sz="3600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142976" y="3429000"/>
          <a:ext cx="7143798" cy="2799589"/>
        </p:xfrm>
        <a:graphic>
          <a:graphicData uri="http://schemas.openxmlformats.org/drawingml/2006/table">
            <a:tbl>
              <a:tblPr/>
              <a:tblGrid>
                <a:gridCol w="23810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810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817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Диагноз 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Жалобы 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Предрасполагающие факторы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285720" y="5143512"/>
            <a:ext cx="2366738" cy="646331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>
                <a:ln>
                  <a:noFill/>
                </a:ln>
                <a:solidFill>
                  <a:srgbClr val="00206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Составьте план ухода.</a:t>
            </a:r>
            <a:endParaRPr kumimoji="0" lang="ru-RU" sz="9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285720" y="142852"/>
            <a:ext cx="8715436" cy="2985433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ea typeface="Times New Roman" pitchFamily="18" charset="0"/>
                <a:cs typeface="Times New Roman" pitchFamily="18" charset="0"/>
              </a:rPr>
              <a:t>Задание для студента №2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  <a:p>
            <a:r>
              <a:rPr lang="ru-RU" sz="2000" dirty="0">
                <a:solidFill>
                  <a:srgbClr val="002060"/>
                </a:solidFill>
              </a:rPr>
              <a:t>Вы медицинская сестра. В отделении, где вы работаете, госпитализирована пациентка с язвенной болезнью двенадцатиперстной кишки, тяжелое течение.</a:t>
            </a:r>
          </a:p>
          <a:p>
            <a:r>
              <a:rPr lang="ru-RU" sz="2000" dirty="0">
                <a:solidFill>
                  <a:srgbClr val="002060"/>
                </a:solidFill>
              </a:rPr>
              <a:t>Проведите опрос пациента и продемонстрируйте манипуляции, оценивающие состояние пациента:</a:t>
            </a:r>
          </a:p>
          <a:p>
            <a:r>
              <a:rPr lang="ru-RU" sz="2000" dirty="0">
                <a:solidFill>
                  <a:srgbClr val="C00000"/>
                </a:solidFill>
              </a:rPr>
              <a:t>(ПК 2.1; ПК 2.2; ПК 2.5; ПК 2.6).</a:t>
            </a:r>
          </a:p>
          <a:p>
            <a:endParaRPr lang="ru-RU" sz="2000" dirty="0">
              <a:solidFill>
                <a:srgbClr val="00206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rgbClr val="002060"/>
              </a:solidFill>
              <a:effectLst/>
              <a:cs typeface="Arial" pitchFamily="34" charset="0"/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643042" y="2643182"/>
          <a:ext cx="6078220" cy="2327153"/>
        </p:xfrm>
        <a:graphic>
          <a:graphicData uri="http://schemas.openxmlformats.org/drawingml/2006/table">
            <a:tbl>
              <a:tblPr/>
              <a:tblGrid>
                <a:gridCol w="30391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391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0"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Схема опроса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Задаваемые вопросы 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0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Оценка состояния</a:t>
                      </a:r>
                      <a:endParaRPr lang="ru-RU" sz="14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1" name="Таблица 10"/>
          <p:cNvGraphicFramePr>
            <a:graphicFrameLocks noGrp="1"/>
          </p:cNvGraphicFramePr>
          <p:nvPr/>
        </p:nvGraphicFramePr>
        <p:xfrm>
          <a:off x="642910" y="5572140"/>
          <a:ext cx="8001055" cy="1058486"/>
        </p:xfrm>
        <a:graphic>
          <a:graphicData uri="http://schemas.openxmlformats.org/drawingml/2006/table">
            <a:tbl>
              <a:tblPr/>
              <a:tblGrid>
                <a:gridCol w="28163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77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0740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873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Проблемы пациента</a:t>
                      </a:r>
                      <a:endParaRPr lang="ru-RU" sz="12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Цели сестринских вмешательств</a:t>
                      </a:r>
                      <a:endParaRPr lang="ru-RU" sz="12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Сестринские вмешательства</a:t>
                      </a:r>
                      <a:endParaRPr lang="ru-RU" sz="12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63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ChangeArrowheads="1"/>
          </p:cNvSpPr>
          <p:nvPr/>
        </p:nvSpPr>
        <p:spPr bwMode="auto">
          <a:xfrm>
            <a:off x="500034" y="928670"/>
            <a:ext cx="8001056" cy="341632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для студента №3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ru-RU" sz="2400" dirty="0">
                <a:solidFill>
                  <a:srgbClr val="002060"/>
                </a:solidFill>
              </a:rPr>
              <a:t>Вы постовая медицинская сестра. К вам обратилась мать пациентки с диагнозом – холецистит. Она очень переживает, что ее дочь ничего не ест 2-й день.</a:t>
            </a:r>
          </a:p>
          <a:p>
            <a:r>
              <a:rPr lang="ru-RU" sz="2400" dirty="0">
                <a:solidFill>
                  <a:srgbClr val="002060"/>
                </a:solidFill>
              </a:rPr>
              <a:t>Дайте рекомендации по питанию пациента.</a:t>
            </a:r>
          </a:p>
          <a:p>
            <a:r>
              <a:rPr lang="ru-RU" sz="2400" dirty="0">
                <a:solidFill>
                  <a:srgbClr val="C00000"/>
                </a:solidFill>
              </a:rPr>
              <a:t>(ПК 2.1; ПК 2.2; ПК 2.7.)</a:t>
            </a:r>
          </a:p>
          <a:p>
            <a:endParaRPr lang="ru-RU" sz="2400" dirty="0">
              <a:solidFill>
                <a:srgbClr val="002060"/>
              </a:solidFill>
            </a:endParaRPr>
          </a:p>
          <a:p>
            <a:endParaRPr lang="ru-RU" sz="2400" dirty="0">
              <a:solidFill>
                <a:srgbClr val="00206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idx="1"/>
          </p:nvPr>
        </p:nvGraphicFramePr>
        <p:xfrm>
          <a:off x="1142976" y="3286124"/>
          <a:ext cx="6858048" cy="2714642"/>
        </p:xfrm>
        <a:graphic>
          <a:graphicData uri="http://schemas.openxmlformats.org/drawingml/2006/table">
            <a:tbl>
              <a:tblPr/>
              <a:tblGrid>
                <a:gridCol w="34286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780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Принципы питания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B05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Рекомендуемые продукты</a:t>
                      </a:r>
                      <a:endParaRPr lang="ru-RU" sz="1400" b="1" dirty="0">
                        <a:solidFill>
                          <a:srgbClr val="00B05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8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8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78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78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78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78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1214413" y="2928934"/>
          <a:ext cx="6896445" cy="1715364"/>
        </p:xfrm>
        <a:graphic>
          <a:graphicData uri="http://schemas.openxmlformats.org/drawingml/2006/table">
            <a:tbl>
              <a:tblPr/>
              <a:tblGrid>
                <a:gridCol w="22985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985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9929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123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Диагноз </a:t>
                      </a:r>
                      <a:endParaRPr lang="ru-RU" sz="12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Жалобы </a:t>
                      </a:r>
                      <a:endParaRPr lang="ru-RU" sz="1200" b="1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Предрасполагающие факторы</a:t>
                      </a:r>
                      <a:endParaRPr lang="ru-RU" sz="12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13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81921" name="Rectangle 1"/>
          <p:cNvSpPr>
            <a:spLocks noChangeArrowheads="1"/>
          </p:cNvSpPr>
          <p:nvPr/>
        </p:nvSpPr>
        <p:spPr bwMode="auto">
          <a:xfrm>
            <a:off x="714348" y="928670"/>
            <a:ext cx="8429652" cy="1569660"/>
          </a:xfrm>
          <a:prstGeom prst="rect">
            <a:avLst/>
          </a:prstGeom>
          <a:solidFill>
            <a:srgbClr val="FFFFFF"/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для студента №4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0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r>
              <a:rPr lang="ru-RU" sz="2400" dirty="0">
                <a:solidFill>
                  <a:srgbClr val="002060"/>
                </a:solidFill>
              </a:rPr>
              <a:t>Вы пациент с желчнокаменной болезнью. У вас приступ желчной колики.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0"/>
            <a:ext cx="8229600" cy="5911873"/>
          </a:xfrm>
        </p:spPr>
        <p:txBody>
          <a:bodyPr>
            <a:normAutofit/>
          </a:bodyPr>
          <a:lstStyle/>
          <a:p>
            <a:pPr lvl="0" algn="ctr">
              <a:buNone/>
            </a:pPr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для студента №5</a:t>
            </a:r>
          </a:p>
          <a:p>
            <a:pPr>
              <a:buNone/>
            </a:pPr>
            <a:r>
              <a:rPr lang="ru-RU" sz="2400" dirty="0">
                <a:solidFill>
                  <a:srgbClr val="002060"/>
                </a:solidFill>
              </a:rPr>
              <a:t>Вы медицинская сестра фельдшерско-акушерского пункта. К вам обратилась пациентка с приступом желчной колики. Проведите опрос пациента и продемонстрируйте  неотложную помощь.</a:t>
            </a:r>
          </a:p>
          <a:p>
            <a:pPr>
              <a:buNone/>
            </a:pPr>
            <a:r>
              <a:rPr lang="ru-RU" sz="2400" dirty="0">
                <a:solidFill>
                  <a:srgbClr val="C00000"/>
                </a:solidFill>
              </a:rPr>
              <a:t>(ПК 2.1; ПК 2.2; ПК 2.4; ПК 2.5; ПК 2.6).</a:t>
            </a:r>
          </a:p>
          <a:p>
            <a:pPr>
              <a:buNone/>
            </a:pPr>
            <a:endParaRPr lang="ru-RU" sz="2400" dirty="0">
              <a:solidFill>
                <a:srgbClr val="002060"/>
              </a:solidFill>
            </a:endParaRPr>
          </a:p>
          <a:p>
            <a:endParaRPr lang="ru-RU" sz="2400" dirty="0">
              <a:solidFill>
                <a:srgbClr val="00206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2" y="2357430"/>
          <a:ext cx="8429684" cy="4299204"/>
        </p:xfrm>
        <a:graphic>
          <a:graphicData uri="http://schemas.openxmlformats.org/drawingml/2006/table">
            <a:tbl>
              <a:tblPr/>
              <a:tblGrid>
                <a:gridCol w="421484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148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39059">
                <a:tc rowSpan="7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Схема опроса</a:t>
                      </a:r>
                      <a:endParaRPr lang="ru-RU" sz="1600" b="0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Задаваемые вопросы </a:t>
                      </a:r>
                      <a:endParaRPr lang="ru-RU" sz="1400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90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90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90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90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90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34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39059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Оценка состояния</a:t>
                      </a:r>
                      <a:endParaRPr lang="ru-RU" sz="1600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390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390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390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390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39059">
                <a:tc rowSpan="5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Алгоритм действий медицинской сестры при желчной колике</a:t>
                      </a:r>
                      <a:endParaRPr lang="ru-RU" sz="1400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390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390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2390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23905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6818" marR="6681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/>
          </a:bodyPr>
          <a:lstStyle/>
          <a:p>
            <a:pPr lvl="0"/>
            <a:r>
              <a:rPr lang="ru-RU" sz="2400" b="1" dirty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Задание для студента №6</a:t>
            </a:r>
            <a:endParaRPr lang="ru-RU" sz="24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857232"/>
            <a:ext cx="8229600" cy="4525963"/>
          </a:xfrm>
        </p:spPr>
        <p:txBody>
          <a:bodyPr/>
          <a:lstStyle/>
          <a:p>
            <a:r>
              <a:rPr lang="ru-RU" sz="2000" dirty="0">
                <a:solidFill>
                  <a:srgbClr val="002060"/>
                </a:solidFill>
              </a:rPr>
              <a:t>Вы процедурная медицинская сестра. В отделении доставлена пациентка с язвенной болезнью желудка. Какие лекарственные средства вы приготовите? Выберите из предложенного списка препаратов и обоснуйте его применение. </a:t>
            </a:r>
            <a:r>
              <a:rPr lang="ru-RU" sz="2000" dirty="0">
                <a:solidFill>
                  <a:srgbClr val="C00000"/>
                </a:solidFill>
              </a:rPr>
              <a:t>(ПК 2.4; ПК 2.5.)</a:t>
            </a:r>
          </a:p>
          <a:p>
            <a:endParaRPr lang="ru-RU" sz="2000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1142976" y="2143116"/>
          <a:ext cx="6712591" cy="3863721"/>
        </p:xfrm>
        <a:graphic>
          <a:graphicData uri="http://schemas.openxmlformats.org/drawingml/2006/table">
            <a:tbl>
              <a:tblPr/>
              <a:tblGrid>
                <a:gridCol w="309904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09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0365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5196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Лекарственные средства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Ваш выбор 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(поставить +)</a:t>
                      </a:r>
                      <a:endParaRPr lang="ru-RU" sz="1100" b="1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C0000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Обоснование  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59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Квамател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59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Гастал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59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Кларитромицин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59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Верошпирон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9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Омепразол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59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Де-нол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59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Амоксициллин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59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Маалокс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59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Креон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59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Алмагель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59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Кеторол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759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 err="1">
                          <a:solidFill>
                            <a:srgbClr val="002060"/>
                          </a:solidFill>
                          <a:latin typeface="Times New Roman"/>
                          <a:ea typeface="Times New Roman"/>
                          <a:cs typeface="Calibri"/>
                        </a:rPr>
                        <a:t>Метронидазол</a:t>
                      </a:r>
                      <a:endParaRPr lang="ru-RU" sz="1100" b="1" dirty="0">
                        <a:solidFill>
                          <a:srgbClr val="002060"/>
                        </a:solidFill>
                        <a:latin typeface="Calibri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Calibri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6143644"/>
            <a:ext cx="941796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Продемонстрируйте на фантоме введение внутримышечной инъекции. (А 11.02.002.)</a:t>
            </a:r>
            <a:r>
              <a:rPr kumimoji="0" lang="ru-RU" sz="14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sz="1800" b="1" i="0" u="none" strike="noStrike" cap="none" normalizeH="0" baseline="0" dirty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Задание для студента №7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357298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dirty="0">
                <a:solidFill>
                  <a:srgbClr val="002060"/>
                </a:solidFill>
              </a:rPr>
              <a:t>Вы постовая медицинская сестра. Пациенту с язвенной болезнью двенадцатиперстной кишки врач назначил ФГДС. Пациент волнуется, спрашивает болезненна ли процедура и возможно ли провести исследование под общим наркозом. </a:t>
            </a:r>
          </a:p>
          <a:p>
            <a:pPr>
              <a:buNone/>
            </a:pPr>
            <a:r>
              <a:rPr lang="ru-RU" sz="2400" dirty="0">
                <a:solidFill>
                  <a:srgbClr val="002060"/>
                </a:solidFill>
              </a:rPr>
              <a:t>Подготовьте пациента к ФГДС.</a:t>
            </a:r>
            <a:r>
              <a:rPr lang="ru-RU" sz="2000" dirty="0"/>
              <a:t> </a:t>
            </a:r>
            <a:r>
              <a:rPr lang="ru-RU" sz="2000" dirty="0">
                <a:solidFill>
                  <a:srgbClr val="C00000"/>
                </a:solidFill>
              </a:rPr>
              <a:t>(ПК 2.1; ПК 2.2.)</a:t>
            </a:r>
            <a:endParaRPr lang="ru-RU" sz="2400" dirty="0">
              <a:solidFill>
                <a:srgbClr val="C00000"/>
              </a:solidFill>
            </a:endParaRPr>
          </a:p>
          <a:p>
            <a:pPr>
              <a:buNone/>
            </a:pPr>
            <a:endParaRPr lang="ru-RU" sz="2400" dirty="0">
              <a:solidFill>
                <a:srgbClr val="002060"/>
              </a:solidFill>
            </a:endParaRPr>
          </a:p>
          <a:p>
            <a:pPr algn="ctr">
              <a:buNone/>
            </a:pPr>
            <a:r>
              <a:rPr lang="ru-RU" b="1" dirty="0">
                <a:solidFill>
                  <a:srgbClr val="FF0000"/>
                </a:solidFill>
              </a:rPr>
              <a:t>Задание для студента №8</a:t>
            </a:r>
            <a:endParaRPr lang="ru-RU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2400" dirty="0">
                <a:solidFill>
                  <a:srgbClr val="002060"/>
                </a:solidFill>
              </a:rPr>
              <a:t>Вы постовая медицинская сестра. Подготовьте и </a:t>
            </a:r>
            <a:r>
              <a:rPr lang="ru-RU" sz="2400">
                <a:solidFill>
                  <a:srgbClr val="002060"/>
                </a:solidFill>
              </a:rPr>
              <a:t>обучите пациента </a:t>
            </a:r>
            <a:r>
              <a:rPr lang="ru-RU" sz="2400" dirty="0">
                <a:solidFill>
                  <a:srgbClr val="002060"/>
                </a:solidFill>
              </a:rPr>
              <a:t>взятию кала на скрытую кровь и оформите направление.</a:t>
            </a:r>
          </a:p>
          <a:p>
            <a:pPr>
              <a:buNone/>
            </a:pPr>
            <a:r>
              <a:rPr lang="ru-RU" sz="2000" dirty="0">
                <a:solidFill>
                  <a:srgbClr val="C00000"/>
                </a:solidFill>
              </a:rPr>
              <a:t>(ПК 2.1; ПК 2.2; ПК 2.5; ПК 2.6).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sz="half" idx="2"/>
          </p:nvPr>
        </p:nvSpPr>
        <p:spPr>
          <a:xfrm>
            <a:off x="0" y="0"/>
            <a:ext cx="4497388" cy="6500858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1050" b="1" u="sng">
                <a:solidFill>
                  <a:srgbClr val="00B0F0"/>
                </a:solidFill>
              </a:rPr>
              <a:t>Вариант №1</a:t>
            </a:r>
            <a:endParaRPr lang="ru-RU" sz="1050">
              <a:solidFill>
                <a:srgbClr val="00B0F0"/>
              </a:solidFill>
            </a:endParaRPr>
          </a:p>
          <a:p>
            <a:pPr>
              <a:buNone/>
            </a:pPr>
            <a:r>
              <a:rPr lang="ru-RU" sz="1050" b="1">
                <a:solidFill>
                  <a:srgbClr val="FF0000"/>
                </a:solidFill>
              </a:rPr>
              <a:t> </a:t>
            </a:r>
            <a:r>
              <a:rPr lang="ru-RU" sz="1050">
                <a:solidFill>
                  <a:srgbClr val="FF0000"/>
                </a:solidFill>
              </a:rPr>
              <a:t>1. Основная причина хронического гастрита типа В</a:t>
            </a:r>
          </a:p>
          <a:p>
            <a:pPr>
              <a:buNone/>
            </a:pPr>
            <a:r>
              <a:rPr lang="ru-RU" sz="1050"/>
              <a:t>а) отравление</a:t>
            </a:r>
          </a:p>
          <a:p>
            <a:pPr>
              <a:buNone/>
            </a:pPr>
            <a:r>
              <a:rPr lang="ru-RU" sz="1050"/>
              <a:t>б) аутоиммунные нарушения</a:t>
            </a:r>
          </a:p>
          <a:p>
            <a:pPr>
              <a:buNone/>
            </a:pPr>
            <a:r>
              <a:rPr lang="ru-RU" sz="1050">
                <a:solidFill>
                  <a:srgbClr val="FF0000"/>
                </a:solidFill>
              </a:rPr>
              <a:t>2. При подготовке пациента к желудочному зондированию очистительная клизма</a:t>
            </a:r>
          </a:p>
          <a:p>
            <a:pPr>
              <a:buNone/>
            </a:pPr>
            <a:r>
              <a:rPr lang="ru-RU" sz="1050"/>
              <a:t>а) ставится вечером накануне исследования</a:t>
            </a:r>
          </a:p>
          <a:p>
            <a:pPr>
              <a:buNone/>
            </a:pPr>
            <a:r>
              <a:rPr lang="ru-RU" sz="1050"/>
              <a:t>б) ставится утром в день исследования</a:t>
            </a:r>
          </a:p>
          <a:p>
            <a:pPr>
              <a:buNone/>
            </a:pPr>
            <a:r>
              <a:rPr lang="ru-RU" sz="1050">
                <a:solidFill>
                  <a:srgbClr val="FF0000"/>
                </a:solidFill>
              </a:rPr>
              <a:t>3.  Осложнение хронического гастрита с повышенной секреторной активностью</a:t>
            </a:r>
          </a:p>
          <a:p>
            <a:pPr>
              <a:buNone/>
            </a:pPr>
            <a:r>
              <a:rPr lang="ru-RU" sz="1050"/>
              <a:t>а) рак желудка</a:t>
            </a:r>
          </a:p>
          <a:p>
            <a:pPr>
              <a:buNone/>
            </a:pPr>
            <a:r>
              <a:rPr lang="ru-RU" sz="1050"/>
              <a:t>б) холецистит</a:t>
            </a:r>
          </a:p>
          <a:p>
            <a:pPr>
              <a:buNone/>
            </a:pPr>
            <a:r>
              <a:rPr lang="ru-RU" sz="1050">
                <a:solidFill>
                  <a:srgbClr val="FF0000"/>
                </a:solidFill>
              </a:rPr>
              <a:t>4.  Наибольшее значение для профилактики обострений хронического гастрита имеет</a:t>
            </a:r>
          </a:p>
          <a:p>
            <a:pPr>
              <a:buNone/>
            </a:pPr>
            <a:r>
              <a:rPr lang="ru-RU" sz="1050"/>
              <a:t>а) нормализация массы тела</a:t>
            </a:r>
          </a:p>
          <a:p>
            <a:pPr>
              <a:buNone/>
            </a:pPr>
            <a:r>
              <a:rPr lang="ru-RU" sz="1050"/>
              <a:t>б) устранение гиподинамии</a:t>
            </a:r>
          </a:p>
          <a:p>
            <a:pPr>
              <a:buNone/>
            </a:pPr>
            <a:r>
              <a:rPr lang="ru-RU" sz="1050">
                <a:solidFill>
                  <a:srgbClr val="FF0000"/>
                </a:solidFill>
              </a:rPr>
              <a:t>5.  Заболевание, для которого характерна сезонность обострения</a:t>
            </a:r>
          </a:p>
          <a:p>
            <a:pPr>
              <a:buNone/>
            </a:pPr>
            <a:r>
              <a:rPr lang="ru-RU" sz="1050"/>
              <a:t>а) хронический колит</a:t>
            </a:r>
          </a:p>
          <a:p>
            <a:pPr>
              <a:buNone/>
            </a:pPr>
            <a:r>
              <a:rPr lang="ru-RU" sz="1050"/>
              <a:t>б) хронический гепатит</a:t>
            </a:r>
          </a:p>
          <a:p>
            <a:pPr>
              <a:buNone/>
            </a:pPr>
            <a:r>
              <a:rPr lang="ru-RU" sz="1050">
                <a:solidFill>
                  <a:srgbClr val="FF0000"/>
                </a:solidFill>
              </a:rPr>
              <a:t>6. Независимое сестринское вмешательство при желудочном кровотечении</a:t>
            </a:r>
            <a:r>
              <a:rPr lang="ru-RU" sz="1050"/>
              <a:t> </a:t>
            </a:r>
            <a:endParaRPr lang="ru-RU" sz="105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1050"/>
              <a:t>а) промывание желудка</a:t>
            </a:r>
          </a:p>
          <a:p>
            <a:pPr>
              <a:buNone/>
            </a:pPr>
            <a:r>
              <a:rPr lang="ru-RU" sz="1050"/>
              <a:t>б) очистительная клизма</a:t>
            </a:r>
          </a:p>
          <a:p>
            <a:pPr>
              <a:buNone/>
            </a:pPr>
            <a:r>
              <a:rPr lang="ru-RU" sz="1050">
                <a:solidFill>
                  <a:srgbClr val="FF0000"/>
                </a:solidFill>
              </a:rPr>
              <a:t>7.  При хроническом колите обычно выявляется</a:t>
            </a:r>
          </a:p>
          <a:p>
            <a:pPr>
              <a:buNone/>
            </a:pPr>
            <a:r>
              <a:rPr lang="ru-RU" sz="1050"/>
              <a:t>а) изжога</a:t>
            </a:r>
          </a:p>
          <a:p>
            <a:pPr>
              <a:buNone/>
            </a:pPr>
            <a:r>
              <a:rPr lang="ru-RU" sz="1050"/>
              <a:t>б) отрыжка</a:t>
            </a:r>
          </a:p>
          <a:p>
            <a:pPr>
              <a:buNone/>
            </a:pPr>
            <a:r>
              <a:rPr lang="ru-RU" sz="1050">
                <a:solidFill>
                  <a:srgbClr val="FF0000"/>
                </a:solidFill>
              </a:rPr>
              <a:t>8.  Элемент подготовки пациента к колоноскопии</a:t>
            </a:r>
          </a:p>
          <a:p>
            <a:pPr>
              <a:buNone/>
            </a:pPr>
            <a:r>
              <a:rPr lang="ru-RU" sz="1050"/>
              <a:t>а) вечером - очистительная клизма</a:t>
            </a:r>
          </a:p>
          <a:p>
            <a:pPr>
              <a:buNone/>
            </a:pPr>
            <a:r>
              <a:rPr lang="ru-RU" sz="1050"/>
              <a:t>б) утром - очистительная клизма</a:t>
            </a:r>
          </a:p>
          <a:p>
            <a:pPr>
              <a:buNone/>
            </a:pPr>
            <a:r>
              <a:rPr lang="ru-RU" sz="1050">
                <a:solidFill>
                  <a:srgbClr val="FF0000"/>
                </a:solidFill>
              </a:rPr>
              <a:t>9.  Симптом цирроза печени</a:t>
            </a:r>
          </a:p>
          <a:p>
            <a:pPr>
              <a:buNone/>
            </a:pPr>
            <a:r>
              <a:rPr lang="ru-RU" sz="1050"/>
              <a:t>а) боль в правом подреберье</a:t>
            </a:r>
          </a:p>
          <a:p>
            <a:pPr>
              <a:buNone/>
            </a:pPr>
            <a:r>
              <a:rPr lang="ru-RU" sz="1050"/>
              <a:t>б) слабость, повышение АД</a:t>
            </a:r>
          </a:p>
          <a:p>
            <a:pPr>
              <a:buNone/>
            </a:pPr>
            <a:r>
              <a:rPr lang="ru-RU" sz="1050">
                <a:solidFill>
                  <a:srgbClr val="FF0000"/>
                </a:solidFill>
              </a:rPr>
              <a:t>10.При подготовке пациента к анализу кала на скрытую кровь из питания следует исключить</a:t>
            </a:r>
          </a:p>
          <a:p>
            <a:pPr>
              <a:buNone/>
            </a:pPr>
            <a:r>
              <a:rPr lang="ru-RU" sz="1050"/>
              <a:t>а) манную кашу</a:t>
            </a:r>
          </a:p>
          <a:p>
            <a:pPr>
              <a:buNone/>
            </a:pPr>
            <a:r>
              <a:rPr lang="ru-RU" sz="1050"/>
              <a:t>б) молоко</a:t>
            </a:r>
          </a:p>
          <a:p>
            <a:pPr>
              <a:buNone/>
            </a:pPr>
            <a:r>
              <a:rPr lang="ru-RU" sz="1050"/>
              <a:t> </a:t>
            </a:r>
          </a:p>
          <a:p>
            <a:pPr>
              <a:buNone/>
            </a:pPr>
            <a:endParaRPr lang="ru-RU" sz="1050" dirty="0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4"/>
          </p:nvPr>
        </p:nvSpPr>
        <p:spPr>
          <a:xfrm>
            <a:off x="4500563" y="0"/>
            <a:ext cx="4643438" cy="664371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1050" b="1" u="sng" dirty="0">
                <a:solidFill>
                  <a:srgbClr val="00B0F0"/>
                </a:solidFill>
              </a:rPr>
              <a:t>Вариант №2</a:t>
            </a:r>
            <a:endParaRPr lang="ru-RU" sz="1050" dirty="0">
              <a:solidFill>
                <a:srgbClr val="00B0F0"/>
              </a:solidFill>
            </a:endParaRPr>
          </a:p>
          <a:p>
            <a:pPr>
              <a:buNone/>
            </a:pPr>
            <a:r>
              <a:rPr lang="ru-RU" sz="1050" dirty="0">
                <a:solidFill>
                  <a:srgbClr val="FF0000"/>
                </a:solidFill>
              </a:rPr>
              <a:t>1. При подготовке пациента к желудочному зондированию очистит. клизма</a:t>
            </a:r>
          </a:p>
          <a:p>
            <a:pPr>
              <a:buNone/>
            </a:pPr>
            <a:r>
              <a:rPr lang="ru-RU" sz="1050" dirty="0"/>
              <a:t>а) ставится вечером накануне исследования</a:t>
            </a:r>
          </a:p>
          <a:p>
            <a:pPr>
              <a:buNone/>
            </a:pPr>
            <a:r>
              <a:rPr lang="ru-RU" sz="1050" dirty="0"/>
              <a:t>б) ставится утром в день исследования</a:t>
            </a:r>
          </a:p>
          <a:p>
            <a:pPr>
              <a:buNone/>
            </a:pPr>
            <a:r>
              <a:rPr lang="ru-RU" sz="1050" dirty="0"/>
              <a:t> </a:t>
            </a:r>
            <a:r>
              <a:rPr lang="ru-RU" sz="1050" dirty="0">
                <a:solidFill>
                  <a:srgbClr val="FF0000"/>
                </a:solidFill>
              </a:rPr>
              <a:t>2. Основная жалоба  при язвенной болезни 12-перстной кишки - это боль</a:t>
            </a:r>
          </a:p>
          <a:p>
            <a:pPr>
              <a:buNone/>
            </a:pPr>
            <a:r>
              <a:rPr lang="ru-RU" sz="1050" dirty="0"/>
              <a:t>а) ранняя</a:t>
            </a:r>
          </a:p>
          <a:p>
            <a:pPr>
              <a:buNone/>
            </a:pPr>
            <a:r>
              <a:rPr lang="ru-RU" sz="1050" dirty="0"/>
              <a:t>б) поздняя голодная, ночная</a:t>
            </a:r>
          </a:p>
          <a:p>
            <a:pPr>
              <a:buNone/>
            </a:pPr>
            <a:r>
              <a:rPr lang="ru-RU" sz="1050" dirty="0">
                <a:solidFill>
                  <a:srgbClr val="FF0000"/>
                </a:solidFill>
              </a:rPr>
              <a:t>3. Наиболее информативный метод диагностики ЯБЖ и ДПК</a:t>
            </a:r>
          </a:p>
          <a:p>
            <a:pPr>
              <a:buNone/>
            </a:pPr>
            <a:r>
              <a:rPr lang="ru-RU" sz="1050" dirty="0"/>
              <a:t>а) желудочное зондирование</a:t>
            </a:r>
          </a:p>
          <a:p>
            <a:pPr>
              <a:buNone/>
            </a:pPr>
            <a:r>
              <a:rPr lang="ru-RU" sz="1050" dirty="0"/>
              <a:t>б) </a:t>
            </a:r>
            <a:r>
              <a:rPr lang="ru-RU" sz="1050" dirty="0" err="1"/>
              <a:t>ирригоскопия</a:t>
            </a:r>
            <a:endParaRPr lang="ru-RU" sz="1050" dirty="0"/>
          </a:p>
          <a:p>
            <a:pPr>
              <a:buNone/>
            </a:pPr>
            <a:r>
              <a:rPr lang="ru-RU" sz="1050" dirty="0">
                <a:solidFill>
                  <a:srgbClr val="FF0000"/>
                </a:solidFill>
              </a:rPr>
              <a:t> 4. Подготовка пациента к анализу кала на скрытую кровь</a:t>
            </a:r>
          </a:p>
          <a:p>
            <a:pPr>
              <a:buNone/>
            </a:pPr>
            <a:r>
              <a:rPr lang="ru-RU" sz="1050" dirty="0"/>
              <a:t>а) накануне исследования - легкий ужин</a:t>
            </a:r>
          </a:p>
          <a:p>
            <a:pPr>
              <a:buNone/>
            </a:pPr>
            <a:r>
              <a:rPr lang="ru-RU" sz="1050" dirty="0"/>
              <a:t>б) накануне исследования - легкий ужин, утром - очистительная клизма</a:t>
            </a:r>
          </a:p>
          <a:p>
            <a:pPr>
              <a:buNone/>
            </a:pPr>
            <a:r>
              <a:rPr lang="ru-RU" sz="1050" dirty="0"/>
              <a:t>в) </a:t>
            </a:r>
            <a:r>
              <a:rPr lang="ru-RU" sz="1050" dirty="0" err="1"/>
              <a:t>в</a:t>
            </a:r>
            <a:r>
              <a:rPr lang="ru-RU" sz="1050" dirty="0"/>
              <a:t> течение 3 дней до исследования исключить из пищи железосодержащие продукты, не чистить зубы при кровоточивости десен</a:t>
            </a:r>
          </a:p>
          <a:p>
            <a:pPr>
              <a:buNone/>
            </a:pPr>
            <a:r>
              <a:rPr lang="ru-RU" sz="1050" dirty="0"/>
              <a:t>г) специальная подготовка не требуется</a:t>
            </a:r>
          </a:p>
          <a:p>
            <a:pPr>
              <a:buNone/>
            </a:pPr>
            <a:r>
              <a:rPr lang="ru-RU" sz="1050" dirty="0">
                <a:solidFill>
                  <a:srgbClr val="FF0000"/>
                </a:solidFill>
              </a:rPr>
              <a:t>5. Осложнение язвенной болезни желудка</a:t>
            </a:r>
          </a:p>
          <a:p>
            <a:pPr>
              <a:buNone/>
            </a:pPr>
            <a:r>
              <a:rPr lang="ru-RU" sz="1050" dirty="0"/>
              <a:t>а) кахексия</a:t>
            </a:r>
          </a:p>
          <a:p>
            <a:pPr>
              <a:buNone/>
            </a:pPr>
            <a:r>
              <a:rPr lang="ru-RU" sz="1050" dirty="0"/>
              <a:t>б) портальная гипертензия</a:t>
            </a:r>
          </a:p>
          <a:p>
            <a:pPr>
              <a:buNone/>
            </a:pPr>
            <a:r>
              <a:rPr lang="ru-RU" sz="1050" dirty="0">
                <a:solidFill>
                  <a:srgbClr val="FF0000"/>
                </a:solidFill>
              </a:rPr>
              <a:t> 6. Тактика медсестры при появлении у пациента рвоты "кофейной гущей" вне лечебного учреждения</a:t>
            </a:r>
          </a:p>
          <a:p>
            <a:pPr>
              <a:buNone/>
            </a:pPr>
            <a:r>
              <a:rPr lang="ru-RU" sz="1050" dirty="0"/>
              <a:t>а) амбулаторное наблюдение</a:t>
            </a:r>
          </a:p>
          <a:p>
            <a:pPr>
              <a:buNone/>
            </a:pPr>
            <a:r>
              <a:rPr lang="ru-RU" sz="1050" dirty="0"/>
              <a:t>б) направление в поликлинику</a:t>
            </a:r>
          </a:p>
          <a:p>
            <a:pPr>
              <a:buNone/>
            </a:pPr>
            <a:r>
              <a:rPr lang="ru-RU" sz="1050" dirty="0">
                <a:solidFill>
                  <a:srgbClr val="FF0000"/>
                </a:solidFill>
              </a:rPr>
              <a:t> 7. При хроническом энтерите отмечается кал</a:t>
            </a:r>
          </a:p>
          <a:p>
            <a:pPr>
              <a:buNone/>
            </a:pPr>
            <a:r>
              <a:rPr lang="ru-RU" sz="1050" dirty="0"/>
              <a:t>а) дегтеобразный</a:t>
            </a:r>
          </a:p>
          <a:p>
            <a:pPr>
              <a:buNone/>
            </a:pPr>
            <a:r>
              <a:rPr lang="ru-RU" sz="1050" dirty="0"/>
              <a:t>б) с примесью чистой крови</a:t>
            </a:r>
          </a:p>
          <a:p>
            <a:pPr>
              <a:buNone/>
            </a:pPr>
            <a:r>
              <a:rPr lang="ru-RU" sz="1050" dirty="0">
                <a:solidFill>
                  <a:srgbClr val="FF0000"/>
                </a:solidFill>
              </a:rPr>
              <a:t>8. </a:t>
            </a:r>
            <a:r>
              <a:rPr lang="ru-RU" sz="1050" dirty="0" err="1">
                <a:solidFill>
                  <a:srgbClr val="FF0000"/>
                </a:solidFill>
              </a:rPr>
              <a:t>Ирригоскопия</a:t>
            </a:r>
            <a:r>
              <a:rPr lang="ru-RU" sz="1050" dirty="0">
                <a:solidFill>
                  <a:srgbClr val="FF0000"/>
                </a:solidFill>
              </a:rPr>
              <a:t> - это рентгенологическое контрастное исследование</a:t>
            </a:r>
          </a:p>
          <a:p>
            <a:pPr>
              <a:buNone/>
            </a:pPr>
            <a:r>
              <a:rPr lang="ru-RU" sz="1050" dirty="0"/>
              <a:t>а) пищевода</a:t>
            </a:r>
          </a:p>
          <a:p>
            <a:pPr>
              <a:buNone/>
            </a:pPr>
            <a:r>
              <a:rPr lang="ru-RU" sz="1050" dirty="0"/>
              <a:t>б) желудка</a:t>
            </a:r>
          </a:p>
          <a:p>
            <a:pPr>
              <a:buNone/>
            </a:pPr>
            <a:r>
              <a:rPr lang="ru-RU" sz="1050" dirty="0">
                <a:solidFill>
                  <a:srgbClr val="FF0000"/>
                </a:solidFill>
              </a:rPr>
              <a:t>  9. Основной симптом желчнокаменной болезни</a:t>
            </a:r>
          </a:p>
          <a:p>
            <a:pPr>
              <a:buNone/>
            </a:pPr>
            <a:r>
              <a:rPr lang="ru-RU" sz="1050" dirty="0"/>
              <a:t>а) снижение аппетита</a:t>
            </a:r>
          </a:p>
          <a:p>
            <a:pPr>
              <a:buNone/>
            </a:pPr>
            <a:r>
              <a:rPr lang="ru-RU" sz="1050" dirty="0"/>
              <a:t>б) желтуха</a:t>
            </a:r>
          </a:p>
          <a:p>
            <a:pPr>
              <a:buNone/>
            </a:pPr>
            <a:r>
              <a:rPr lang="ru-RU" sz="1050" dirty="0"/>
              <a:t> </a:t>
            </a:r>
            <a:r>
              <a:rPr lang="ru-RU" sz="1050" dirty="0">
                <a:solidFill>
                  <a:srgbClr val="FF0000"/>
                </a:solidFill>
              </a:rPr>
              <a:t>10. Зависимое сестринское вмешательство при приступе печеночной колики - введение</a:t>
            </a:r>
          </a:p>
          <a:p>
            <a:pPr>
              <a:buNone/>
            </a:pPr>
            <a:r>
              <a:rPr lang="ru-RU" sz="1050" dirty="0"/>
              <a:t>а) </a:t>
            </a:r>
            <a:r>
              <a:rPr lang="ru-RU" sz="1050" dirty="0" err="1"/>
              <a:t>строфантина</a:t>
            </a:r>
            <a:r>
              <a:rPr lang="ru-RU" sz="1050" dirty="0"/>
              <a:t>, </a:t>
            </a:r>
            <a:r>
              <a:rPr lang="ru-RU" sz="1050" dirty="0" err="1"/>
              <a:t>коргликона</a:t>
            </a:r>
            <a:endParaRPr lang="ru-RU" sz="1050" dirty="0"/>
          </a:p>
          <a:p>
            <a:pPr>
              <a:buNone/>
            </a:pPr>
            <a:r>
              <a:rPr lang="ru-RU" sz="1050" dirty="0"/>
              <a:t>б) баралгина, но-шпы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1928794" y="428604"/>
            <a:ext cx="271462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050" dirty="0"/>
              <a:t>в) нерациональное питание</a:t>
            </a:r>
          </a:p>
          <a:p>
            <a:pPr>
              <a:buNone/>
            </a:pPr>
            <a:r>
              <a:rPr lang="ru-RU" sz="1050" dirty="0"/>
              <a:t>г) </a:t>
            </a:r>
            <a:r>
              <a:rPr lang="ru-RU" sz="1050" dirty="0" err="1"/>
              <a:t>хеликобактериальная</a:t>
            </a:r>
            <a:r>
              <a:rPr lang="ru-RU" sz="1050" dirty="0"/>
              <a:t> инфекция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2786050" y="1142984"/>
            <a:ext cx="221456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050" dirty="0"/>
              <a:t>в) ставится вечером и утром</a:t>
            </a:r>
          </a:p>
          <a:p>
            <a:pPr>
              <a:buNone/>
            </a:pPr>
            <a:r>
              <a:rPr lang="ru-RU" sz="1050" dirty="0"/>
              <a:t>г) не ставится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1428728" y="1857364"/>
            <a:ext cx="207168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050" dirty="0"/>
              <a:t>в) цирроз печени</a:t>
            </a:r>
          </a:p>
          <a:p>
            <a:pPr>
              <a:buNone/>
            </a:pPr>
            <a:r>
              <a:rPr lang="ru-RU" sz="1050" dirty="0"/>
              <a:t>г) язвенная болезнь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928794" y="2571744"/>
            <a:ext cx="22860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050" dirty="0"/>
              <a:t>в) закаливание</a:t>
            </a:r>
          </a:p>
          <a:p>
            <a:pPr>
              <a:buNone/>
            </a:pPr>
            <a:r>
              <a:rPr lang="ru-RU" sz="1050" dirty="0"/>
              <a:t>г) рациональное питание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1928794" y="3214686"/>
            <a:ext cx="18573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050" dirty="0"/>
              <a:t>в) цирроз печени</a:t>
            </a:r>
          </a:p>
          <a:p>
            <a:pPr>
              <a:buNone/>
            </a:pPr>
            <a:r>
              <a:rPr lang="ru-RU" sz="1050" dirty="0"/>
              <a:t>г) язвенная болезнь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785918" y="3929066"/>
            <a:ext cx="21431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050" dirty="0"/>
              <a:t>в) грелка на живот</a:t>
            </a:r>
          </a:p>
          <a:p>
            <a:pPr>
              <a:buNone/>
            </a:pPr>
            <a:r>
              <a:rPr lang="ru-RU" sz="1050" dirty="0"/>
              <a:t>г) пузырь со льдом на живот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1857356" y="4572008"/>
            <a:ext cx="207168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050" dirty="0"/>
              <a:t>в) горечь во рту</a:t>
            </a:r>
          </a:p>
          <a:p>
            <a:pPr>
              <a:buNone/>
            </a:pPr>
            <a:r>
              <a:rPr lang="ru-RU" sz="1050" dirty="0"/>
              <a:t>г) склонность к запорам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2143108" y="5143512"/>
            <a:ext cx="335757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050" dirty="0"/>
              <a:t>в) вечером и утром дважды </a:t>
            </a:r>
            <a:r>
              <a:rPr lang="ru-RU" sz="1050" dirty="0" err="1"/>
              <a:t>очист.кл</a:t>
            </a:r>
            <a:r>
              <a:rPr lang="ru-RU" sz="1050" dirty="0"/>
              <a:t>.</a:t>
            </a:r>
          </a:p>
          <a:p>
            <a:pPr>
              <a:buNone/>
            </a:pPr>
            <a:r>
              <a:rPr lang="ru-RU" sz="1050" dirty="0"/>
              <a:t>г) не проводится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2000232" y="5643578"/>
            <a:ext cx="214312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050" dirty="0"/>
              <a:t>в) сухость кожи</a:t>
            </a:r>
          </a:p>
          <a:p>
            <a:pPr>
              <a:buNone/>
            </a:pPr>
            <a:r>
              <a:rPr lang="ru-RU" sz="1050" dirty="0"/>
              <a:t>г) повышение аппетита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2214546" y="6427113"/>
            <a:ext cx="178593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050" dirty="0"/>
              <a:t>в) мясо</a:t>
            </a:r>
          </a:p>
          <a:p>
            <a:pPr>
              <a:buNone/>
            </a:pPr>
            <a:r>
              <a:rPr lang="ru-RU" sz="1050" dirty="0"/>
              <a:t>г) черный хлеб</a:t>
            </a:r>
          </a:p>
        </p:txBody>
      </p:sp>
      <p:sp>
        <p:nvSpPr>
          <p:cNvPr id="22" name="Прямоугольник 21"/>
          <p:cNvSpPr/>
          <p:nvPr/>
        </p:nvSpPr>
        <p:spPr>
          <a:xfrm>
            <a:off x="7215206" y="357166"/>
            <a:ext cx="207167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050" dirty="0"/>
              <a:t>в) ставится вечером и утром</a:t>
            </a:r>
          </a:p>
          <a:p>
            <a:pPr>
              <a:buNone/>
            </a:pPr>
            <a:r>
              <a:rPr lang="ru-RU" sz="1050" dirty="0"/>
              <a:t>г) не ставится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643702" y="1000108"/>
            <a:ext cx="185737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050" dirty="0"/>
              <a:t>в) "кинжальная"</a:t>
            </a:r>
          </a:p>
          <a:p>
            <a:pPr>
              <a:buNone/>
            </a:pPr>
            <a:r>
              <a:rPr lang="ru-RU" sz="1050" dirty="0"/>
              <a:t>г) опоясывающая</a:t>
            </a:r>
          </a:p>
        </p:txBody>
      </p:sp>
      <p:sp>
        <p:nvSpPr>
          <p:cNvPr id="24" name="Прямоугольник 23"/>
          <p:cNvSpPr/>
          <p:nvPr/>
        </p:nvSpPr>
        <p:spPr>
          <a:xfrm>
            <a:off x="6357950" y="1571612"/>
            <a:ext cx="307181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050" dirty="0"/>
              <a:t>в) ультразвуковое исследование</a:t>
            </a:r>
          </a:p>
          <a:p>
            <a:pPr>
              <a:buNone/>
            </a:pPr>
            <a:r>
              <a:rPr lang="ru-RU" sz="1050" dirty="0"/>
              <a:t>г) эндоскопическое исследование с биопсией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6500826" y="3214686"/>
            <a:ext cx="2214562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050" dirty="0"/>
              <a:t>в) желтуха</a:t>
            </a:r>
          </a:p>
          <a:p>
            <a:pPr>
              <a:buNone/>
            </a:pPr>
            <a:r>
              <a:rPr lang="ru-RU" sz="1050" dirty="0"/>
              <a:t>г) малигнизация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6500826" y="4000504"/>
            <a:ext cx="242887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050" dirty="0"/>
              <a:t>в) введение анальгетиков</a:t>
            </a:r>
          </a:p>
          <a:p>
            <a:pPr>
              <a:buNone/>
            </a:pPr>
            <a:r>
              <a:rPr lang="ru-RU" sz="1050" dirty="0"/>
              <a:t>г) срочная госпитализация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6500826" y="4500570"/>
            <a:ext cx="200024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050" dirty="0"/>
              <a:t>в) обесцвеченный, обильный</a:t>
            </a:r>
          </a:p>
          <a:p>
            <a:pPr>
              <a:buNone/>
            </a:pPr>
            <a:r>
              <a:rPr lang="ru-RU" sz="1050" dirty="0"/>
              <a:t>г) обильный, жидкий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6143636" y="5072074"/>
            <a:ext cx="178593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050" dirty="0"/>
              <a:t>в) тонкого кишечника</a:t>
            </a:r>
          </a:p>
          <a:p>
            <a:pPr>
              <a:buNone/>
            </a:pPr>
            <a:r>
              <a:rPr lang="ru-RU" sz="1050" dirty="0"/>
              <a:t>г) толстого кишечника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6000760" y="5715016"/>
            <a:ext cx="250031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050" dirty="0"/>
              <a:t>в) тошнота</a:t>
            </a:r>
          </a:p>
          <a:p>
            <a:pPr>
              <a:buNone/>
            </a:pPr>
            <a:r>
              <a:rPr lang="ru-RU" sz="1050" dirty="0"/>
              <a:t>г) боль в правом подреберье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357950" y="6427113"/>
            <a:ext cx="207168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ru-RU" sz="1050" dirty="0"/>
              <a:t>в) </a:t>
            </a:r>
            <a:r>
              <a:rPr lang="ru-RU" sz="1050" dirty="0" err="1"/>
              <a:t>димедрола</a:t>
            </a:r>
            <a:r>
              <a:rPr lang="ru-RU" sz="1050" dirty="0"/>
              <a:t>, </a:t>
            </a:r>
            <a:r>
              <a:rPr lang="ru-RU" sz="1050" dirty="0" err="1"/>
              <a:t>супрастина</a:t>
            </a:r>
            <a:endParaRPr lang="ru-RU" sz="1050" dirty="0"/>
          </a:p>
          <a:p>
            <a:pPr>
              <a:buNone/>
            </a:pPr>
            <a:r>
              <a:rPr lang="ru-RU" sz="1050" dirty="0"/>
              <a:t>г) </a:t>
            </a:r>
            <a:r>
              <a:rPr lang="ru-RU" sz="1050" dirty="0" err="1"/>
              <a:t>клофелина</a:t>
            </a:r>
            <a:r>
              <a:rPr lang="ru-RU" sz="1050" dirty="0"/>
              <a:t>, </a:t>
            </a:r>
            <a:r>
              <a:rPr lang="ru-RU" sz="1050" dirty="0" err="1"/>
              <a:t>лазикса</a:t>
            </a:r>
            <a:endParaRPr lang="ru-RU" sz="10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43000"/>
          </a:xfrm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FF0000"/>
                </a:solidFill>
              </a:rPr>
              <a:t>Эталон ответов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28596" y="1000108"/>
            <a:ext cx="403860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>
                <a:solidFill>
                  <a:srgbClr val="00B0F0"/>
                </a:solidFill>
              </a:rPr>
              <a:t>1 вариант: </a:t>
            </a:r>
            <a:endParaRPr lang="ru-RU" dirty="0">
              <a:solidFill>
                <a:srgbClr val="00B0F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- Г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- Г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- Г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- Г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- Г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- Г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- Г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- В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- А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- В</a:t>
            </a:r>
          </a:p>
          <a:p>
            <a:pPr>
              <a:buNone/>
            </a:pPr>
            <a:endParaRPr lang="ru-RU" b="1" dirty="0"/>
          </a:p>
          <a:p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2857488" y="1000108"/>
            <a:ext cx="403860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>
                <a:solidFill>
                  <a:srgbClr val="00B0F0"/>
                </a:solidFill>
              </a:rPr>
              <a:t>2 вариант: </a:t>
            </a:r>
            <a:endParaRPr lang="ru-RU" dirty="0">
              <a:solidFill>
                <a:srgbClr val="00B0F0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- Г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- Б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- Г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- В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- Г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- Г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- Г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- Г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- Г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dirty="0">
                <a:solidFill>
                  <a:srgbClr val="002060"/>
                </a:solidFill>
              </a:rPr>
              <a:t>- Б</a:t>
            </a: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286380" y="2000240"/>
            <a:ext cx="4038600" cy="83977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Критерии оценки: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kumimoji="0" lang="ru-RU" sz="28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0-1</a:t>
            </a:r>
            <a:r>
              <a:rPr kumimoji="0" lang="ru-RU" sz="2800" b="0" i="0" u="none" strike="noStrike" kern="120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ошибка = </a:t>
            </a:r>
            <a:r>
              <a:rPr kumimoji="0" lang="ru-RU" sz="2800" b="0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5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lang="ru-RU" sz="2800" baseline="0" dirty="0">
                <a:solidFill>
                  <a:srgbClr val="002060"/>
                </a:solidFill>
              </a:rPr>
              <a:t>2-3</a:t>
            </a:r>
            <a:r>
              <a:rPr lang="ru-RU" sz="2800" dirty="0">
                <a:solidFill>
                  <a:srgbClr val="002060"/>
                </a:solidFill>
              </a:rPr>
              <a:t> ошибки =</a:t>
            </a:r>
            <a:r>
              <a:rPr lang="ru-RU" sz="2800" dirty="0">
                <a:solidFill>
                  <a:srgbClr val="FF0000"/>
                </a:solidFill>
              </a:rPr>
              <a:t> 4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lang="ru-RU" sz="2800" dirty="0">
                <a:solidFill>
                  <a:srgbClr val="002060"/>
                </a:solidFill>
              </a:rPr>
              <a:t>3-4 ошибки = </a:t>
            </a:r>
            <a:r>
              <a:rPr lang="ru-RU" sz="2800" dirty="0">
                <a:solidFill>
                  <a:srgbClr val="FF0000"/>
                </a:solidFill>
              </a:rPr>
              <a:t>3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FF0000"/>
              </a:buClr>
              <a:buSzTx/>
              <a:buFont typeface="Wingdings" pitchFamily="2" charset="2"/>
              <a:buChar char="Ø"/>
              <a:tabLst/>
              <a:defRPr/>
            </a:pPr>
            <a:r>
              <a:rPr lang="ru-RU" sz="2800" dirty="0">
                <a:solidFill>
                  <a:srgbClr val="002060"/>
                </a:solidFill>
              </a:rPr>
              <a:t>Более 5 ошибок =</a:t>
            </a:r>
            <a:r>
              <a:rPr lang="ru-RU" sz="2800" dirty="0">
                <a:solidFill>
                  <a:srgbClr val="FF0000"/>
                </a:solidFill>
              </a:rPr>
              <a:t> 2</a:t>
            </a:r>
            <a:endParaRPr kumimoji="0" lang="ru-RU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Содержимое 6"/>
          <p:cNvGraphicFramePr>
            <a:graphicFrameLocks/>
          </p:cNvGraphicFramePr>
          <p:nvPr/>
        </p:nvGraphicFramePr>
        <p:xfrm>
          <a:off x="0" y="0"/>
          <a:ext cx="9144000" cy="657227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ru-RU" sz="4000" b="1" dirty="0">
                <a:solidFill>
                  <a:srgbClr val="FF0000"/>
                </a:solidFill>
              </a:rPr>
              <a:t>Профессиональные компетенции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ПК 2.1. </a:t>
            </a:r>
            <a:r>
              <a:rPr lang="ru-RU" dirty="0">
                <a:solidFill>
                  <a:srgbClr val="002060"/>
                </a:solidFill>
              </a:rPr>
              <a:t>Представлять информацию в понятном для пациента виде, объяснять ему суть вмешательств.</a:t>
            </a:r>
          </a:p>
          <a:p>
            <a:r>
              <a:rPr lang="ru-RU" dirty="0">
                <a:solidFill>
                  <a:srgbClr val="FF0000"/>
                </a:solidFill>
              </a:rPr>
              <a:t>ПК 2.2. </a:t>
            </a:r>
            <a:r>
              <a:rPr lang="ru-RU" dirty="0">
                <a:solidFill>
                  <a:srgbClr val="002060"/>
                </a:solidFill>
              </a:rPr>
              <a:t>Осуществлять лечебно-диагностические вмешательства, взаимодействуя с участниками лечебного процесса.</a:t>
            </a:r>
          </a:p>
          <a:p>
            <a:r>
              <a:rPr lang="ru-RU" dirty="0">
                <a:solidFill>
                  <a:srgbClr val="FF0000"/>
                </a:solidFill>
              </a:rPr>
              <a:t>ПК 2.4. </a:t>
            </a:r>
            <a:r>
              <a:rPr lang="ru-RU" dirty="0">
                <a:solidFill>
                  <a:srgbClr val="002060"/>
                </a:solidFill>
              </a:rPr>
              <a:t>Применять медикаментозные средства в соответствии с правилами их использования.</a:t>
            </a:r>
          </a:p>
          <a:p>
            <a:r>
              <a:rPr lang="ru-RU" dirty="0">
                <a:solidFill>
                  <a:srgbClr val="FF0000"/>
                </a:solidFill>
              </a:rPr>
              <a:t>ПК 2.5. </a:t>
            </a:r>
            <a:r>
              <a:rPr lang="ru-RU" dirty="0">
                <a:solidFill>
                  <a:srgbClr val="002060"/>
                </a:solidFill>
              </a:rPr>
              <a:t>Соблюдать правила использования аппаратуры, оборудования и изделий медицинского назначения в ходе лечебно-диагностического процесса.</a:t>
            </a:r>
          </a:p>
          <a:p>
            <a:r>
              <a:rPr lang="ru-RU" dirty="0">
                <a:solidFill>
                  <a:srgbClr val="FF0000"/>
                </a:solidFill>
              </a:rPr>
              <a:t>ПК 2.6. </a:t>
            </a:r>
            <a:r>
              <a:rPr lang="ru-RU" dirty="0">
                <a:solidFill>
                  <a:srgbClr val="002060"/>
                </a:solidFill>
              </a:rPr>
              <a:t>Вести утвержденную медицинскую документацию. </a:t>
            </a:r>
          </a:p>
          <a:p>
            <a:r>
              <a:rPr lang="ru-RU" dirty="0">
                <a:solidFill>
                  <a:srgbClr val="FF0000"/>
                </a:solidFill>
              </a:rPr>
              <a:t>ПК 2.7. </a:t>
            </a:r>
            <a:r>
              <a:rPr lang="ru-RU" dirty="0">
                <a:solidFill>
                  <a:srgbClr val="002060"/>
                </a:solidFill>
              </a:rPr>
              <a:t>Осуществлять реабилитационные мероприятия. 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b="1" dirty="0">
                <a:solidFill>
                  <a:srgbClr val="00B050"/>
                </a:solidFill>
              </a:rPr>
              <a:t>Задание на дом:</a:t>
            </a:r>
            <a:endParaRPr lang="ru-RU" sz="3600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285860"/>
            <a:ext cx="8858312" cy="4840303"/>
          </a:xfrm>
        </p:spPr>
        <p:txBody>
          <a:bodyPr/>
          <a:lstStyle/>
          <a:p>
            <a:pPr>
              <a:buNone/>
            </a:pPr>
            <a:r>
              <a:rPr lang="ru-RU" sz="2400" dirty="0">
                <a:solidFill>
                  <a:srgbClr val="002060"/>
                </a:solidFill>
              </a:rPr>
              <a:t>Тема: </a:t>
            </a:r>
          </a:p>
          <a:p>
            <a:pPr marL="0" indent="0">
              <a:buNone/>
            </a:pPr>
            <a:r>
              <a:rPr lang="ru-RU" sz="2400" dirty="0">
                <a:solidFill>
                  <a:srgbClr val="FF0000"/>
                </a:solidFill>
              </a:rPr>
              <a:t>«Сестринское обследование пациентов при заболеваниях почек и мочевыделительной системы».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1\Desktop\картина\i (5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/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6000" b="1" dirty="0">
                <a:solidFill>
                  <a:srgbClr val="00B050"/>
                </a:solidFill>
              </a:rPr>
              <a:t>Спасибо за внимание!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1808</TotalTime>
  <Words>1184</Words>
  <Application>Microsoft Macintosh PowerPoint</Application>
  <PresentationFormat>Экран (4:3)</PresentationFormat>
  <Paragraphs>297</Paragraphs>
  <Slides>27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2" baseType="lpstr">
      <vt:lpstr>Arial</vt:lpstr>
      <vt:lpstr>Calibri</vt:lpstr>
      <vt:lpstr>Times New Roman</vt:lpstr>
      <vt:lpstr>Wingdings</vt:lpstr>
      <vt:lpstr>Тема Office</vt:lpstr>
      <vt:lpstr>Открытый урок практического занятия преподавателя Афанасьевой И.М. на тему:     «РАБОТА МЕДИЦИНСКОЙ СЕСТРЫ В  ГАСТРОЭНТЕРОЛОГИЧЕСКОМ ОТДЕЛЕНИИ»  ПМ.02. Участие в лечебно-диагностическом и реабилитационном процессах МДК 02.01. «Сестринский уход при различных заболеваниях и состояниях» (терапевтического профиля) Специальность: 34.02.01 «Сестринское дело» </vt:lpstr>
      <vt:lpstr>Презентация PowerPoint</vt:lpstr>
      <vt:lpstr> Студент должен знать: </vt:lpstr>
      <vt:lpstr> Студент должен уметь: </vt:lpstr>
      <vt:lpstr>АКТУАЛЬНОСТЬ</vt:lpstr>
      <vt:lpstr>Презентация PowerPoint</vt:lpstr>
      <vt:lpstr>ОСМОТР ПАЦИЕНТА</vt:lpstr>
      <vt:lpstr>Презентация PowerPoint</vt:lpstr>
      <vt:lpstr>Презентация PowerPoint</vt:lpstr>
      <vt:lpstr>Лабораторные и инструментальные исследования</vt:lpstr>
      <vt:lpstr>Основные принципы лечения:</vt:lpstr>
      <vt:lpstr>ОСОБЕННОСТИ ПИТАНИЯ ПАЦИЕНТОВ  С  ЯЗВЕННОЙ БОЛЕЗНЬЮ ЖЕЛУДКА  И  ДВЕНАДЦАТИПЕРСТНОЙ  КИШКИ (НА ПРИМЕРЕ ГБУ РБ№1 НЦМ) Выполнила: студентка группы СД-46 Алексеева Мария </vt:lpstr>
      <vt:lpstr>Презентация PowerPoint</vt:lpstr>
      <vt:lpstr>ФИЗКУЛЬТМИНУТКА</vt:lpstr>
      <vt:lpstr>РОЛЕВАЯ ИГРА</vt:lpstr>
      <vt:lpstr>Презентация PowerPoint</vt:lpstr>
      <vt:lpstr>Презентация PowerPoint</vt:lpstr>
      <vt:lpstr>Презентация PowerPoint</vt:lpstr>
      <vt:lpstr>Презентация PowerPoint</vt:lpstr>
      <vt:lpstr>Задание для студента №6</vt:lpstr>
      <vt:lpstr>Задание для студента №7</vt:lpstr>
      <vt:lpstr>Презентация PowerPoint</vt:lpstr>
      <vt:lpstr>Эталон ответов</vt:lpstr>
      <vt:lpstr>Презентация PowerPoint</vt:lpstr>
      <vt:lpstr>Профессиональные компетенции</vt:lpstr>
      <vt:lpstr>Задание на дом:</vt:lpstr>
      <vt:lpstr>Спасибо за внимание!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Открытый урок практического занятия преподавателей Афанасьевой И.М., Бурангулова Э.Б. на тему:    «МЕТОДЫ ОБСЛЕДОВАНИЯ ПАЦИЕНТА:  СУБЪЕКТИВНЫЕ И ОБЪЕКТИВНЫЕ.  ИНСТРУМЕНТАЛЬНЫЕ МЕТОДЫ ОБСЛЕДОВАНИЯ ПАЦИЕНТОВ»  ПМ.02. Участие в лечебно-диагностическом и реабилитационном процессах МДК 02.01. «Сестринский уход при различных заболеваниях и состояниях» РАЗДЕЛ 1. «Сестринский уход при терапевтических заболеваниях» Специальность: 060109.51 «Сестринское дело» базовый уровень</dc:title>
  <dc:creator>Иванна</dc:creator>
  <cp:lastModifiedBy>Михайловна Иванна</cp:lastModifiedBy>
  <cp:revision>157</cp:revision>
  <dcterms:created xsi:type="dcterms:W3CDTF">2014-04-10T11:09:15Z</dcterms:created>
  <dcterms:modified xsi:type="dcterms:W3CDTF">2019-07-25T01:50:00Z</dcterms:modified>
</cp:coreProperties>
</file>