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4" r:id="rId3"/>
    <p:sldId id="267" r:id="rId4"/>
    <p:sldId id="268" r:id="rId5"/>
    <p:sldId id="269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73" r:id="rId14"/>
    <p:sldId id="275" r:id="rId15"/>
    <p:sldId id="276" r:id="rId16"/>
    <p:sldId id="277" r:id="rId17"/>
    <p:sldId id="278" r:id="rId18"/>
    <p:sldId id="280" r:id="rId19"/>
    <p:sldId id="279" r:id="rId20"/>
    <p:sldId id="281" r:id="rId21"/>
    <p:sldId id="270" r:id="rId22"/>
    <p:sldId id="271" r:id="rId23"/>
    <p:sldId id="272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2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4C42-249C-4BD1-9DFB-3C1543DF97B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F7C1-B2A9-4289-A552-82FFC0B97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169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4C42-249C-4BD1-9DFB-3C1543DF97B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F7C1-B2A9-4289-A552-82FFC0B97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053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4C42-249C-4BD1-9DFB-3C1543DF97B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F7C1-B2A9-4289-A552-82FFC0B97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435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4C42-249C-4BD1-9DFB-3C1543DF97B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F7C1-B2A9-4289-A552-82FFC0B97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930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4C42-249C-4BD1-9DFB-3C1543DF97B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F7C1-B2A9-4289-A552-82FFC0B97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43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4C42-249C-4BD1-9DFB-3C1543DF97B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F7C1-B2A9-4289-A552-82FFC0B97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914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4C42-249C-4BD1-9DFB-3C1543DF97B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F7C1-B2A9-4289-A552-82FFC0B97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707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4C42-249C-4BD1-9DFB-3C1543DF97B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F7C1-B2A9-4289-A552-82FFC0B97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210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4C42-249C-4BD1-9DFB-3C1543DF97B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F7C1-B2A9-4289-A552-82FFC0B97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581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4C42-249C-4BD1-9DFB-3C1543DF97B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F7C1-B2A9-4289-A552-82FFC0B97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21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4C42-249C-4BD1-9DFB-3C1543DF97B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F7C1-B2A9-4289-A552-82FFC0B97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022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B4C42-249C-4BD1-9DFB-3C1543DF97B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8F7C1-B2A9-4289-A552-82FFC0B977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03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884947"/>
            <a:ext cx="9144000" cy="171709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Людмила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Владимировна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Ещеркина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временных форм глагола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291262"/>
            <a:ext cx="9144000" cy="966537"/>
          </a:xfrm>
        </p:spPr>
        <p:txBody>
          <a:bodyPr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</a:p>
          <a:p>
            <a:endParaRPr lang="ru-RU" dirty="0"/>
          </a:p>
        </p:txBody>
      </p:sp>
      <p:pic>
        <p:nvPicPr>
          <p:cNvPr id="1027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278" y="574258"/>
            <a:ext cx="58388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65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«Спряжение глаголов в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Prä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sens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Imperfekt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(Präteritum)»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91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dok.opredelim.com/pars_docs/refs/19/18352/img3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486" y="180408"/>
            <a:ext cx="7995406" cy="5996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0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ds02.infourok.ru/uploads/ex/1168/0003804f-befd6195/img3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473" y="146649"/>
            <a:ext cx="8040419" cy="6030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36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https://ds02.infourok.ru/uploads/ex/1168/0003804f-befd6195/img2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8" y="-290312"/>
            <a:ext cx="8459590" cy="6344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22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Präteritum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•Präteritum или </a:t>
            </a:r>
            <a:r>
              <a:rPr lang="ru-RU" dirty="0" err="1" smtClean="0"/>
              <a:t>Imperfekt</a:t>
            </a:r>
            <a:r>
              <a:rPr lang="ru-RU" dirty="0" smtClean="0"/>
              <a:t> — это простое прошедшее время. Служит для передачи действия в прошлом, встречается в повествовании. Это время не требует образования сложных конструкций, состоящих из смыслового и вспомогательного глаголов, что позволяет относить его к простым формам. Но, вместе с тем, Präteritum сильных глаголов образуется не по общим правилам, то есть имеет собственные особенности образования. Таким образом, Präteritum – это ещё и одна из немецких глагольных форм наряду с </a:t>
            </a:r>
            <a:r>
              <a:rPr lang="ru-RU" dirty="0" err="1" smtClean="0"/>
              <a:t>Infinitiv</a:t>
            </a:r>
            <a:r>
              <a:rPr lang="ru-RU" dirty="0" smtClean="0"/>
              <a:t> и </a:t>
            </a:r>
            <a:r>
              <a:rPr lang="ru-RU" dirty="0" err="1" smtClean="0"/>
              <a:t>Partizip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970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Образование. Слабые глаголы.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• </a:t>
            </a:r>
            <a:r>
              <a:rPr lang="ru-RU" dirty="0" err="1" smtClean="0"/>
              <a:t>Претеритум</a:t>
            </a:r>
            <a:r>
              <a:rPr lang="ru-RU" dirty="0" smtClean="0"/>
              <a:t> от слабых глаголов образуется обычно путем добавления суффикса -t- к основе глагола</a:t>
            </a:r>
          </a:p>
          <a:p>
            <a:r>
              <a:rPr lang="ru-RU" dirty="0" smtClean="0"/>
              <a:t>•Например: </a:t>
            </a:r>
            <a:r>
              <a:rPr lang="ru-RU" dirty="0" err="1" smtClean="0"/>
              <a:t>fragen</a:t>
            </a:r>
            <a:r>
              <a:rPr lang="ru-RU" dirty="0" smtClean="0"/>
              <a:t> — </a:t>
            </a:r>
            <a:r>
              <a:rPr lang="ru-RU" dirty="0" err="1" smtClean="0"/>
              <a:t>fragten</a:t>
            </a:r>
            <a:r>
              <a:rPr lang="ru-RU" dirty="0" smtClean="0"/>
              <a:t> </a:t>
            </a:r>
            <a:r>
              <a:rPr lang="ru-RU" dirty="0" err="1" smtClean="0"/>
              <a:t>malen</a:t>
            </a:r>
            <a:r>
              <a:rPr lang="ru-RU" dirty="0" smtClean="0"/>
              <a:t> — </a:t>
            </a:r>
            <a:r>
              <a:rPr lang="ru-RU" dirty="0" err="1" smtClean="0"/>
              <a:t>malten</a:t>
            </a:r>
            <a:r>
              <a:rPr lang="ru-RU" dirty="0" smtClean="0"/>
              <a:t> </a:t>
            </a:r>
            <a:r>
              <a:rPr lang="ru-RU" dirty="0" err="1" smtClean="0"/>
              <a:t>legen</a:t>
            </a:r>
            <a:r>
              <a:rPr lang="ru-RU" dirty="0" smtClean="0"/>
              <a:t> — </a:t>
            </a:r>
            <a:r>
              <a:rPr lang="ru-RU" dirty="0" err="1" smtClean="0"/>
              <a:t>legten</a:t>
            </a:r>
            <a:endParaRPr lang="ru-RU" dirty="0" smtClean="0"/>
          </a:p>
          <a:p>
            <a:r>
              <a:rPr lang="ru-RU" dirty="0" smtClean="0"/>
              <a:t>•Если основа глагола оканчивается на -d или -t , то между основой и суффиксом -t- вставляется -e-</a:t>
            </a:r>
          </a:p>
          <a:p>
            <a:r>
              <a:rPr lang="ru-RU" dirty="0" smtClean="0"/>
              <a:t>•Например: </a:t>
            </a:r>
            <a:r>
              <a:rPr lang="ru-RU" dirty="0" err="1" smtClean="0"/>
              <a:t>arbeiten</a:t>
            </a:r>
            <a:r>
              <a:rPr lang="ru-RU" dirty="0" smtClean="0"/>
              <a:t> — </a:t>
            </a:r>
            <a:r>
              <a:rPr lang="ru-RU" dirty="0" err="1" smtClean="0"/>
              <a:t>arbeiteten</a:t>
            </a:r>
            <a:r>
              <a:rPr lang="ru-RU" dirty="0" smtClean="0"/>
              <a:t> </a:t>
            </a:r>
            <a:r>
              <a:rPr lang="ru-RU" dirty="0" err="1" smtClean="0"/>
              <a:t>reden</a:t>
            </a:r>
            <a:r>
              <a:rPr lang="ru-RU" dirty="0" smtClean="0"/>
              <a:t> — </a:t>
            </a:r>
            <a:r>
              <a:rPr lang="ru-RU" dirty="0" err="1" smtClean="0"/>
              <a:t>redeten</a:t>
            </a:r>
            <a:endParaRPr lang="ru-RU" dirty="0" smtClean="0"/>
          </a:p>
          <a:p>
            <a:r>
              <a:rPr lang="ru-RU" dirty="0" smtClean="0"/>
              <a:t>•-e- также вставляется между основой глагола и суффиксом -t- если основа оканчивается на -m или -n и этому согласному предшествует еще один согласный (кроме l и r)</a:t>
            </a:r>
          </a:p>
          <a:p>
            <a:r>
              <a:rPr lang="ru-RU" dirty="0" smtClean="0"/>
              <a:t>•Например: </a:t>
            </a:r>
            <a:r>
              <a:rPr lang="ru-RU" dirty="0" err="1" smtClean="0"/>
              <a:t>atmen</a:t>
            </a:r>
            <a:r>
              <a:rPr lang="ru-RU" dirty="0" smtClean="0"/>
              <a:t> — </a:t>
            </a:r>
            <a:r>
              <a:rPr lang="ru-RU" dirty="0" err="1" smtClean="0"/>
              <a:t>atmeten</a:t>
            </a:r>
            <a:r>
              <a:rPr lang="ru-RU" dirty="0" smtClean="0"/>
              <a:t>; </a:t>
            </a:r>
            <a:r>
              <a:rPr lang="ru-RU" dirty="0" err="1" smtClean="0"/>
              <a:t>rechnen</a:t>
            </a:r>
            <a:r>
              <a:rPr lang="ru-RU" dirty="0" smtClean="0"/>
              <a:t> — </a:t>
            </a:r>
            <a:r>
              <a:rPr lang="ru-RU" dirty="0" err="1" smtClean="0"/>
              <a:t>rechneten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59128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Личные окончания в Präteritum для слабых глаголов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52909"/>
            <a:ext cx="10515600" cy="4351338"/>
          </a:xfrm>
        </p:spPr>
        <p:txBody>
          <a:bodyPr>
            <a:normAutofit/>
          </a:bodyPr>
          <a:lstStyle/>
          <a:p>
            <a:r>
              <a:rPr lang="ru-RU" dirty="0" smtClean="0"/>
              <a:t>В Präteritum формы первого и третьего лица единственного числа совпадают</a:t>
            </a:r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656796"/>
              </p:ext>
            </p:extLst>
          </p:nvPr>
        </p:nvGraphicFramePr>
        <p:xfrm>
          <a:off x="1251285" y="2743199"/>
          <a:ext cx="9448800" cy="3425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9600"/>
                <a:gridCol w="3149600"/>
                <a:gridCol w="3149600"/>
              </a:tblGrid>
              <a:tr h="444930">
                <a:tc>
                  <a:txBody>
                    <a:bodyPr/>
                    <a:lstStyle/>
                    <a:p>
                      <a:r>
                        <a:rPr lang="ru-RU" dirty="0" smtClean="0"/>
                        <a:t>Лицо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Единственное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Множественное</a:t>
                      </a:r>
                      <a:endParaRPr lang="ru-RU" dirty="0"/>
                    </a:p>
                  </a:txBody>
                  <a:tcPr/>
                </a:tc>
              </a:tr>
              <a:tr h="993446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r>
                        <a:rPr lang="en-US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Ich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lachte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Wir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lachten</a:t>
                      </a:r>
                      <a:endParaRPr lang="ru-RU" dirty="0"/>
                    </a:p>
                  </a:txBody>
                  <a:tcPr/>
                </a:tc>
              </a:tr>
              <a:tr h="993446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Du </a:t>
                      </a:r>
                      <a:r>
                        <a:rPr lang="en-US" dirty="0" err="1" smtClean="0"/>
                        <a:t>lachtest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Ihr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lachtet</a:t>
                      </a:r>
                      <a:endParaRPr lang="ru-RU" dirty="0"/>
                    </a:p>
                  </a:txBody>
                  <a:tcPr/>
                </a:tc>
              </a:tr>
              <a:tr h="993446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Er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sie</a:t>
                      </a:r>
                      <a:r>
                        <a:rPr lang="en-US" baseline="0" dirty="0" smtClean="0"/>
                        <a:t>, </a:t>
                      </a:r>
                      <a:r>
                        <a:rPr lang="en-US" baseline="0" dirty="0" err="1" smtClean="0"/>
                        <a:t>es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lachte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Sie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lachten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544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Образование. Сильные глаголы.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Präteritum </a:t>
            </a:r>
            <a:r>
              <a:rPr lang="ru-RU" dirty="0"/>
              <a:t>является одной из трех основных форм глагола. Поэтому для сильных глаголов его следует заучивать вместе с инфинитивом и </a:t>
            </a:r>
            <a:r>
              <a:rPr lang="ru-RU" dirty="0" err="1"/>
              <a:t>Partizip</a:t>
            </a:r>
            <a:r>
              <a:rPr lang="ru-RU" dirty="0"/>
              <a:t> II. </a:t>
            </a:r>
            <a:endParaRPr lang="en-US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551522"/>
              </p:ext>
            </p:extLst>
          </p:nvPr>
        </p:nvGraphicFramePr>
        <p:xfrm>
          <a:off x="2032000" y="3160294"/>
          <a:ext cx="8127999" cy="2839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709863">
                <a:tc>
                  <a:txBody>
                    <a:bodyPr/>
                    <a:lstStyle/>
                    <a:p>
                      <a:r>
                        <a:rPr lang="ru-RU" dirty="0" smtClean="0"/>
                        <a:t>Лицо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Единственное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Множественное</a:t>
                      </a:r>
                      <a:endParaRPr lang="ru-RU" dirty="0"/>
                    </a:p>
                  </a:txBody>
                  <a:tcPr/>
                </a:tc>
              </a:tr>
              <a:tr h="709863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r>
                        <a:rPr lang="en-US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Ich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lief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Wir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liefen</a:t>
                      </a:r>
                      <a:endParaRPr lang="ru-RU" dirty="0"/>
                    </a:p>
                  </a:txBody>
                  <a:tcPr/>
                </a:tc>
              </a:tr>
              <a:tr h="709863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Du </a:t>
                      </a:r>
                      <a:r>
                        <a:rPr lang="en-US" dirty="0" err="1" smtClean="0"/>
                        <a:t>liefst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Ihr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lieft</a:t>
                      </a:r>
                      <a:endParaRPr lang="ru-RU" dirty="0"/>
                    </a:p>
                  </a:txBody>
                  <a:tcPr/>
                </a:tc>
              </a:tr>
              <a:tr h="709863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Er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sie</a:t>
                      </a:r>
                      <a:r>
                        <a:rPr lang="en-US" baseline="0" dirty="0" smtClean="0"/>
                        <a:t>, </a:t>
                      </a:r>
                      <a:r>
                        <a:rPr lang="en-US" baseline="0" dirty="0" err="1" smtClean="0"/>
                        <a:t>es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lief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Sie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liefen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7657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Модальные глаголы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Модальные же глаголы образуют </a:t>
            </a:r>
            <a:r>
              <a:rPr lang="en-US" dirty="0" err="1" smtClean="0"/>
              <a:t>Präteritum</a:t>
            </a:r>
            <a:r>
              <a:rPr lang="en-US" dirty="0" smtClean="0"/>
              <a:t> </a:t>
            </a:r>
            <a:r>
              <a:rPr lang="ru-RU" dirty="0" smtClean="0"/>
              <a:t>как слабые – вставкой суффикса -</a:t>
            </a:r>
            <a:r>
              <a:rPr lang="en-US" dirty="0" smtClean="0"/>
              <a:t>t-, </a:t>
            </a:r>
            <a:r>
              <a:rPr lang="ru-RU" dirty="0" smtClean="0"/>
              <a:t>с той только особенностью, что </a:t>
            </a:r>
            <a:r>
              <a:rPr lang="en-US" dirty="0" smtClean="0"/>
              <a:t>Umlaut </a:t>
            </a:r>
            <a:r>
              <a:rPr lang="ru-RU" dirty="0" smtClean="0"/>
              <a:t>при этом исчезает: </a:t>
            </a:r>
            <a:r>
              <a:rPr lang="en-US" dirty="0" err="1" smtClean="0"/>
              <a:t>müssen</a:t>
            </a:r>
            <a:r>
              <a:rPr lang="en-US" dirty="0" smtClean="0"/>
              <a:t> —&gt; </a:t>
            </a:r>
            <a:r>
              <a:rPr lang="en-US" dirty="0" err="1" smtClean="0"/>
              <a:t>musste</a:t>
            </a:r>
            <a:r>
              <a:rPr lang="en-US" dirty="0" smtClean="0"/>
              <a:t>, </a:t>
            </a:r>
            <a:r>
              <a:rPr lang="en-US" dirty="0" err="1" smtClean="0"/>
              <a:t>sollen</a:t>
            </a:r>
            <a:r>
              <a:rPr lang="en-US" dirty="0" smtClean="0"/>
              <a:t> —&gt; </a:t>
            </a:r>
            <a:r>
              <a:rPr lang="en-US" dirty="0" err="1" smtClean="0"/>
              <a:t>sollte</a:t>
            </a:r>
            <a:r>
              <a:rPr lang="en-US" dirty="0" smtClean="0"/>
              <a:t>, </a:t>
            </a:r>
            <a:r>
              <a:rPr lang="en-US" dirty="0" err="1" smtClean="0"/>
              <a:t>dürfen</a:t>
            </a:r>
            <a:r>
              <a:rPr lang="en-US" dirty="0" smtClean="0"/>
              <a:t> —&gt; </a:t>
            </a:r>
            <a:r>
              <a:rPr lang="en-US" dirty="0" err="1" smtClean="0"/>
              <a:t>durfte</a:t>
            </a:r>
            <a:r>
              <a:rPr lang="en-US" dirty="0" smtClean="0"/>
              <a:t>, </a:t>
            </a:r>
            <a:r>
              <a:rPr lang="en-US" dirty="0" err="1" smtClean="0"/>
              <a:t>können</a:t>
            </a:r>
            <a:r>
              <a:rPr lang="en-US" dirty="0" smtClean="0"/>
              <a:t> —&gt; </a:t>
            </a:r>
            <a:r>
              <a:rPr lang="en-US" dirty="0" err="1" smtClean="0"/>
              <a:t>konnte</a:t>
            </a:r>
            <a:r>
              <a:rPr lang="en-US" dirty="0" smtClean="0"/>
              <a:t>, </a:t>
            </a:r>
            <a:r>
              <a:rPr lang="en-US" dirty="0" err="1" smtClean="0"/>
              <a:t>wollen</a:t>
            </a:r>
            <a:r>
              <a:rPr lang="en-US" dirty="0" smtClean="0"/>
              <a:t> —&gt; </a:t>
            </a:r>
            <a:r>
              <a:rPr lang="en-US" dirty="0" err="1" smtClean="0"/>
              <a:t>wollte</a:t>
            </a:r>
            <a:r>
              <a:rPr lang="en-US" dirty="0" smtClean="0"/>
              <a:t>.</a:t>
            </a:r>
          </a:p>
          <a:p>
            <a:r>
              <a:rPr lang="ru-RU" dirty="0" smtClean="0"/>
              <a:t>Например: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konnte</a:t>
            </a:r>
            <a:r>
              <a:rPr lang="en-US" dirty="0" smtClean="0"/>
              <a:t> in die </a:t>
            </a:r>
            <a:r>
              <a:rPr lang="en-US" dirty="0" err="1" smtClean="0"/>
              <a:t>Schweiz</a:t>
            </a:r>
            <a:r>
              <a:rPr lang="en-US" dirty="0" smtClean="0"/>
              <a:t> </a:t>
            </a:r>
            <a:r>
              <a:rPr lang="en-US" dirty="0" err="1" smtClean="0"/>
              <a:t>fahren</a:t>
            </a:r>
            <a:r>
              <a:rPr lang="en-US" dirty="0" smtClean="0"/>
              <a:t>. </a:t>
            </a:r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hatte</a:t>
            </a:r>
            <a:r>
              <a:rPr lang="en-US" dirty="0" smtClean="0"/>
              <a:t> </a:t>
            </a:r>
            <a:r>
              <a:rPr lang="en-US" dirty="0" err="1" smtClean="0"/>
              <a:t>Glück</a:t>
            </a:r>
            <a:r>
              <a:rPr lang="en-US" dirty="0" smtClean="0"/>
              <a:t>. </a:t>
            </a:r>
            <a:r>
              <a:rPr lang="en-US" dirty="0" err="1" smtClean="0"/>
              <a:t>Ich</a:t>
            </a:r>
            <a:r>
              <a:rPr lang="en-US" dirty="0" smtClean="0"/>
              <a:t> war </a:t>
            </a:r>
            <a:r>
              <a:rPr lang="en-US" dirty="0" err="1" smtClean="0"/>
              <a:t>noch</a:t>
            </a:r>
            <a:r>
              <a:rPr lang="en-US" dirty="0" smtClean="0"/>
              <a:t> </a:t>
            </a:r>
            <a:r>
              <a:rPr lang="en-US" dirty="0" err="1" smtClean="0"/>
              <a:t>nie</a:t>
            </a:r>
            <a:r>
              <a:rPr lang="en-US" dirty="0" smtClean="0"/>
              <a:t> in der </a:t>
            </a:r>
            <a:r>
              <a:rPr lang="en-US" dirty="0" err="1" smtClean="0"/>
              <a:t>Schweiz</a:t>
            </a:r>
            <a:r>
              <a:rPr lang="en-US" dirty="0" smtClean="0"/>
              <a:t>. – </a:t>
            </a:r>
            <a:r>
              <a:rPr lang="ru-RU" dirty="0" smtClean="0"/>
              <a:t>Я смог поехать в Швейцарию. Мне повезло. Я еще никогда не был в Швейцарии.</a:t>
            </a:r>
          </a:p>
          <a:p>
            <a:r>
              <a:rPr lang="ru-RU" dirty="0" smtClean="0"/>
              <a:t>Отдельно нужно запомнить: </a:t>
            </a:r>
            <a:r>
              <a:rPr lang="en-US" dirty="0" err="1" smtClean="0"/>
              <a:t>mögen</a:t>
            </a:r>
            <a:r>
              <a:rPr lang="en-US" dirty="0" smtClean="0"/>
              <a:t> —&gt; </a:t>
            </a:r>
            <a:r>
              <a:rPr lang="en-US" dirty="0" err="1" smtClean="0"/>
              <a:t>mochte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mochte</a:t>
            </a:r>
            <a:r>
              <a:rPr lang="en-US" dirty="0" smtClean="0"/>
              <a:t> </a:t>
            </a:r>
            <a:r>
              <a:rPr lang="en-US" dirty="0" err="1" smtClean="0"/>
              <a:t>früher</a:t>
            </a:r>
            <a:r>
              <a:rPr lang="en-US" dirty="0" smtClean="0"/>
              <a:t> </a:t>
            </a:r>
            <a:r>
              <a:rPr lang="en-US" dirty="0" err="1" smtClean="0"/>
              <a:t>Käse</a:t>
            </a:r>
            <a:r>
              <a:rPr lang="en-US" dirty="0" smtClean="0"/>
              <a:t>. </a:t>
            </a:r>
            <a:r>
              <a:rPr lang="en-US" dirty="0" err="1" smtClean="0"/>
              <a:t>Jetzt</a:t>
            </a:r>
            <a:r>
              <a:rPr lang="en-US" dirty="0" smtClean="0"/>
              <a:t> mag </a:t>
            </a:r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keinen</a:t>
            </a:r>
            <a:r>
              <a:rPr lang="en-US" dirty="0" smtClean="0"/>
              <a:t> </a:t>
            </a:r>
            <a:r>
              <a:rPr lang="en-US" dirty="0" err="1" smtClean="0"/>
              <a:t>Käse</a:t>
            </a:r>
            <a:r>
              <a:rPr lang="en-US" dirty="0" smtClean="0"/>
              <a:t>. – </a:t>
            </a:r>
            <a:r>
              <a:rPr lang="ru-RU" dirty="0" smtClean="0"/>
              <a:t>Я раньше любил сыр. Теперь я не люблю сыр.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5123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2468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55032"/>
            <a:ext cx="10515600" cy="5021931"/>
          </a:xfrm>
        </p:spPr>
        <p:txBody>
          <a:bodyPr/>
          <a:lstStyle/>
          <a:p>
            <a:r>
              <a:rPr lang="ru-RU" dirty="0" smtClean="0"/>
              <a:t>Есть несколько случаев, когда один и тот же глагол может быть и слабым, и сильным. При этом смысл его меняется. Например, </a:t>
            </a:r>
            <a:r>
              <a:rPr lang="ru-RU" dirty="0" err="1" smtClean="0"/>
              <a:t>hängen</a:t>
            </a:r>
            <a:r>
              <a:rPr lang="ru-RU" dirty="0" smtClean="0"/>
              <a:t> в значении вешать имеет слабые формы, а в значении висеть – сильные (и вообще у таких „двойных" глаголов активный „двойник", как правило, имеет слабые формы, а пассивный – сильные):</a:t>
            </a:r>
          </a:p>
          <a:p>
            <a:r>
              <a:rPr lang="ru-RU" dirty="0" smtClean="0"/>
              <a:t>•</a:t>
            </a:r>
            <a:r>
              <a:rPr lang="ru-RU" dirty="0" err="1" smtClean="0"/>
              <a:t>Sie</a:t>
            </a:r>
            <a:r>
              <a:rPr lang="ru-RU" dirty="0" smtClean="0"/>
              <a:t> </a:t>
            </a:r>
            <a:r>
              <a:rPr lang="ru-RU" dirty="0" err="1" smtClean="0"/>
              <a:t>hängte</a:t>
            </a:r>
            <a:r>
              <a:rPr lang="ru-RU" dirty="0" smtClean="0"/>
              <a:t> </a:t>
            </a:r>
            <a:r>
              <a:rPr lang="ru-RU" dirty="0" err="1" smtClean="0"/>
              <a:t>das</a:t>
            </a:r>
            <a:r>
              <a:rPr lang="ru-RU" dirty="0" smtClean="0"/>
              <a:t> </a:t>
            </a:r>
            <a:r>
              <a:rPr lang="ru-RU" dirty="0" err="1" smtClean="0"/>
              <a:t>neue</a:t>
            </a:r>
            <a:r>
              <a:rPr lang="ru-RU" dirty="0" smtClean="0"/>
              <a:t> </a:t>
            </a:r>
            <a:r>
              <a:rPr lang="ru-RU" dirty="0" err="1" smtClean="0"/>
              <a:t>Bild</a:t>
            </a:r>
            <a:r>
              <a:rPr lang="ru-RU" dirty="0" smtClean="0"/>
              <a:t> </a:t>
            </a:r>
            <a:r>
              <a:rPr lang="ru-RU" dirty="0" err="1" smtClean="0"/>
              <a:t>an</a:t>
            </a:r>
            <a:r>
              <a:rPr lang="ru-RU" dirty="0" smtClean="0"/>
              <a:t> </a:t>
            </a:r>
            <a:r>
              <a:rPr lang="ru-RU" dirty="0" err="1" smtClean="0"/>
              <a:t>die</a:t>
            </a:r>
            <a:r>
              <a:rPr lang="ru-RU" dirty="0" smtClean="0"/>
              <a:t> </a:t>
            </a:r>
            <a:r>
              <a:rPr lang="ru-RU" dirty="0" err="1" smtClean="0"/>
              <a:t>Wand</a:t>
            </a:r>
            <a:r>
              <a:rPr lang="ru-RU" dirty="0" smtClean="0"/>
              <a:t>. – Она повесила новую картину на стену.</a:t>
            </a:r>
          </a:p>
          <a:p>
            <a:r>
              <a:rPr lang="ru-RU" dirty="0" smtClean="0"/>
              <a:t>•</a:t>
            </a:r>
            <a:r>
              <a:rPr lang="ru-RU" dirty="0" err="1" smtClean="0"/>
              <a:t>Das</a:t>
            </a:r>
            <a:r>
              <a:rPr lang="ru-RU" dirty="0" smtClean="0"/>
              <a:t> </a:t>
            </a:r>
            <a:r>
              <a:rPr lang="ru-RU" dirty="0" err="1" smtClean="0"/>
              <a:t>Bild</a:t>
            </a:r>
            <a:r>
              <a:rPr lang="ru-RU" dirty="0" smtClean="0"/>
              <a:t> </a:t>
            </a:r>
            <a:r>
              <a:rPr lang="ru-RU" dirty="0" err="1" smtClean="0"/>
              <a:t>hing</a:t>
            </a:r>
            <a:r>
              <a:rPr lang="ru-RU" dirty="0" smtClean="0"/>
              <a:t> </a:t>
            </a:r>
            <a:r>
              <a:rPr lang="ru-RU" dirty="0" err="1" smtClean="0"/>
              <a:t>schief</a:t>
            </a:r>
            <a:r>
              <a:rPr lang="ru-RU" dirty="0" smtClean="0"/>
              <a:t> </a:t>
            </a:r>
            <a:r>
              <a:rPr lang="ru-RU" dirty="0" err="1" smtClean="0"/>
              <a:t>an</a:t>
            </a:r>
            <a:r>
              <a:rPr lang="ru-RU" dirty="0" smtClean="0"/>
              <a:t> </a:t>
            </a:r>
            <a:r>
              <a:rPr lang="ru-RU" dirty="0" err="1" smtClean="0"/>
              <a:t>der</a:t>
            </a:r>
            <a:r>
              <a:rPr lang="ru-RU" dirty="0" smtClean="0"/>
              <a:t> </a:t>
            </a:r>
            <a:r>
              <a:rPr lang="ru-RU" dirty="0" err="1" smtClean="0"/>
              <a:t>Wand</a:t>
            </a:r>
            <a:r>
              <a:rPr lang="ru-RU" dirty="0" smtClean="0"/>
              <a:t>. – Картина висела на стене криво.</a:t>
            </a:r>
          </a:p>
        </p:txBody>
      </p:sp>
    </p:spTree>
    <p:extLst>
      <p:ext uri="{BB962C8B-B14F-4D97-AF65-F5344CB8AC3E}">
        <p14:creationId xmlns:p14="http://schemas.microsoft.com/office/powerpoint/2010/main" val="2886240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Место в предложении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Глагол, стоящий в </a:t>
            </a:r>
            <a:r>
              <a:rPr lang="ru-RU" dirty="0" err="1" smtClean="0"/>
              <a:t>претеритуме</a:t>
            </a:r>
            <a:r>
              <a:rPr lang="ru-RU" dirty="0" smtClean="0"/>
              <a:t>, занимает такое же место, что и глагол в настоящем времени. Это касается как главного, так и придаточного предложений</a:t>
            </a:r>
          </a:p>
          <a:p>
            <a:r>
              <a:rPr lang="ru-RU" dirty="0" smtClean="0"/>
              <a:t>•Например: </a:t>
            </a:r>
            <a:r>
              <a:rPr lang="ru-RU" dirty="0" err="1" smtClean="0"/>
              <a:t>Er</a:t>
            </a:r>
            <a:r>
              <a:rPr lang="ru-RU" dirty="0" smtClean="0"/>
              <a:t> </a:t>
            </a:r>
            <a:r>
              <a:rPr lang="ru-RU" dirty="0" err="1" smtClean="0"/>
              <a:t>lacht</a:t>
            </a:r>
            <a:r>
              <a:rPr lang="ru-RU" dirty="0" smtClean="0"/>
              <a:t> </a:t>
            </a:r>
            <a:r>
              <a:rPr lang="ru-RU" dirty="0" err="1" smtClean="0"/>
              <a:t>den</a:t>
            </a:r>
            <a:r>
              <a:rPr lang="ru-RU" dirty="0" smtClean="0"/>
              <a:t> </a:t>
            </a:r>
            <a:r>
              <a:rPr lang="ru-RU" dirty="0" err="1" smtClean="0"/>
              <a:t>ganzen</a:t>
            </a:r>
            <a:r>
              <a:rPr lang="ru-RU" dirty="0" smtClean="0"/>
              <a:t> </a:t>
            </a:r>
            <a:r>
              <a:rPr lang="ru-RU" dirty="0" err="1" smtClean="0"/>
              <a:t>Abend</a:t>
            </a:r>
            <a:r>
              <a:rPr lang="ru-RU" dirty="0" smtClean="0"/>
              <a:t> — Он смеётся целый вечер </a:t>
            </a:r>
            <a:r>
              <a:rPr lang="ru-RU" dirty="0" err="1" smtClean="0"/>
              <a:t>Er</a:t>
            </a:r>
            <a:r>
              <a:rPr lang="ru-RU" dirty="0" smtClean="0"/>
              <a:t> </a:t>
            </a:r>
            <a:r>
              <a:rPr lang="ru-RU" dirty="0" err="1" smtClean="0"/>
              <a:t>lachte</a:t>
            </a:r>
            <a:r>
              <a:rPr lang="ru-RU" dirty="0" smtClean="0"/>
              <a:t> </a:t>
            </a:r>
            <a:r>
              <a:rPr lang="ru-RU" dirty="0" err="1" smtClean="0"/>
              <a:t>den</a:t>
            </a:r>
            <a:r>
              <a:rPr lang="ru-RU" dirty="0" smtClean="0"/>
              <a:t> </a:t>
            </a:r>
            <a:r>
              <a:rPr lang="ru-RU" dirty="0" err="1" smtClean="0"/>
              <a:t>ganzen</a:t>
            </a:r>
            <a:r>
              <a:rPr lang="ru-RU" dirty="0" smtClean="0"/>
              <a:t> </a:t>
            </a:r>
            <a:r>
              <a:rPr lang="ru-RU" dirty="0" err="1" smtClean="0"/>
              <a:t>Abend</a:t>
            </a:r>
            <a:r>
              <a:rPr lang="ru-RU" dirty="0" smtClean="0"/>
              <a:t> — Он смеялся целый вечер </a:t>
            </a:r>
            <a:r>
              <a:rPr lang="ru-RU" dirty="0" err="1" smtClean="0"/>
              <a:t>Immer</a:t>
            </a:r>
            <a:r>
              <a:rPr lang="ru-RU" dirty="0" smtClean="0"/>
              <a:t> </a:t>
            </a:r>
            <a:r>
              <a:rPr lang="ru-RU" dirty="0" err="1" smtClean="0"/>
              <a:t>wenn</a:t>
            </a:r>
            <a:r>
              <a:rPr lang="ru-RU" dirty="0" smtClean="0"/>
              <a:t> </a:t>
            </a:r>
            <a:r>
              <a:rPr lang="ru-RU" dirty="0" err="1" smtClean="0"/>
              <a:t>ich</a:t>
            </a:r>
            <a:r>
              <a:rPr lang="ru-RU" dirty="0" smtClean="0"/>
              <a:t> </a:t>
            </a:r>
            <a:r>
              <a:rPr lang="ru-RU" dirty="0" err="1" smtClean="0"/>
              <a:t>komme</a:t>
            </a:r>
            <a:r>
              <a:rPr lang="ru-RU" dirty="0" smtClean="0"/>
              <a:t>, </a:t>
            </a:r>
            <a:r>
              <a:rPr lang="ru-RU" dirty="0" err="1" smtClean="0"/>
              <a:t>sitzt</a:t>
            </a:r>
            <a:r>
              <a:rPr lang="ru-RU" dirty="0" smtClean="0"/>
              <a:t> </a:t>
            </a:r>
            <a:r>
              <a:rPr lang="ru-RU" dirty="0" err="1" smtClean="0"/>
              <a:t>er</a:t>
            </a:r>
            <a:r>
              <a:rPr lang="ru-RU" dirty="0" smtClean="0"/>
              <a:t> </a:t>
            </a:r>
            <a:r>
              <a:rPr lang="ru-RU" dirty="0" err="1" smtClean="0"/>
              <a:t>an</a:t>
            </a:r>
            <a:r>
              <a:rPr lang="ru-RU" dirty="0" smtClean="0"/>
              <a:t> </a:t>
            </a:r>
            <a:r>
              <a:rPr lang="ru-RU" dirty="0" err="1" smtClean="0"/>
              <a:t>seinem</a:t>
            </a:r>
            <a:r>
              <a:rPr lang="ru-RU" dirty="0" smtClean="0"/>
              <a:t> </a:t>
            </a:r>
            <a:r>
              <a:rPr lang="ru-RU" dirty="0" err="1" smtClean="0"/>
              <a:t>Tisch</a:t>
            </a:r>
            <a:r>
              <a:rPr lang="ru-RU" dirty="0" smtClean="0"/>
              <a:t> — Всегда когда я прихожу, он сидит за своим столом </a:t>
            </a:r>
            <a:r>
              <a:rPr lang="ru-RU" dirty="0" err="1" smtClean="0"/>
              <a:t>Immer</a:t>
            </a:r>
            <a:r>
              <a:rPr lang="ru-RU" dirty="0" smtClean="0"/>
              <a:t> </a:t>
            </a:r>
            <a:r>
              <a:rPr lang="ru-RU" dirty="0" err="1" smtClean="0"/>
              <a:t>wenn</a:t>
            </a:r>
            <a:r>
              <a:rPr lang="ru-RU" dirty="0" smtClean="0"/>
              <a:t> </a:t>
            </a:r>
            <a:r>
              <a:rPr lang="ru-RU" dirty="0" err="1" smtClean="0"/>
              <a:t>ich</a:t>
            </a:r>
            <a:r>
              <a:rPr lang="ru-RU" dirty="0" smtClean="0"/>
              <a:t> </a:t>
            </a:r>
            <a:r>
              <a:rPr lang="ru-RU" dirty="0" err="1" smtClean="0"/>
              <a:t>kam</a:t>
            </a:r>
            <a:r>
              <a:rPr lang="ru-RU" dirty="0" smtClean="0"/>
              <a:t>, </a:t>
            </a:r>
            <a:r>
              <a:rPr lang="ru-RU" dirty="0" err="1" smtClean="0"/>
              <a:t>saß</a:t>
            </a:r>
            <a:r>
              <a:rPr lang="ru-RU" dirty="0" smtClean="0"/>
              <a:t> </a:t>
            </a:r>
            <a:r>
              <a:rPr lang="ru-RU" dirty="0" err="1" smtClean="0"/>
              <a:t>er</a:t>
            </a:r>
            <a:r>
              <a:rPr lang="ru-RU" dirty="0" smtClean="0"/>
              <a:t> </a:t>
            </a:r>
            <a:r>
              <a:rPr lang="ru-RU" dirty="0" err="1" smtClean="0"/>
              <a:t>an</a:t>
            </a:r>
            <a:r>
              <a:rPr lang="ru-RU" dirty="0" smtClean="0"/>
              <a:t> </a:t>
            </a:r>
            <a:r>
              <a:rPr lang="ru-RU" dirty="0" err="1" smtClean="0"/>
              <a:t>seinem</a:t>
            </a:r>
            <a:r>
              <a:rPr lang="ru-RU" dirty="0" smtClean="0"/>
              <a:t> </a:t>
            </a:r>
            <a:r>
              <a:rPr lang="ru-RU" dirty="0" err="1" smtClean="0"/>
              <a:t>Tisch</a:t>
            </a:r>
            <a:r>
              <a:rPr lang="ru-RU" dirty="0" smtClean="0"/>
              <a:t> — Всегда когда я приходил, он сидел за своим столом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7750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ds02.infourok.ru/uploads/ex/1168/0003804f-befd6195/img4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972" y="138023"/>
            <a:ext cx="8051920" cy="603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513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images.myshared.ru/4/257165/slide_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41" y="0"/>
            <a:ext cx="8235951" cy="617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948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ds02.infourok.ru/uploads/ex/1168/0003804f-befd6195/img4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0849"/>
            <a:ext cx="8132433" cy="609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500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s://ds04.infourok.ru/uploads/ex/0fe1/00021f38-018f947f/img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644" y="244792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654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://images.myshared.ru/4/252903/slide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478" y="84547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4850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://popowa.ucoz.ru/_pu/0/55804815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186" y="25350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7020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://images.myshared.ru/4/252903/slide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61963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752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://s1.pptde.com/store/data/000054878_1-8c8c1e0f9a9441e8faaa1829d5c3dc5a-260x5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91" y="1480162"/>
            <a:ext cx="7078436" cy="5308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303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ds04.infourok.ru/uploads/ex/0826/000c8b45-f69bb51a/img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96" y="250166"/>
            <a:ext cx="7902396" cy="5926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0637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900igr.net/up/datas/262984/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472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9167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5363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592</Words>
  <Application>Microsoft Office PowerPoint</Application>
  <PresentationFormat>Широкоэкранный</PresentationFormat>
  <Paragraphs>53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Тема Office</vt:lpstr>
      <vt:lpstr>  Людмила Владимировна Ещеркина  Образование временных форм глагола </vt:lpstr>
      <vt:lpstr> «Спряжение глаголов в Präsens und Imperfekt (Präteritum)»</vt:lpstr>
      <vt:lpstr>Презентация PowerPoint</vt:lpstr>
      <vt:lpstr>Презентация PowerPoint</vt:lpstr>
      <vt:lpstr>Презентация PowerPoint</vt:lpstr>
      <vt:lpstr> Präteritum </vt:lpstr>
      <vt:lpstr>Образование. Слабые глаголы. </vt:lpstr>
      <vt:lpstr>Личные окончания в Präteritum для слабых глаголов </vt:lpstr>
      <vt:lpstr>Образование. Сильные глаголы.</vt:lpstr>
      <vt:lpstr> Модальные глаголы </vt:lpstr>
      <vt:lpstr>Презентация PowerPoint</vt:lpstr>
      <vt:lpstr>Место в предложении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inueco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немецкому языку на тему «Спряжение глаголов в Imperfekt (Präteritum)»</dc:title>
  <dc:creator>Людмила Владимировн Ещеркина</dc:creator>
  <cp:lastModifiedBy>Asus</cp:lastModifiedBy>
  <cp:revision>13</cp:revision>
  <dcterms:created xsi:type="dcterms:W3CDTF">2018-04-02T07:18:08Z</dcterms:created>
  <dcterms:modified xsi:type="dcterms:W3CDTF">2019-08-07T11:41:50Z</dcterms:modified>
</cp:coreProperties>
</file>