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1" r:id="rId1"/>
  </p:sldMasterIdLst>
  <p:sldIdLst>
    <p:sldId id="257" r:id="rId2"/>
    <p:sldId id="258" r:id="rId3"/>
    <p:sldId id="259" r:id="rId4"/>
    <p:sldId id="266" r:id="rId5"/>
    <p:sldId id="265" r:id="rId6"/>
    <p:sldId id="260" r:id="rId7"/>
    <p:sldId id="261" r:id="rId8"/>
    <p:sldId id="262" r:id="rId9"/>
    <p:sldId id="264" r:id="rId10"/>
    <p:sldId id="267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20" d="100"/>
          <a:sy n="20" d="100"/>
        </p:scale>
        <p:origin x="-3414" y="-15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B4D8A-5D1F-46DE-826A-B8E33E92B42F}" type="datetimeFigureOut">
              <a:rPr lang="ru-RU" smtClean="0"/>
              <a:pPr/>
              <a:t>04.12.2018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24C4F-47CD-437D-86DC-28F0F3FF76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995630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B4D8A-5D1F-46DE-826A-B8E33E92B42F}" type="datetimeFigureOut">
              <a:rPr lang="ru-RU" smtClean="0"/>
              <a:pPr/>
              <a:t>04.12.2018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24C4F-47CD-437D-86DC-28F0F3FF76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348476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B4D8A-5D1F-46DE-826A-B8E33E92B42F}" type="datetimeFigureOut">
              <a:rPr lang="ru-RU" smtClean="0"/>
              <a:pPr/>
              <a:t>04.12.2018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24C4F-47CD-437D-86DC-28F0F3FF76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7353825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B4D8A-5D1F-46DE-826A-B8E33E92B42F}" type="datetimeFigureOut">
              <a:rPr lang="ru-RU" smtClean="0"/>
              <a:pPr/>
              <a:t>04.12.2018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24C4F-47CD-437D-86DC-28F0F3FF76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111271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B4D8A-5D1F-46DE-826A-B8E33E92B42F}" type="datetimeFigureOut">
              <a:rPr lang="ru-RU" smtClean="0"/>
              <a:pPr/>
              <a:t>04.12.2018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24C4F-47CD-437D-86DC-28F0F3FF76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1619415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B4D8A-5D1F-46DE-826A-B8E33E92B42F}" type="datetimeFigureOut">
              <a:rPr lang="ru-RU" smtClean="0"/>
              <a:pPr/>
              <a:t>04.12.2018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24C4F-47CD-437D-86DC-28F0F3FF76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807927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B4D8A-5D1F-46DE-826A-B8E33E92B42F}" type="datetimeFigureOut">
              <a:rPr lang="ru-RU" smtClean="0"/>
              <a:pPr/>
              <a:t>04.12.2018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24C4F-47CD-437D-86DC-28F0F3FF76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138150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B4D8A-5D1F-46DE-826A-B8E33E92B42F}" type="datetimeFigureOut">
              <a:rPr lang="ru-RU" smtClean="0"/>
              <a:pPr/>
              <a:t>04.12.2018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24C4F-47CD-437D-86DC-28F0F3FF76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395869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B4D8A-5D1F-46DE-826A-B8E33E92B42F}" type="datetimeFigureOut">
              <a:rPr lang="ru-RU" smtClean="0"/>
              <a:pPr/>
              <a:t>04.12.2018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24C4F-47CD-437D-86DC-28F0F3FF76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92762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B4D8A-5D1F-46DE-826A-B8E33E92B42F}" type="datetimeFigureOut">
              <a:rPr lang="ru-RU" smtClean="0"/>
              <a:pPr/>
              <a:t>04.12.2018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24C4F-47CD-437D-86DC-28F0F3FF76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320428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B4D8A-5D1F-46DE-826A-B8E33E92B42F}" type="datetimeFigureOut">
              <a:rPr lang="ru-RU" smtClean="0"/>
              <a:pPr/>
              <a:t>04.12.2018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24C4F-47CD-437D-86DC-28F0F3FF76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974159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B4D8A-5D1F-46DE-826A-B8E33E92B42F}" type="datetimeFigureOut">
              <a:rPr lang="ru-RU" smtClean="0"/>
              <a:pPr/>
              <a:t>04.12.2018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24C4F-47CD-437D-86DC-28F0F3FF76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74756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B4D8A-5D1F-46DE-826A-B8E33E92B42F}" type="datetimeFigureOut">
              <a:rPr lang="ru-RU" smtClean="0"/>
              <a:pPr/>
              <a:t>04.12.2018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24C4F-47CD-437D-86DC-28F0F3FF76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757810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B4D8A-5D1F-46DE-826A-B8E33E92B42F}" type="datetimeFigureOut">
              <a:rPr lang="ru-RU" smtClean="0"/>
              <a:pPr/>
              <a:t>04.12.2018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24C4F-47CD-437D-86DC-28F0F3FF76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528583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B4D8A-5D1F-46DE-826A-B8E33E92B42F}" type="datetimeFigureOut">
              <a:rPr lang="ru-RU" smtClean="0"/>
              <a:pPr/>
              <a:t>04.12.2018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24C4F-47CD-437D-86DC-28F0F3FF76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97493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B4D8A-5D1F-46DE-826A-B8E33E92B42F}" type="datetimeFigureOut">
              <a:rPr lang="ru-RU" smtClean="0"/>
              <a:pPr/>
              <a:t>04.12.2018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24C4F-47CD-437D-86DC-28F0F3FF76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94832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CB4D8A-5D1F-46DE-826A-B8E33E92B42F}" type="datetimeFigureOut">
              <a:rPr lang="ru-RU" smtClean="0"/>
              <a:pPr/>
              <a:t>04.12.2018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4D24C4F-47CD-437D-86DC-28F0F3FF76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23180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  <p:sldLayoutId id="2147483743" r:id="rId12"/>
    <p:sldLayoutId id="2147483744" r:id="rId13"/>
    <p:sldLayoutId id="2147483745" r:id="rId14"/>
    <p:sldLayoutId id="2147483746" r:id="rId15"/>
    <p:sldLayoutId id="214748374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ctrTitle"/>
          </p:nvPr>
        </p:nvSpPr>
        <p:spPr>
          <a:xfrm>
            <a:off x="1714480" y="714356"/>
            <a:ext cx="6407150" cy="1728788"/>
          </a:xfrm>
        </p:spPr>
        <p:txBody>
          <a:bodyPr/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ПОЛЬЗОВАТЕЛЬСКИЙ ИНТЕРФЕЙС</a:t>
            </a:r>
          </a:p>
        </p:txBody>
      </p:sp>
      <p:sp>
        <p:nvSpPr>
          <p:cNvPr id="1433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14480" y="2443144"/>
            <a:ext cx="6481763" cy="1752600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КОМПЬЮТЕР КАК УНИВЕСАЛЬНОЕ УСТРОЙСТВО ДЛЯ РАБОТЫ С ИНФОРМАЦИЕЙ</a:t>
            </a: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u="sng" dirty="0" smtClean="0">
                <a:solidFill>
                  <a:srgbClr val="C00000"/>
                </a:solidFill>
              </a:rPr>
              <a:t>СПАСИБО ЗА ВНИМАНИЕ!</a:t>
            </a:r>
            <a:endParaRPr lang="ru-RU" sz="4000" b="1" u="sng" dirty="0">
              <a:solidFill>
                <a:srgbClr val="C00000"/>
              </a:solidFill>
            </a:endParaRPr>
          </a:p>
        </p:txBody>
      </p:sp>
      <p:pic>
        <p:nvPicPr>
          <p:cNvPr id="2050" name="Picture 2" descr="http://freelance.ru/img/portfolio/pics/00/2D/AA/299267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1700808"/>
            <a:ext cx="6251575" cy="3907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015093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3"/>
          <p:cNvSpPr>
            <a:spLocks noGrp="1"/>
          </p:cNvSpPr>
          <p:nvPr>
            <p:ph type="title"/>
          </p:nvPr>
        </p:nvSpPr>
        <p:spPr>
          <a:xfrm>
            <a:off x="3071802" y="214290"/>
            <a:ext cx="5748670" cy="550414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  <a:cs typeface="Arial" charset="0"/>
              </a:rPr>
              <a:t>Ключевые слова</a:t>
            </a:r>
          </a:p>
        </p:txBody>
      </p:sp>
      <p:sp>
        <p:nvSpPr>
          <p:cNvPr id="15362" name="Объект 4"/>
          <p:cNvSpPr>
            <a:spLocks noGrp="1"/>
          </p:cNvSpPr>
          <p:nvPr>
            <p:ph type="body" idx="1"/>
          </p:nvPr>
        </p:nvSpPr>
        <p:spPr>
          <a:xfrm>
            <a:off x="2357422" y="1142985"/>
            <a:ext cx="6607066" cy="2646056"/>
          </a:xfrm>
        </p:spPr>
        <p:txBody>
          <a:bodyPr>
            <a:normAutofit fontScale="85000" lnSpcReduction="10000"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пользовательский интерфейс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командный интерфейс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графический интерфейс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элементы графического интерфейса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индивидуальное информационное пространство</a:t>
            </a: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2"/>
          <p:cNvSpPr>
            <a:spLocks noGrp="1"/>
          </p:cNvSpPr>
          <p:nvPr>
            <p:ph type="title"/>
          </p:nvPr>
        </p:nvSpPr>
        <p:spPr>
          <a:xfrm>
            <a:off x="1042988" y="188913"/>
            <a:ext cx="7921625" cy="863600"/>
          </a:xfrm>
        </p:spPr>
        <p:txBody>
          <a:bodyPr>
            <a:normAutofit/>
          </a:bodyPr>
          <a:lstStyle/>
          <a:p>
            <a:pPr algn="l">
              <a:lnSpc>
                <a:spcPct val="80000"/>
              </a:lnSpc>
            </a:pPr>
            <a:r>
              <a:rPr lang="ru-RU" sz="36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Пользовательский интерфейс</a:t>
            </a: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1042988" y="1125538"/>
            <a:ext cx="792162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266700" algn="just"/>
            <a:r>
              <a:rPr lang="ru-RU" sz="2400" b="1" i="1">
                <a:latin typeface="Calibri" pitchFamily="34" charset="0"/>
              </a:rPr>
              <a:t>Пользовательский интерфейс</a:t>
            </a:r>
            <a:r>
              <a:rPr lang="ru-RU" sz="2400">
                <a:latin typeface="Calibri" pitchFamily="34" charset="0"/>
              </a:rPr>
              <a:t> - это совокупность средств и правил взаимодействия человека и компьютера.</a:t>
            </a:r>
          </a:p>
        </p:txBody>
      </p:sp>
      <p:pic>
        <p:nvPicPr>
          <p:cNvPr id="16391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6013" y="2357430"/>
            <a:ext cx="8027987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2500298" y="1928802"/>
            <a:ext cx="51117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dirty="0">
                <a:latin typeface="Calibri" pitchFamily="34" charset="0"/>
              </a:rPr>
              <a:t>Пример командного интерфейса</a:t>
            </a: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6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9" grpId="0" build="allAtOnce"/>
      <p:bldP spid="16392" grpId="0"/>
      <p:bldP spid="16392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97037" y="642942"/>
            <a:ext cx="8046995" cy="5500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6"/>
          <p:cNvSpPr>
            <a:spLocks noChangeArrowheads="1"/>
          </p:cNvSpPr>
          <p:nvPr/>
        </p:nvSpPr>
        <p:spPr bwMode="auto">
          <a:xfrm>
            <a:off x="2987675" y="2420938"/>
            <a:ext cx="4392613" cy="360362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>
                <a:solidFill>
                  <a:srgbClr val="FFFFFF"/>
                </a:solidFill>
                <a:latin typeface="Arial" charset="0"/>
                <a:cs typeface="Arial" charset="0"/>
              </a:rPr>
              <a:t>Щелчок </a:t>
            </a:r>
          </a:p>
        </p:txBody>
      </p:sp>
      <p:sp>
        <p:nvSpPr>
          <p:cNvPr id="15" name="Line 28"/>
          <p:cNvSpPr>
            <a:spLocks noChangeShapeType="1"/>
          </p:cNvSpPr>
          <p:nvPr/>
        </p:nvSpPr>
        <p:spPr bwMode="auto">
          <a:xfrm flipH="1" flipV="1">
            <a:off x="2555875" y="2133600"/>
            <a:ext cx="0" cy="3024188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16" name="Line 28"/>
          <p:cNvSpPr>
            <a:spLocks noChangeShapeType="1"/>
          </p:cNvSpPr>
          <p:nvPr/>
        </p:nvSpPr>
        <p:spPr bwMode="auto">
          <a:xfrm flipH="1" flipV="1">
            <a:off x="2554288" y="4508500"/>
            <a:ext cx="433387" cy="0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17" name="Rectangle 6"/>
          <p:cNvSpPr>
            <a:spLocks noChangeArrowheads="1"/>
          </p:cNvSpPr>
          <p:nvPr/>
        </p:nvSpPr>
        <p:spPr bwMode="auto">
          <a:xfrm>
            <a:off x="2987675" y="3068638"/>
            <a:ext cx="4392613" cy="360362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>
                <a:solidFill>
                  <a:srgbClr val="FFFFFF"/>
                </a:solidFill>
                <a:latin typeface="Arial" charset="0"/>
                <a:cs typeface="Arial" charset="0"/>
              </a:rPr>
              <a:t>Двойной щелчок</a:t>
            </a:r>
          </a:p>
        </p:txBody>
      </p:sp>
      <p:sp>
        <p:nvSpPr>
          <p:cNvPr id="18" name="Rectangle 6"/>
          <p:cNvSpPr>
            <a:spLocks noChangeArrowheads="1"/>
          </p:cNvSpPr>
          <p:nvPr/>
        </p:nvSpPr>
        <p:spPr bwMode="auto">
          <a:xfrm>
            <a:off x="2987675" y="3716338"/>
            <a:ext cx="4392613" cy="43180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>
                <a:solidFill>
                  <a:srgbClr val="FFFFFF"/>
                </a:solidFill>
                <a:latin typeface="Arial" charset="0"/>
                <a:cs typeface="Arial" charset="0"/>
              </a:rPr>
              <a:t>Щелчок правой кнопкой </a:t>
            </a:r>
          </a:p>
        </p:txBody>
      </p:sp>
      <p:sp>
        <p:nvSpPr>
          <p:cNvPr id="19" name="Rectangle 6"/>
          <p:cNvSpPr>
            <a:spLocks noChangeArrowheads="1"/>
          </p:cNvSpPr>
          <p:nvPr/>
        </p:nvSpPr>
        <p:spPr bwMode="auto">
          <a:xfrm>
            <a:off x="2987675" y="4365625"/>
            <a:ext cx="4392613" cy="360363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>
                <a:solidFill>
                  <a:srgbClr val="FFFFFF"/>
                </a:solidFill>
                <a:latin typeface="Arial" charset="0"/>
                <a:cs typeface="Arial" charset="0"/>
              </a:rPr>
              <a:t>Перетаскивание </a:t>
            </a:r>
          </a:p>
        </p:txBody>
      </p:sp>
      <p:sp>
        <p:nvSpPr>
          <p:cNvPr id="20" name="Line 28"/>
          <p:cNvSpPr>
            <a:spLocks noChangeShapeType="1"/>
          </p:cNvSpPr>
          <p:nvPr/>
        </p:nvSpPr>
        <p:spPr bwMode="auto">
          <a:xfrm flipH="1" flipV="1">
            <a:off x="2555875" y="3860800"/>
            <a:ext cx="433388" cy="0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21" name="Line 28"/>
          <p:cNvSpPr>
            <a:spLocks noChangeShapeType="1"/>
          </p:cNvSpPr>
          <p:nvPr/>
        </p:nvSpPr>
        <p:spPr bwMode="auto">
          <a:xfrm flipH="1" flipV="1">
            <a:off x="2555875" y="3284538"/>
            <a:ext cx="433388" cy="0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22" name="Line 28"/>
          <p:cNvSpPr>
            <a:spLocks noChangeShapeType="1"/>
          </p:cNvSpPr>
          <p:nvPr/>
        </p:nvSpPr>
        <p:spPr bwMode="auto">
          <a:xfrm flipH="1" flipV="1">
            <a:off x="2555875" y="2565400"/>
            <a:ext cx="433388" cy="0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23" name="Rectangle 6"/>
          <p:cNvSpPr>
            <a:spLocks noChangeArrowheads="1"/>
          </p:cNvSpPr>
          <p:nvPr/>
        </p:nvSpPr>
        <p:spPr bwMode="auto">
          <a:xfrm>
            <a:off x="2339975" y="1484313"/>
            <a:ext cx="3960813" cy="649287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C00000"/>
                </a:solidFill>
                <a:latin typeface="Arial" charset="0"/>
                <a:cs typeface="Arial" charset="0"/>
              </a:rPr>
              <a:t>Основные приёмы управления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C00000"/>
                </a:solidFill>
                <a:latin typeface="Arial" charset="0"/>
                <a:cs typeface="Arial" charset="0"/>
              </a:rPr>
              <a:t>с помощью мыши</a:t>
            </a:r>
          </a:p>
        </p:txBody>
      </p:sp>
      <p:sp>
        <p:nvSpPr>
          <p:cNvPr id="24" name="Rectangle 6"/>
          <p:cNvSpPr>
            <a:spLocks noChangeArrowheads="1"/>
          </p:cNvSpPr>
          <p:nvPr/>
        </p:nvSpPr>
        <p:spPr bwMode="auto">
          <a:xfrm>
            <a:off x="2987675" y="4940300"/>
            <a:ext cx="4392613" cy="433388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>
                <a:solidFill>
                  <a:srgbClr val="FFFFFF"/>
                </a:solidFill>
                <a:latin typeface="Arial" charset="0"/>
                <a:cs typeface="Arial" charset="0"/>
              </a:rPr>
              <a:t>Наведение указателя мыши  </a:t>
            </a:r>
          </a:p>
        </p:txBody>
      </p:sp>
      <p:sp>
        <p:nvSpPr>
          <p:cNvPr id="25" name="Line 28"/>
          <p:cNvSpPr>
            <a:spLocks noChangeShapeType="1"/>
          </p:cNvSpPr>
          <p:nvPr/>
        </p:nvSpPr>
        <p:spPr bwMode="auto">
          <a:xfrm flipH="1" flipV="1">
            <a:off x="2555875" y="5157788"/>
            <a:ext cx="433388" cy="0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1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7" grpId="0" animBg="1"/>
      <p:bldP spid="18" grpId="0" animBg="1"/>
      <p:bldP spid="19" grpId="0" animBg="1"/>
      <p:bldP spid="23" grpId="0" animBg="1"/>
      <p:bldP spid="2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Line 28"/>
          <p:cNvSpPr>
            <a:spLocks noChangeShapeType="1"/>
          </p:cNvSpPr>
          <p:nvPr/>
        </p:nvSpPr>
        <p:spPr bwMode="auto">
          <a:xfrm flipH="1" flipV="1">
            <a:off x="5219700" y="2708275"/>
            <a:ext cx="0" cy="1081088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2" name="Line 28"/>
          <p:cNvSpPr>
            <a:spLocks noChangeShapeType="1"/>
          </p:cNvSpPr>
          <p:nvPr/>
        </p:nvSpPr>
        <p:spPr bwMode="auto">
          <a:xfrm flipH="1" flipV="1">
            <a:off x="3708400" y="2781300"/>
            <a:ext cx="0" cy="3095625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23" name="Rectangle 6"/>
          <p:cNvSpPr>
            <a:spLocks noChangeArrowheads="1"/>
          </p:cNvSpPr>
          <p:nvPr/>
        </p:nvSpPr>
        <p:spPr bwMode="auto">
          <a:xfrm>
            <a:off x="1763713" y="2276475"/>
            <a:ext cx="2087562" cy="504825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>
                <a:solidFill>
                  <a:srgbClr val="FFFFFF"/>
                </a:solidFill>
                <a:latin typeface="Arial" charset="0"/>
                <a:cs typeface="Arial" charset="0"/>
              </a:rPr>
              <a:t>Окно </a:t>
            </a:r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5003800" y="2276475"/>
            <a:ext cx="2087563" cy="43180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>
                <a:solidFill>
                  <a:srgbClr val="FFFFFF"/>
                </a:solidFill>
                <a:latin typeface="Arial" charset="0"/>
                <a:cs typeface="Arial" charset="0"/>
              </a:rPr>
              <a:t>Меню</a:t>
            </a:r>
          </a:p>
        </p:txBody>
      </p:sp>
      <p:sp>
        <p:nvSpPr>
          <p:cNvPr id="2059" name="Заголовок 2"/>
          <p:cNvSpPr>
            <a:spLocks/>
          </p:cNvSpPr>
          <p:nvPr/>
        </p:nvSpPr>
        <p:spPr bwMode="auto">
          <a:xfrm>
            <a:off x="1222375" y="188913"/>
            <a:ext cx="7526338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3600" b="1" dirty="0">
                <a:solidFill>
                  <a:srgbClr val="C00000"/>
                </a:solidFill>
                <a:latin typeface="Calibri" pitchFamily="34" charset="0"/>
              </a:rPr>
              <a:t>Основные элементы графического интерфейса</a:t>
            </a:r>
          </a:p>
        </p:txBody>
      </p:sp>
      <p:sp>
        <p:nvSpPr>
          <p:cNvPr id="4" name="Line 28"/>
          <p:cNvSpPr>
            <a:spLocks noChangeShapeType="1"/>
          </p:cNvSpPr>
          <p:nvPr/>
        </p:nvSpPr>
        <p:spPr bwMode="auto">
          <a:xfrm flipH="1" flipV="1">
            <a:off x="2843213" y="1844675"/>
            <a:ext cx="0" cy="431800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5" name="Line 28"/>
          <p:cNvSpPr>
            <a:spLocks noChangeShapeType="1"/>
          </p:cNvSpPr>
          <p:nvPr/>
        </p:nvSpPr>
        <p:spPr bwMode="auto">
          <a:xfrm flipH="1" flipV="1">
            <a:off x="6084888" y="1844675"/>
            <a:ext cx="0" cy="431800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1042988" y="2997200"/>
            <a:ext cx="2233612" cy="43180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>
                <a:solidFill>
                  <a:srgbClr val="FFFFFF"/>
                </a:solidFill>
                <a:latin typeface="Arial" charset="0"/>
                <a:cs typeface="Arial" charset="0"/>
              </a:rPr>
              <a:t>Рабочий стол 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042988" y="3644900"/>
            <a:ext cx="2233612" cy="43180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>
                <a:solidFill>
                  <a:srgbClr val="FFFFFF"/>
                </a:solidFill>
                <a:latin typeface="Arial" charset="0"/>
                <a:cs typeface="Arial" charset="0"/>
              </a:rPr>
              <a:t>Окно папок</a:t>
            </a: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042988" y="4292600"/>
            <a:ext cx="2233612" cy="43180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>
                <a:solidFill>
                  <a:srgbClr val="FFFFFF"/>
                </a:solidFill>
                <a:latin typeface="Arial" charset="0"/>
                <a:cs typeface="Arial" charset="0"/>
              </a:rPr>
              <a:t>Диалоговое окно </a:t>
            </a: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1042988" y="4941888"/>
            <a:ext cx="2233612" cy="43180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>
                <a:solidFill>
                  <a:srgbClr val="FFFFFF"/>
                </a:solidFill>
                <a:latin typeface="Arial" charset="0"/>
                <a:cs typeface="Arial" charset="0"/>
              </a:rPr>
              <a:t>Окно приложения </a:t>
            </a: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1042988" y="5589588"/>
            <a:ext cx="2233612" cy="43180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>
                <a:solidFill>
                  <a:srgbClr val="FFFFFF"/>
                </a:solidFill>
                <a:latin typeface="Arial" charset="0"/>
                <a:cs typeface="Arial" charset="0"/>
              </a:rPr>
              <a:t>Окно документа</a:t>
            </a:r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5651500" y="2924175"/>
            <a:ext cx="2089150" cy="43180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>
                <a:solidFill>
                  <a:srgbClr val="FFFFFF"/>
                </a:solidFill>
                <a:latin typeface="Arial" charset="0"/>
                <a:cs typeface="Arial" charset="0"/>
              </a:rPr>
              <a:t>Главное меню</a:t>
            </a: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5651500" y="3571875"/>
            <a:ext cx="3168650" cy="43180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>
                <a:solidFill>
                  <a:srgbClr val="FFFFFF"/>
                </a:solidFill>
                <a:latin typeface="Arial" charset="0"/>
                <a:cs typeface="Arial" charset="0"/>
              </a:rPr>
              <a:t>Контекстное меню</a:t>
            </a: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1331913" y="1196975"/>
            <a:ext cx="6553200" cy="649288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>
                <a:solidFill>
                  <a:srgbClr val="FFFFFF"/>
                </a:solidFill>
                <a:latin typeface="Arial" charset="0"/>
                <a:cs typeface="Arial" charset="0"/>
              </a:rPr>
              <a:t>Основные элементы графического интерфейса</a:t>
            </a:r>
          </a:p>
        </p:txBody>
      </p:sp>
      <p:sp>
        <p:nvSpPr>
          <p:cNvPr id="14" name="Line 28"/>
          <p:cNvSpPr>
            <a:spLocks noChangeShapeType="1"/>
          </p:cNvSpPr>
          <p:nvPr/>
        </p:nvSpPr>
        <p:spPr bwMode="auto">
          <a:xfrm flipV="1">
            <a:off x="3276600" y="3141663"/>
            <a:ext cx="431800" cy="0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15" name="Line 28"/>
          <p:cNvSpPr>
            <a:spLocks noChangeShapeType="1"/>
          </p:cNvSpPr>
          <p:nvPr/>
        </p:nvSpPr>
        <p:spPr bwMode="auto">
          <a:xfrm flipV="1">
            <a:off x="3276600" y="3860800"/>
            <a:ext cx="431800" cy="0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16" name="Line 28"/>
          <p:cNvSpPr>
            <a:spLocks noChangeShapeType="1"/>
          </p:cNvSpPr>
          <p:nvPr/>
        </p:nvSpPr>
        <p:spPr bwMode="auto">
          <a:xfrm flipV="1">
            <a:off x="3276600" y="4510088"/>
            <a:ext cx="431800" cy="0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17" name="Line 28"/>
          <p:cNvSpPr>
            <a:spLocks noChangeShapeType="1"/>
          </p:cNvSpPr>
          <p:nvPr/>
        </p:nvSpPr>
        <p:spPr bwMode="auto">
          <a:xfrm flipV="1">
            <a:off x="3276600" y="5876925"/>
            <a:ext cx="431800" cy="0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18" name="Line 28"/>
          <p:cNvSpPr>
            <a:spLocks noChangeShapeType="1"/>
          </p:cNvSpPr>
          <p:nvPr/>
        </p:nvSpPr>
        <p:spPr bwMode="auto">
          <a:xfrm flipV="1">
            <a:off x="5219700" y="3213100"/>
            <a:ext cx="431800" cy="0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  <a:headEnd/>
            <a:tailEnd type="triangle" w="med" len="med"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19" name="Line 28"/>
          <p:cNvSpPr>
            <a:spLocks noChangeShapeType="1"/>
          </p:cNvSpPr>
          <p:nvPr/>
        </p:nvSpPr>
        <p:spPr bwMode="auto">
          <a:xfrm flipV="1">
            <a:off x="5219700" y="3789363"/>
            <a:ext cx="431800" cy="0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  <a:headEnd/>
            <a:tailEnd type="triangle" w="med" len="med"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20" name="Line 28"/>
          <p:cNvSpPr>
            <a:spLocks noChangeShapeType="1"/>
          </p:cNvSpPr>
          <p:nvPr/>
        </p:nvSpPr>
        <p:spPr bwMode="auto">
          <a:xfrm flipV="1">
            <a:off x="3276600" y="5157788"/>
            <a:ext cx="431800" cy="0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0"/>
                            </p:stCondLst>
                            <p:childTnLst>
                              <p:par>
                                <p:cTn id="4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1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2000"/>
                            </p:stCondLst>
                            <p:childTnLst>
                              <p:par>
                                <p:cTn id="5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3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4000"/>
                            </p:stCondLst>
                            <p:childTnLst>
                              <p:par>
                                <p:cTn id="6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5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6000"/>
                            </p:stCondLst>
                            <p:childTnLst>
                              <p:par>
                                <p:cTn id="6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7000"/>
                            </p:stCondLst>
                            <p:childTnLst>
                              <p:par>
                                <p:cTn id="7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8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9000"/>
                            </p:stCondLst>
                            <p:childTnLst>
                              <p:par>
                                <p:cTn id="8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00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3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2"/>
          <p:cNvSpPr>
            <a:spLocks/>
          </p:cNvSpPr>
          <p:nvPr/>
        </p:nvSpPr>
        <p:spPr bwMode="auto">
          <a:xfrm>
            <a:off x="1042988" y="188913"/>
            <a:ext cx="7921625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индивидуального информационного пространства</a:t>
            </a: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1116013" y="1341438"/>
            <a:ext cx="78486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182563" algn="just"/>
            <a:r>
              <a:rPr lang="ru-RU" sz="2400" dirty="0">
                <a:latin typeface="Calibri" pitchFamily="34" charset="0"/>
              </a:rPr>
              <a:t>Совокупность всей информации, накопленной человечеством в процессе развития науки, культуры, образования и практической деятельности людей, называют </a:t>
            </a:r>
            <a:r>
              <a:rPr lang="ru-RU" sz="2400" b="1" dirty="0">
                <a:latin typeface="Calibri" pitchFamily="34" charset="0"/>
              </a:rPr>
              <a:t>информационными ресурсами</a:t>
            </a:r>
            <a:r>
              <a:rPr lang="ru-RU" sz="2400" dirty="0">
                <a:latin typeface="Calibri" pitchFamily="34" charset="0"/>
              </a:rPr>
              <a:t>.</a:t>
            </a:r>
            <a:r>
              <a:rPr lang="ru-RU" dirty="0">
                <a:latin typeface="Calibri" pitchFamily="34" charset="0"/>
              </a:rPr>
              <a:t> </a:t>
            </a: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1042988" y="3213100"/>
            <a:ext cx="792162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182563" algn="just"/>
            <a:r>
              <a:rPr lang="ru-RU" sz="2400" b="1">
                <a:latin typeface="Calibri" pitchFamily="34" charset="0"/>
              </a:rPr>
              <a:t>Информационные ресурсы</a:t>
            </a:r>
            <a:r>
              <a:rPr lang="ru-RU" sz="2400">
                <a:latin typeface="Calibri" pitchFamily="34" charset="0"/>
              </a:rPr>
              <a:t>, доступные пользователю при работе на компьютере, называются его индивидуальным </a:t>
            </a:r>
            <a:r>
              <a:rPr lang="ru-RU" sz="2400" b="1">
                <a:latin typeface="Calibri" pitchFamily="34" charset="0"/>
              </a:rPr>
              <a:t>информационным пространством.</a:t>
            </a: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allAtOnce"/>
      <p:bldP spid="19460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3"/>
          <p:cNvSpPr>
            <a:spLocks noGrp="1"/>
          </p:cNvSpPr>
          <p:nvPr>
            <p:ph type="title"/>
          </p:nvPr>
        </p:nvSpPr>
        <p:spPr>
          <a:xfrm>
            <a:off x="1042988" y="188913"/>
            <a:ext cx="7643812" cy="633412"/>
          </a:xfrm>
        </p:spPr>
        <p:txBody>
          <a:bodyPr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Самое главное</a:t>
            </a:r>
          </a:p>
        </p:txBody>
      </p:sp>
      <p:sp>
        <p:nvSpPr>
          <p:cNvPr id="20482" name="Text Box 3"/>
          <p:cNvSpPr txBox="1">
            <a:spLocks noChangeArrowheads="1"/>
          </p:cNvSpPr>
          <p:nvPr/>
        </p:nvSpPr>
        <p:spPr bwMode="auto">
          <a:xfrm>
            <a:off x="323850" y="908050"/>
            <a:ext cx="8820150" cy="531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84138" indent="182563" algn="just">
              <a:lnSpc>
                <a:spcPct val="110000"/>
              </a:lnSpc>
              <a:spcBef>
                <a:spcPct val="30000"/>
              </a:spcBef>
            </a:pPr>
            <a:r>
              <a:rPr lang="ru-RU" sz="2000" b="1" i="1" dirty="0">
                <a:latin typeface="Calibri" pitchFamily="34" charset="0"/>
              </a:rPr>
              <a:t>Пользовательский интерфейс</a:t>
            </a:r>
            <a:r>
              <a:rPr lang="ru-RU" sz="2000" dirty="0">
                <a:latin typeface="Calibri" pitchFamily="34" charset="0"/>
              </a:rPr>
              <a:t> - это совокупность средств и правил взаимодействия человека и компьютера.</a:t>
            </a:r>
          </a:p>
          <a:p>
            <a:pPr marL="84138" indent="182563" algn="just">
              <a:lnSpc>
                <a:spcPct val="110000"/>
              </a:lnSpc>
            </a:pPr>
            <a:r>
              <a:rPr lang="ru-RU" sz="2000" dirty="0">
                <a:latin typeface="Calibri" pitchFamily="34" charset="0"/>
              </a:rPr>
              <a:t>Взаимодействие человека и компьютера в наши дни строится на основе </a:t>
            </a:r>
            <a:r>
              <a:rPr lang="ru-RU" sz="2000" b="1" i="1" dirty="0">
                <a:latin typeface="Calibri" pitchFamily="34" charset="0"/>
              </a:rPr>
              <a:t>объектно-ориентированного графического интерфейса</a:t>
            </a:r>
            <a:r>
              <a:rPr lang="ru-RU" sz="2000" dirty="0">
                <a:latin typeface="Calibri" pitchFamily="34" charset="0"/>
              </a:rPr>
              <a:t>, в котором:</a:t>
            </a:r>
          </a:p>
          <a:p>
            <a:pPr marL="84138" indent="182563" algn="just">
              <a:lnSpc>
                <a:spcPct val="110000"/>
              </a:lnSpc>
              <a:buFontTx/>
              <a:buChar char="•"/>
            </a:pPr>
            <a:r>
              <a:rPr lang="ru-RU" sz="2000" dirty="0">
                <a:latin typeface="Calibri" pitchFamily="34" charset="0"/>
              </a:rPr>
              <a:t>все объекты представляются в виде </a:t>
            </a:r>
            <a:r>
              <a:rPr lang="ru-RU" sz="2000" b="1" i="1" dirty="0">
                <a:latin typeface="Calibri" pitchFamily="34" charset="0"/>
              </a:rPr>
              <a:t>значков</a:t>
            </a:r>
            <a:r>
              <a:rPr lang="ru-RU" sz="2000" dirty="0">
                <a:latin typeface="Calibri" pitchFamily="34" charset="0"/>
              </a:rPr>
              <a:t>;</a:t>
            </a:r>
          </a:p>
          <a:p>
            <a:pPr marL="84138" indent="182563" algn="just">
              <a:lnSpc>
                <a:spcPct val="110000"/>
              </a:lnSpc>
              <a:buFontTx/>
              <a:buChar char="•"/>
            </a:pPr>
            <a:r>
              <a:rPr lang="ru-RU" sz="2000" dirty="0">
                <a:latin typeface="Calibri" pitchFamily="34" charset="0"/>
              </a:rPr>
              <a:t>оперирование объектами осуществляется в </a:t>
            </a:r>
            <a:r>
              <a:rPr lang="ru-RU" sz="2000" b="1" i="1" dirty="0">
                <a:latin typeface="Calibri" pitchFamily="34" charset="0"/>
              </a:rPr>
              <a:t>окнах</a:t>
            </a:r>
            <a:r>
              <a:rPr lang="ru-RU" sz="2000" dirty="0">
                <a:latin typeface="Calibri" pitchFamily="34" charset="0"/>
              </a:rPr>
              <a:t>;</a:t>
            </a:r>
          </a:p>
          <a:p>
            <a:pPr marL="84138" indent="182563" algn="just">
              <a:lnSpc>
                <a:spcPct val="110000"/>
              </a:lnSpc>
              <a:buFontTx/>
              <a:buChar char="•"/>
            </a:pPr>
            <a:r>
              <a:rPr lang="ru-RU" sz="2000" dirty="0">
                <a:latin typeface="Calibri" pitchFamily="34" charset="0"/>
              </a:rPr>
              <a:t>основным элементом программного управления является </a:t>
            </a:r>
            <a:r>
              <a:rPr lang="ru-RU" sz="2000" b="1" i="1" dirty="0">
                <a:latin typeface="Calibri" pitchFamily="34" charset="0"/>
              </a:rPr>
              <a:t>меню</a:t>
            </a:r>
            <a:r>
              <a:rPr lang="ru-RU" sz="2000" dirty="0">
                <a:latin typeface="Calibri" pitchFamily="34" charset="0"/>
              </a:rPr>
              <a:t>;</a:t>
            </a:r>
          </a:p>
          <a:p>
            <a:pPr marL="84138" indent="182563" algn="just">
              <a:lnSpc>
                <a:spcPct val="110000"/>
              </a:lnSpc>
              <a:buFontTx/>
              <a:buChar char="•"/>
            </a:pPr>
            <a:r>
              <a:rPr lang="ru-RU" sz="2000" dirty="0">
                <a:latin typeface="Calibri" pitchFamily="34" charset="0"/>
              </a:rPr>
              <a:t>основным элементом аппаратного управления являются различные </a:t>
            </a:r>
            <a:r>
              <a:rPr lang="ru-RU" sz="2000" b="1" i="1" dirty="0">
                <a:latin typeface="Calibri" pitchFamily="34" charset="0"/>
              </a:rPr>
              <a:t>манипуляторы</a:t>
            </a:r>
            <a:r>
              <a:rPr lang="ru-RU" sz="2000" dirty="0">
                <a:latin typeface="Calibri" pitchFamily="34" charset="0"/>
              </a:rPr>
              <a:t>.</a:t>
            </a:r>
          </a:p>
          <a:p>
            <a:pPr marL="84138" indent="182563" algn="just">
              <a:lnSpc>
                <a:spcPct val="110000"/>
              </a:lnSpc>
              <a:spcBef>
                <a:spcPct val="30000"/>
              </a:spcBef>
            </a:pPr>
            <a:r>
              <a:rPr lang="ru-RU" sz="2000" b="1" i="1" dirty="0">
                <a:latin typeface="Calibri" pitchFamily="34" charset="0"/>
              </a:rPr>
              <a:t>Информационное пространство пользователя</a:t>
            </a:r>
            <a:r>
              <a:rPr lang="ru-RU" sz="2000" dirty="0">
                <a:latin typeface="Calibri" pitchFamily="34" charset="0"/>
              </a:rPr>
              <a:t> - это информационные ресурсы (файлы с программами, документы, </a:t>
            </a:r>
            <a:r>
              <a:rPr lang="ru-RU" sz="2000" dirty="0" err="1">
                <a:latin typeface="Calibri" pitchFamily="34" charset="0"/>
              </a:rPr>
              <a:t>Web</a:t>
            </a:r>
            <a:r>
              <a:rPr lang="ru-RU" sz="2000" dirty="0">
                <a:latin typeface="Calibri" pitchFamily="34" charset="0"/>
              </a:rPr>
              <a:t>-сайты, фотографии, видеофрагменты и др.), доступные пользователю при работе на компьютере.</a:t>
            </a:r>
          </a:p>
          <a:p>
            <a:pPr marL="84138" indent="182563" algn="just">
              <a:lnSpc>
                <a:spcPct val="110000"/>
              </a:lnSpc>
              <a:spcBef>
                <a:spcPct val="30000"/>
              </a:spcBef>
            </a:pPr>
            <a:r>
              <a:rPr lang="ru-RU" dirty="0">
                <a:solidFill>
                  <a:schemeClr val="bg1"/>
                </a:solidFill>
                <a:latin typeface="Calibri" pitchFamily="34" charset="0"/>
              </a:rPr>
              <a:t>                </a:t>
            </a:r>
          </a:p>
        </p:txBody>
      </p:sp>
      <p:pic>
        <p:nvPicPr>
          <p:cNvPr id="1026" name="Picture 2" descr="https://2.bp.blogspot.com/-PhwQ-MVJ8M8/WEO_uzer4VI/AAAAAAAAE5o/PmJELgfWqkEUscEKbLfk6Zmj8PxWHXW4gCEw/s1600/%25D0%25B2%25D0%25B8%25D0%25BD%25D0%25B4%25D0%25B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11960" y="5032417"/>
            <a:ext cx="2202962" cy="176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2"/>
          <p:cNvSpPr>
            <a:spLocks/>
          </p:cNvSpPr>
          <p:nvPr/>
        </p:nvSpPr>
        <p:spPr bwMode="auto">
          <a:xfrm>
            <a:off x="1042988" y="188913"/>
            <a:ext cx="7643812" cy="6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400" b="1" dirty="0">
                <a:solidFill>
                  <a:srgbClr val="C00000"/>
                </a:solidFill>
                <a:latin typeface="Calibri" pitchFamily="34" charset="0"/>
              </a:rPr>
              <a:t>Опорный конспект</a:t>
            </a:r>
          </a:p>
        </p:txBody>
      </p:sp>
      <p:sp>
        <p:nvSpPr>
          <p:cNvPr id="26" name="Rectangle 6"/>
          <p:cNvSpPr>
            <a:spLocks noChangeArrowheads="1"/>
          </p:cNvSpPr>
          <p:nvPr/>
        </p:nvSpPr>
        <p:spPr bwMode="auto">
          <a:xfrm>
            <a:off x="3203575" y="2852738"/>
            <a:ext cx="4392613" cy="360362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>
                <a:solidFill>
                  <a:srgbClr val="FFFFFF"/>
                </a:solidFill>
                <a:latin typeface="Arial" charset="0"/>
                <a:cs typeface="Arial" charset="0"/>
              </a:rPr>
              <a:t>Объекты представлены в виде значков</a:t>
            </a:r>
          </a:p>
        </p:txBody>
      </p:sp>
      <p:sp>
        <p:nvSpPr>
          <p:cNvPr id="29" name="Line 28"/>
          <p:cNvSpPr>
            <a:spLocks noChangeShapeType="1"/>
          </p:cNvSpPr>
          <p:nvPr/>
        </p:nvSpPr>
        <p:spPr bwMode="auto">
          <a:xfrm flipH="1" flipV="1">
            <a:off x="2771775" y="2709863"/>
            <a:ext cx="0" cy="2087562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31" name="Line 28"/>
          <p:cNvSpPr>
            <a:spLocks noChangeShapeType="1"/>
          </p:cNvSpPr>
          <p:nvPr/>
        </p:nvSpPr>
        <p:spPr bwMode="auto">
          <a:xfrm flipH="1" flipV="1">
            <a:off x="2770188" y="4797425"/>
            <a:ext cx="433387" cy="0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1116013" y="908050"/>
            <a:ext cx="7777162" cy="8636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>
                <a:solidFill>
                  <a:schemeClr val="tx1"/>
                </a:solidFill>
                <a:latin typeface="Arial" charset="0"/>
                <a:cs typeface="Arial" charset="0"/>
              </a:rPr>
              <a:t>Пользовательский интерфейс</a:t>
            </a:r>
            <a:r>
              <a:rPr lang="ru-RU">
                <a:solidFill>
                  <a:schemeClr val="tx1"/>
                </a:solidFill>
                <a:latin typeface="Arial" charset="0"/>
                <a:cs typeface="Arial" charset="0"/>
              </a:rPr>
              <a:t> - это совокупность средств и правил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>
                <a:solidFill>
                  <a:schemeClr val="tx1"/>
                </a:solidFill>
                <a:latin typeface="Arial" charset="0"/>
                <a:cs typeface="Arial" charset="0"/>
              </a:rPr>
              <a:t>взаимодействия человека и компьютера. </a:t>
            </a:r>
          </a:p>
        </p:txBody>
      </p:sp>
      <p:sp>
        <p:nvSpPr>
          <p:cNvPr id="2" name="Rectangle 6"/>
          <p:cNvSpPr>
            <a:spLocks noChangeArrowheads="1"/>
          </p:cNvSpPr>
          <p:nvPr/>
        </p:nvSpPr>
        <p:spPr bwMode="auto">
          <a:xfrm>
            <a:off x="3203575" y="3357563"/>
            <a:ext cx="4392613" cy="360362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>
                <a:solidFill>
                  <a:srgbClr val="FFFFFF"/>
                </a:solidFill>
                <a:latin typeface="Arial" charset="0"/>
                <a:cs typeface="Arial" charset="0"/>
              </a:rPr>
              <a:t>Оперирование объектами в окнах</a:t>
            </a:r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3203575" y="3860800"/>
            <a:ext cx="4392613" cy="576263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>
                <a:solidFill>
                  <a:srgbClr val="FFFFFF"/>
                </a:solidFill>
                <a:latin typeface="Arial" charset="0"/>
                <a:cs typeface="Arial" charset="0"/>
              </a:rPr>
              <a:t>Основной элемент программного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>
                <a:solidFill>
                  <a:srgbClr val="FFFFFF"/>
                </a:solidFill>
                <a:latin typeface="Arial" charset="0"/>
                <a:cs typeface="Arial" charset="0"/>
              </a:rPr>
              <a:t>управления – меню </a:t>
            </a: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3203575" y="4581525"/>
            <a:ext cx="4392613" cy="576263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>
                <a:solidFill>
                  <a:srgbClr val="FFFFFF"/>
                </a:solidFill>
                <a:latin typeface="Arial" charset="0"/>
                <a:cs typeface="Arial" charset="0"/>
              </a:rPr>
              <a:t>Основной элемент аппаратного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>
                <a:solidFill>
                  <a:srgbClr val="FFFFFF"/>
                </a:solidFill>
                <a:latin typeface="Arial" charset="0"/>
                <a:cs typeface="Arial" charset="0"/>
              </a:rPr>
              <a:t>управления – манипулятор</a:t>
            </a:r>
          </a:p>
        </p:txBody>
      </p:sp>
      <p:sp>
        <p:nvSpPr>
          <p:cNvPr id="5" name="Line 28"/>
          <p:cNvSpPr>
            <a:spLocks noChangeShapeType="1"/>
          </p:cNvSpPr>
          <p:nvPr/>
        </p:nvSpPr>
        <p:spPr bwMode="auto">
          <a:xfrm flipH="1" flipV="1">
            <a:off x="2771775" y="4149725"/>
            <a:ext cx="433388" cy="0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6" name="Line 28"/>
          <p:cNvSpPr>
            <a:spLocks noChangeShapeType="1"/>
          </p:cNvSpPr>
          <p:nvPr/>
        </p:nvSpPr>
        <p:spPr bwMode="auto">
          <a:xfrm flipH="1" flipV="1">
            <a:off x="2771775" y="3573463"/>
            <a:ext cx="433388" cy="0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7" name="Line 28"/>
          <p:cNvSpPr>
            <a:spLocks noChangeShapeType="1"/>
          </p:cNvSpPr>
          <p:nvPr/>
        </p:nvSpPr>
        <p:spPr bwMode="auto">
          <a:xfrm flipH="1" flipV="1">
            <a:off x="2771775" y="3068638"/>
            <a:ext cx="433388" cy="0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539552" y="5518150"/>
            <a:ext cx="7777162" cy="8636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chemeClr val="tx1"/>
                </a:solidFill>
                <a:latin typeface="Arial" charset="0"/>
                <a:cs typeface="Arial" charset="0"/>
              </a:rPr>
              <a:t>Информационное пространство пользователя</a:t>
            </a:r>
            <a:r>
              <a:rPr lang="ru-RU" dirty="0">
                <a:solidFill>
                  <a:schemeClr val="tx1"/>
                </a:solidFill>
                <a:latin typeface="Arial" charset="0"/>
                <a:cs typeface="Arial" charset="0"/>
              </a:rPr>
              <a:t> –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Arial" charset="0"/>
                <a:cs typeface="Arial" charset="0"/>
              </a:rPr>
              <a:t>это информационные ресурсы, доступные пользователю при работе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Arial" charset="0"/>
                <a:cs typeface="Arial" charset="0"/>
              </a:rPr>
              <a:t>на компьютере.</a:t>
            </a:r>
          </a:p>
        </p:txBody>
      </p:sp>
      <p:sp>
        <p:nvSpPr>
          <p:cNvPr id="23" name="Rectangle 6"/>
          <p:cNvSpPr>
            <a:spLocks noChangeArrowheads="1"/>
          </p:cNvSpPr>
          <p:nvPr/>
        </p:nvSpPr>
        <p:spPr bwMode="auto">
          <a:xfrm>
            <a:off x="2555875" y="2060575"/>
            <a:ext cx="3455988" cy="649288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>
                <a:solidFill>
                  <a:srgbClr val="FFFFFF"/>
                </a:solidFill>
                <a:latin typeface="Arial" charset="0"/>
                <a:cs typeface="Arial" charset="0"/>
              </a:rPr>
              <a:t>Объектно-ориентированный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>
                <a:solidFill>
                  <a:srgbClr val="FFFFFF"/>
                </a:solidFill>
                <a:latin typeface="Arial" charset="0"/>
                <a:cs typeface="Arial" charset="0"/>
              </a:rPr>
              <a:t>интерфейс</a:t>
            </a: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10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31747" grpId="0" animBg="1"/>
      <p:bldP spid="2" grpId="0" animBg="1"/>
      <p:bldP spid="3" grpId="0" animBg="1"/>
      <p:bldP spid="4" grpId="0" animBg="1"/>
      <p:bldP spid="8" grpId="0" animBg="1"/>
      <p:bldP spid="23" grpId="0" animBg="1"/>
    </p:bld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21</TotalTime>
  <Words>273</Words>
  <Application>Microsoft Office PowerPoint</Application>
  <PresentationFormat>Экран (4:3)</PresentationFormat>
  <Paragraphs>56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Аспект</vt:lpstr>
      <vt:lpstr>ПОЛЬЗОВАТЕЛЬСКИЙ ИНТЕРФЕЙС</vt:lpstr>
      <vt:lpstr>Ключевые слова</vt:lpstr>
      <vt:lpstr>Пользовательский интерфейс</vt:lpstr>
      <vt:lpstr>Слайд 4</vt:lpstr>
      <vt:lpstr>Слайд 5</vt:lpstr>
      <vt:lpstr>Слайд 6</vt:lpstr>
      <vt:lpstr>Слайд 7</vt:lpstr>
      <vt:lpstr>Самое главное</vt:lpstr>
      <vt:lpstr>Слайд 9</vt:lpstr>
      <vt:lpstr>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ПОЛЬЗОВАТЕЛЬСКИЙ ИНТЕРФЕЙС</dc:title>
  <dc:creator>OK</dc:creator>
  <cp:lastModifiedBy>ОСТ-020</cp:lastModifiedBy>
  <cp:revision>5</cp:revision>
  <dcterms:created xsi:type="dcterms:W3CDTF">2016-07-03T11:37:01Z</dcterms:created>
  <dcterms:modified xsi:type="dcterms:W3CDTF">2018-12-04T05:43:35Z</dcterms:modified>
</cp:coreProperties>
</file>