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7" r:id="rId2"/>
    <p:sldId id="258" r:id="rId3"/>
    <p:sldId id="351" r:id="rId4"/>
    <p:sldId id="352" r:id="rId5"/>
    <p:sldId id="355" r:id="rId6"/>
    <p:sldId id="356" r:id="rId7"/>
    <p:sldId id="357" r:id="rId8"/>
    <p:sldId id="358" r:id="rId9"/>
    <p:sldId id="264" r:id="rId10"/>
    <p:sldId id="263" r:id="rId11"/>
    <p:sldId id="268" r:id="rId12"/>
    <p:sldId id="301" r:id="rId13"/>
    <p:sldId id="302" r:id="rId14"/>
    <p:sldId id="266" r:id="rId15"/>
    <p:sldId id="303" r:id="rId16"/>
    <p:sldId id="267" r:id="rId17"/>
    <p:sldId id="273" r:id="rId18"/>
    <p:sldId id="272" r:id="rId19"/>
    <p:sldId id="271" r:id="rId20"/>
    <p:sldId id="270" r:id="rId21"/>
    <p:sldId id="269" r:id="rId22"/>
    <p:sldId id="277" r:id="rId23"/>
    <p:sldId id="276" r:id="rId24"/>
    <p:sldId id="285" r:id="rId25"/>
    <p:sldId id="291" r:id="rId26"/>
    <p:sldId id="292" r:id="rId27"/>
    <p:sldId id="295" r:id="rId28"/>
    <p:sldId id="286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  <p:sldId id="344" r:id="rId70"/>
    <p:sldId id="345" r:id="rId71"/>
    <p:sldId id="346" r:id="rId72"/>
    <p:sldId id="347" r:id="rId73"/>
    <p:sldId id="348" r:id="rId74"/>
    <p:sldId id="298" r:id="rId75"/>
    <p:sldId id="296" r:id="rId7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39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D160A-F868-4DCC-8B79-67FCA9057DC7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9DA77-BE2B-417D-A019-DEFFD7B0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9DA77-BE2B-417D-A019-DEFFD7B0DF2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context.reverso.net/%D0%BF%D0%B5%D1%80%D0%B5%D0%B2%D0%BE%D0%B4/%D0%B0%D0%BD%D0%B3%D0%BB%D0%B8%D0%B9%D1%81%D0%BA%D0%B8%D0%B9-%D1%80%D1%83%D1%81%D1%81%D0%BA%D0%B8%D0%B9/turn+righ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ntext.reverso.net/%D0%BF%D0%B5%D1%80%D0%B5%D0%B2%D0%BE%D0%B4/%D0%B0%D0%BD%D0%B3%D0%BB%D0%B8%D0%B9%D1%81%D0%BA%D0%B8%D0%B9-%D1%80%D1%83%D1%81%D1%81%D0%BA%D0%B8%D0%B9/turn+left.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context.reverso.net/%D0%BF%D0%B5%D1%80%D0%B5%D0%B2%D0%BE%D0%B4/%D0%B0%D0%BD%D0%B3%D0%BB%D0%B8%D0%B9%D1%81%D0%BA%D0%B8%D0%B9-%D1%80%D1%83%D1%81%D1%81%D0%BA%D0%B8%D0%B9/is+located+opposite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3" cstate="print">
              <a:lum bright="68000" contrast="-68000"/>
            </a:blip>
            <a:stretch>
              <a:fillRect/>
            </a:stretch>
          </a:blip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200" b="1" dirty="0" smtClean="0">
                <a:latin typeface="Arial Black" pitchFamily="34" charset="0"/>
                <a:cs typeface="Times New Roman" pitchFamily="18" charset="0"/>
              </a:rPr>
              <a:t>ГОСУДАРСТВЕННОЕ БЮДЖЕТНОЕ ПРОФЕССИОНАЛЬНОЕ ОБРАЗОВАТЕЛЬНОЕ УЧРЕЖДЕНИЕ НОВОСИБИРСКОЙ ОБЛАСТИ </a:t>
            </a:r>
          </a:p>
          <a:p>
            <a:pPr algn="ctr">
              <a:buNone/>
            </a:pPr>
            <a:r>
              <a:rPr lang="ru-RU" sz="1200" b="1" dirty="0" smtClean="0">
                <a:latin typeface="Arial Black" pitchFamily="34" charset="0"/>
                <a:cs typeface="Times New Roman" pitchFamily="18" charset="0"/>
              </a:rPr>
              <a:t>«НОВОСИБИРСКИЙ ТЕХНОЛОГИЧЕСКИЙ КОЛЛЕДЖ ПИТАНИЯ»</a:t>
            </a:r>
          </a:p>
          <a:p>
            <a:pPr algn="ctr"/>
            <a:endParaRPr lang="ru-RU" sz="12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Методическая разработка</a:t>
            </a: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практического занятия по дисциплине </a:t>
            </a: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«Английский язык»</a:t>
            </a: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 по теме </a:t>
            </a: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«Ориентирование в незнакомом городе.  </a:t>
            </a: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Выяснение местоположения объекта.</a:t>
            </a: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Пользование городским транспортом».</a:t>
            </a:r>
          </a:p>
          <a:p>
            <a:endParaRPr lang="ru-RU" sz="20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b="1" dirty="0" smtClean="0">
                <a:latin typeface="Arial Black" pitchFamily="34" charset="0"/>
                <a:cs typeface="Times New Roman" pitchFamily="18" charset="0"/>
              </a:rPr>
              <a:t>		</a:t>
            </a:r>
          </a:p>
          <a:p>
            <a:pPr algn="ctr">
              <a:buNone/>
            </a:pPr>
            <a:r>
              <a:rPr lang="ru-RU" sz="1600" b="1" dirty="0" smtClean="0">
                <a:latin typeface="Arial Black" pitchFamily="34" charset="0"/>
                <a:cs typeface="Times New Roman" pitchFamily="18" charset="0"/>
              </a:rPr>
              <a:t>						Составитель: Соловьёва Н.В.</a:t>
            </a:r>
          </a:p>
          <a:p>
            <a:pPr algn="ctr">
              <a:buNone/>
            </a:pPr>
            <a:r>
              <a:rPr lang="ru-RU" sz="1600" b="1" dirty="0" smtClean="0">
                <a:latin typeface="Arial Black" pitchFamily="34" charset="0"/>
                <a:cs typeface="Times New Roman" pitchFamily="18" charset="0"/>
              </a:rPr>
              <a:t>							г. Новосибирск 2018</a:t>
            </a:r>
          </a:p>
          <a:p>
            <a:endParaRPr lang="ru-RU" sz="1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Методическая разработка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практического занятия предназначена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для студентов, обучающихся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по специальности 19.02.10 </a:t>
            </a:r>
          </a:p>
          <a:p>
            <a:pPr algn="ctr">
              <a:buNone/>
            </a:pPr>
            <a:endParaRPr lang="ru-RU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«Технология продукции общественного питания»</a:t>
            </a:r>
          </a:p>
          <a:p>
            <a:pPr algn="ctr"/>
            <a:endParaRPr lang="ru-RU" b="1" dirty="0" smtClean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Объем учебного занятия - 4 часа.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900" b="1" dirty="0" smtClean="0">
                <a:latin typeface="Arial Black" pitchFamily="34" charset="0"/>
              </a:rPr>
              <a:t>Цели:</a:t>
            </a:r>
          </a:p>
          <a:p>
            <a:pPr algn="ctr">
              <a:buNone/>
            </a:pPr>
            <a:endParaRPr lang="ru-RU" sz="1000" b="1" dirty="0" smtClean="0">
              <a:latin typeface="Arial Black" pitchFamily="34" charset="0"/>
            </a:endParaRPr>
          </a:p>
          <a:p>
            <a:pPr algn="just">
              <a:buNone/>
            </a:pPr>
            <a:r>
              <a:rPr lang="ru-RU" u="sng" dirty="0" smtClean="0">
                <a:latin typeface="Arial Black" pitchFamily="34" charset="0"/>
              </a:rPr>
              <a:t>Дидактические:</a:t>
            </a:r>
            <a:endParaRPr lang="ru-RU" dirty="0" smtClean="0">
              <a:latin typeface="Arial Black" pitchFamily="34" charset="0"/>
            </a:endParaRPr>
          </a:p>
          <a:p>
            <a:pPr lvl="0" algn="just"/>
            <a:r>
              <a:rPr lang="ru-RU" dirty="0" smtClean="0">
                <a:latin typeface="Arial Black" pitchFamily="34" charset="0"/>
              </a:rPr>
              <a:t>Формирование иноязычной коммуникативной компетенции.</a:t>
            </a:r>
          </a:p>
          <a:p>
            <a:pPr lvl="0" algn="just"/>
            <a:r>
              <a:rPr lang="ru-RU" dirty="0" smtClean="0">
                <a:latin typeface="Arial Black" pitchFamily="34" charset="0"/>
              </a:rPr>
              <a:t>Формирование способности к межкультурной коммуникации. </a:t>
            </a:r>
          </a:p>
          <a:p>
            <a:pPr lvl="0" algn="just"/>
            <a:r>
              <a:rPr lang="ru-RU" dirty="0" smtClean="0">
                <a:latin typeface="Arial Black" pitchFamily="34" charset="0"/>
              </a:rPr>
              <a:t>Совершенствование навыков </a:t>
            </a:r>
            <a:r>
              <a:rPr lang="ru-RU" dirty="0" err="1" smtClean="0">
                <a:latin typeface="Arial Black" pitchFamily="34" charset="0"/>
              </a:rPr>
              <a:t>аудирования</a:t>
            </a:r>
            <a:r>
              <a:rPr lang="ru-RU" dirty="0" smtClean="0">
                <a:latin typeface="Arial Black" pitchFamily="34" charset="0"/>
              </a:rPr>
              <a:t>, перевода с английского языка на русский язык и наоборот, умения фонетически, лексически и грамматически правильно оформлять диалогическую речь на английском языке.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latin typeface="Arial Black" pitchFamily="34" charset="0"/>
              </a:rPr>
              <a:t>Цели:</a:t>
            </a:r>
          </a:p>
          <a:p>
            <a:pPr algn="just"/>
            <a:endParaRPr lang="ru-RU" dirty="0" smtClean="0">
              <a:latin typeface="Arial Black" pitchFamily="34" charset="0"/>
            </a:endParaRPr>
          </a:p>
          <a:p>
            <a:pPr algn="just">
              <a:buNone/>
            </a:pPr>
            <a:r>
              <a:rPr lang="ru-RU" u="sng" dirty="0" smtClean="0">
                <a:latin typeface="Arial Black" pitchFamily="34" charset="0"/>
              </a:rPr>
              <a:t>Развивающие:</a:t>
            </a:r>
            <a:endParaRPr lang="ru-RU" dirty="0" smtClean="0">
              <a:latin typeface="Arial Black" pitchFamily="34" charset="0"/>
            </a:endParaRPr>
          </a:p>
          <a:p>
            <a:pPr lvl="0" algn="just"/>
            <a:r>
              <a:rPr lang="ru-RU" dirty="0" smtClean="0">
                <a:latin typeface="Arial Black" pitchFamily="34" charset="0"/>
              </a:rPr>
              <a:t>Формирование познавательной активности и способности приобретать новые знания и умения. </a:t>
            </a:r>
          </a:p>
          <a:p>
            <a:pPr lvl="0" algn="just"/>
            <a:r>
              <a:rPr lang="ru-RU" dirty="0" smtClean="0">
                <a:latin typeface="Arial Black" pitchFamily="34" charset="0"/>
              </a:rPr>
              <a:t>Развитие потребности повышать свой интеллектуальный и общекультурный уровень.</a:t>
            </a:r>
          </a:p>
          <a:p>
            <a:pPr lvl="0" algn="just"/>
            <a:r>
              <a:rPr lang="ru-RU" dirty="0" smtClean="0">
                <a:latin typeface="Arial Black" pitchFamily="34" charset="0"/>
              </a:rPr>
              <a:t>Развитие пространственного мышление.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Arial Black" pitchFamily="34" charset="0"/>
              </a:rPr>
              <a:t>Цели:</a:t>
            </a:r>
          </a:p>
          <a:p>
            <a:pPr algn="just"/>
            <a:endParaRPr lang="ru-RU" sz="10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u="sng" dirty="0" smtClean="0">
                <a:latin typeface="Arial Black" pitchFamily="34" charset="0"/>
              </a:rPr>
              <a:t>Воспитательные:</a:t>
            </a:r>
            <a:endParaRPr lang="ru-RU" dirty="0" smtClean="0">
              <a:latin typeface="Arial Black" pitchFamily="34" charset="0"/>
            </a:endParaRPr>
          </a:p>
          <a:p>
            <a:pPr lvl="0" algn="ctr">
              <a:buNone/>
            </a:pPr>
            <a:r>
              <a:rPr lang="ru-RU" dirty="0" smtClean="0">
                <a:latin typeface="Arial Black" pitchFamily="34" charset="0"/>
              </a:rPr>
              <a:t>Воспитание </a:t>
            </a:r>
          </a:p>
          <a:p>
            <a:pPr lvl="0"/>
            <a:r>
              <a:rPr lang="ru-RU" dirty="0" smtClean="0">
                <a:latin typeface="Arial Black" pitchFamily="34" charset="0"/>
              </a:rPr>
              <a:t>культуры общения, </a:t>
            </a:r>
          </a:p>
          <a:p>
            <a:pPr lvl="0"/>
            <a:r>
              <a:rPr lang="ru-RU" dirty="0" smtClean="0">
                <a:latin typeface="Arial Black" pitchFamily="34" charset="0"/>
              </a:rPr>
              <a:t>активной жизненной позиции,</a:t>
            </a:r>
          </a:p>
          <a:p>
            <a:pPr lvl="0"/>
            <a:r>
              <a:rPr lang="ru-RU" dirty="0" smtClean="0">
                <a:latin typeface="Arial Black" pitchFamily="34" charset="0"/>
              </a:rPr>
              <a:t> чувства ответственности за работу в паре, в группе, </a:t>
            </a:r>
          </a:p>
          <a:p>
            <a:pPr lvl="0"/>
            <a:r>
              <a:rPr lang="ru-RU" dirty="0" smtClean="0">
                <a:latin typeface="Arial Black" pitchFamily="34" charset="0"/>
              </a:rPr>
              <a:t>толерантного отношения друг к другу, </a:t>
            </a:r>
          </a:p>
          <a:p>
            <a:pPr lvl="0"/>
            <a:r>
              <a:rPr lang="ru-RU" dirty="0" smtClean="0">
                <a:latin typeface="Arial Black" pitchFamily="34" charset="0"/>
              </a:rPr>
              <a:t>готовности прийти на помощь.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Arial Black" pitchFamily="34" charset="0"/>
              </a:rPr>
              <a:t>Задачи:</a:t>
            </a:r>
          </a:p>
          <a:p>
            <a:pPr algn="just"/>
            <a:endParaRPr lang="ru-RU" sz="1000" dirty="0" smtClean="0">
              <a:latin typeface="Arial Black" pitchFamily="34" charset="0"/>
            </a:endParaRPr>
          </a:p>
          <a:p>
            <a:pPr lvl="0" algn="just"/>
            <a:r>
              <a:rPr lang="ru-RU" dirty="0" smtClean="0">
                <a:latin typeface="Arial Black" pitchFamily="34" charset="0"/>
              </a:rPr>
              <a:t>Предъявить и закрепить материал по теме. </a:t>
            </a:r>
          </a:p>
          <a:p>
            <a:pPr lvl="0" algn="just"/>
            <a:r>
              <a:rPr lang="ru-RU" dirty="0" smtClean="0">
                <a:latin typeface="Arial Black" pitchFamily="34" charset="0"/>
              </a:rPr>
              <a:t>Развивать способности работать с различными источниками информации.</a:t>
            </a:r>
          </a:p>
          <a:p>
            <a:pPr lvl="0" algn="just"/>
            <a:r>
              <a:rPr lang="ru-RU" dirty="0" smtClean="0">
                <a:latin typeface="Arial Black" pitchFamily="34" charset="0"/>
              </a:rPr>
              <a:t>Повышать мотивацию учащихся к изучению английского языка как средству международного общения.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Arial Black" pitchFamily="34" charset="0"/>
              </a:rPr>
              <a:t>Задачи:</a:t>
            </a:r>
          </a:p>
          <a:p>
            <a:pPr algn="ctr">
              <a:buNone/>
            </a:pPr>
            <a:endParaRPr lang="ru-RU" sz="3600" dirty="0" smtClean="0">
              <a:latin typeface="Arial Black" pitchFamily="34" charset="0"/>
            </a:endParaRPr>
          </a:p>
          <a:p>
            <a:pPr lvl="0" algn="just"/>
            <a:r>
              <a:rPr lang="ru-RU" b="1" dirty="0" smtClean="0">
                <a:latin typeface="Arial Black" pitchFamily="34" charset="0"/>
              </a:rPr>
              <a:t>Формировать коммуникативную компетенцию учащихся - понимание речи носителей языка, владение устной диалогической речью на английском языке.</a:t>
            </a:r>
          </a:p>
          <a:p>
            <a:pPr algn="just"/>
            <a:endParaRPr lang="ru-RU" sz="3600" b="1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600" dirty="0" smtClean="0">
                <a:latin typeface="Arial Black" pitchFamily="34" charset="0"/>
              </a:rPr>
              <a:t>Задачи:</a:t>
            </a:r>
          </a:p>
          <a:p>
            <a:pPr algn="ctr">
              <a:buNone/>
            </a:pPr>
            <a:endParaRPr lang="ru-RU" sz="1300" dirty="0" smtClean="0">
              <a:latin typeface="Arial Black" pitchFamily="34" charset="0"/>
            </a:endParaRPr>
          </a:p>
          <a:p>
            <a:pPr lvl="0" algn="just"/>
            <a:r>
              <a:rPr lang="ru-RU" sz="3600" b="1" dirty="0" smtClean="0">
                <a:latin typeface="Arial Black" pitchFamily="34" charset="0"/>
              </a:rPr>
              <a:t>Формировать 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</a:t>
            </a:r>
            <a:r>
              <a:rPr lang="ru-RU" sz="3600" b="1" dirty="0" err="1" smtClean="0">
                <a:latin typeface="Arial Black" pitchFamily="34" charset="0"/>
              </a:rPr>
              <a:t>социокультурную</a:t>
            </a:r>
            <a:r>
              <a:rPr lang="ru-RU" sz="3600" b="1" dirty="0" smtClean="0">
                <a:latin typeface="Arial Black" pitchFamily="34" charset="0"/>
              </a:rPr>
              <a:t>/межкультурную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   компетенцию – совокупность знаний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о национально-культурных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особенностях социального и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</a:t>
            </a:r>
            <a:r>
              <a:rPr lang="ru-RU" sz="3600" b="1" i="1" u="sng" dirty="0" smtClean="0">
                <a:latin typeface="Arial Black" pitchFamily="34" charset="0"/>
              </a:rPr>
              <a:t>речевого поведения</a:t>
            </a:r>
            <a:r>
              <a:rPr lang="ru-RU" sz="3600" b="1" i="1" dirty="0" smtClean="0">
                <a:latin typeface="Arial Black" pitchFamily="34" charset="0"/>
              </a:rPr>
              <a:t> </a:t>
            </a:r>
            <a:r>
              <a:rPr lang="ru-RU" sz="3600" b="1" dirty="0" smtClean="0">
                <a:latin typeface="Arial Black" pitchFamily="34" charset="0"/>
              </a:rPr>
              <a:t>носителей языка и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способность пользоваться такими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знаниями в процессе общения. </a:t>
            </a:r>
          </a:p>
          <a:p>
            <a:pPr lvl="0" algn="just"/>
            <a:r>
              <a:rPr lang="ru-RU" sz="3600" b="1" dirty="0" smtClean="0">
                <a:latin typeface="Arial Black" pitchFamily="34" charset="0"/>
              </a:rPr>
              <a:t>Совершенствовать умение делать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 самостоятельно выводы, анализируя и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 сопоставляя изученный аудио,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 лексический и грамматический</a:t>
            </a:r>
          </a:p>
          <a:p>
            <a:pPr lvl="0" algn="just">
              <a:buNone/>
            </a:pPr>
            <a:r>
              <a:rPr lang="ru-RU" sz="3600" b="1" dirty="0" smtClean="0">
                <a:latin typeface="Arial Black" pitchFamily="34" charset="0"/>
              </a:rPr>
              <a:t>	 материал по теме.</a:t>
            </a:r>
          </a:p>
          <a:p>
            <a:pPr algn="just"/>
            <a:endParaRPr lang="ru-RU" sz="3600" b="1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К изучению </a:t>
            </a: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предлагаются</a:t>
            </a: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: </a:t>
            </a:r>
          </a:p>
          <a:p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AutoNum type="arabicParenR"/>
            </a:pPr>
            <a:r>
              <a:rPr lang="ru-RU" b="1" dirty="0" smtClean="0">
                <a:latin typeface="Arial Black" pitchFamily="34" charset="0"/>
              </a:rPr>
              <a:t>Предлоги , которые необходимо знать и уметь употреблять в речи,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b="1" dirty="0" smtClean="0">
                <a:latin typeface="Arial Black" pitchFamily="34" charset="0"/>
              </a:rPr>
              <a:t>тобы ориентироваться в незнакомом городе. </a:t>
            </a:r>
          </a:p>
          <a:p>
            <a:pPr marL="514350" lvl="0" indent="-514350" algn="just">
              <a:buAutoNum type="arabicParenR"/>
            </a:pPr>
            <a:r>
              <a:rPr lang="ru-RU" b="1" dirty="0" smtClean="0">
                <a:latin typeface="Arial Black" pitchFamily="34" charset="0"/>
              </a:rPr>
              <a:t> Употребление данных предлогов в контексте с опорой на наглядность.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К изучению предлагаются: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3) Языковые выражения, позволяющие выяснить местоположение объекта и спросить, как до него добраться.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rgbClr val="0070C0"/>
                </a:solidFill>
                <a:latin typeface="Arial Black" pitchFamily="34" charset="0"/>
              </a:rPr>
              <a:t>Asking for directions </a:t>
            </a:r>
            <a:r>
              <a:rPr lang="ru-RU" i="1" dirty="0" smtClean="0">
                <a:solidFill>
                  <a:srgbClr val="0070C0"/>
                </a:solidFill>
                <a:latin typeface="Arial Black" pitchFamily="34" charset="0"/>
              </a:rPr>
              <a:t>)</a:t>
            </a:r>
            <a:endParaRPr lang="ru-RU" b="1" dirty="0" smtClean="0">
              <a:solidFill>
                <a:srgbClr val="0070C0"/>
              </a:solidFill>
              <a:latin typeface="Arial Black" pitchFamily="34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4) Языковые выражения, позволяющие указать направление движения и пояснить, как добраться до объекта.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solidFill>
                  <a:srgbClr val="0070C0"/>
                </a:solidFill>
                <a:latin typeface="Arial Black" pitchFamily="34" charset="0"/>
              </a:rPr>
              <a:t>Giving directions</a:t>
            </a:r>
            <a:r>
              <a:rPr lang="ru-RU" b="1" i="1" dirty="0" smtClean="0">
                <a:solidFill>
                  <a:srgbClr val="0070C0"/>
                </a:solidFill>
                <a:latin typeface="Arial Black" pitchFamily="34" charset="0"/>
              </a:rPr>
              <a:t>)</a:t>
            </a:r>
            <a:endParaRPr lang="ru-RU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just">
              <a:buNone/>
            </a:pPr>
            <a:endParaRPr lang="ru-RU" b="1" dirty="0" smtClean="0">
              <a:latin typeface="Arial Black" pitchFamily="34" charset="0"/>
              <a:cs typeface="Times New Roman" pitchFamily="18" charset="0"/>
            </a:endParaRPr>
          </a:p>
          <a:p>
            <a:pPr algn="just">
              <a:buNone/>
            </a:pPr>
            <a:endParaRPr lang="ru-RU" b="1" dirty="0" smtClean="0">
              <a:latin typeface="Arial Black" pitchFamily="34" charset="0"/>
              <a:cs typeface="Times New Roman" pitchFamily="18" charset="0"/>
            </a:endParaRPr>
          </a:p>
          <a:p>
            <a:pPr lvl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К изучению предлагаются: 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5) Упражнения на рефлексию, закрепление и контроль усвоения языкового материала. </a:t>
            </a:r>
            <a:endParaRPr lang="en-US" b="1" dirty="0" smtClean="0">
              <a:latin typeface="Arial Black" pitchFamily="34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6)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Аудио диалог по теме из 3-х частей.</a:t>
            </a:r>
          </a:p>
          <a:p>
            <a:pPr lvl="0"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7) Вопросы к прослушиванию.</a:t>
            </a:r>
          </a:p>
          <a:p>
            <a:pPr lvl="0"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8) Задание по написанию 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скриптов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диалогов.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b="1" dirty="0" smtClean="0">
                <a:latin typeface="Arial Black" pitchFamily="34" charset="0"/>
                <a:cs typeface="Times New Roman" pitchFamily="18" charset="0"/>
              </a:rPr>
              <a:t>К изучению предлагаются: </a:t>
            </a:r>
          </a:p>
          <a:p>
            <a:pPr algn="ctr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9) </a:t>
            </a:r>
            <a:r>
              <a:rPr lang="ru-RU" sz="2800" b="1" dirty="0" err="1" smtClean="0">
                <a:latin typeface="Arial Black" pitchFamily="34" charset="0"/>
                <a:cs typeface="Times New Roman" pitchFamily="18" charset="0"/>
              </a:rPr>
              <a:t>Скрипты</a:t>
            </a: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 диалогов для </a:t>
            </a: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самоконтроля </a:t>
            </a: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и для студентов, не изучавших ранее английский язык.</a:t>
            </a:r>
          </a:p>
          <a:p>
            <a:pPr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10) Упражнения по 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аудированию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: </a:t>
            </a:r>
          </a:p>
          <a:p>
            <a:pPr algn="just">
              <a:buNone/>
            </a:pPr>
            <a:r>
              <a:rPr lang="en-US" sz="2800" b="1" i="1" dirty="0" smtClean="0">
                <a:latin typeface="Arial Black" pitchFamily="34" charset="0"/>
              </a:rPr>
              <a:t>Listen to the dialogues again.</a:t>
            </a:r>
            <a:r>
              <a:rPr lang="ru-RU" sz="2800" b="1" i="1" dirty="0" smtClean="0">
                <a:latin typeface="Arial Black" pitchFamily="34" charset="0"/>
              </a:rPr>
              <a:t> </a:t>
            </a:r>
            <a:r>
              <a:rPr lang="en-US" sz="2800" dirty="0" smtClean="0">
                <a:latin typeface="Arial Black" pitchFamily="34" charset="0"/>
              </a:rPr>
              <a:t>Fill in the gaps.</a:t>
            </a:r>
            <a:r>
              <a:rPr lang="ru-RU" sz="2800" dirty="0" smtClean="0">
                <a:latin typeface="Arial Black" pitchFamily="34" charset="0"/>
              </a:rPr>
              <a:t> (Заполните пропуски)</a:t>
            </a:r>
          </a:p>
          <a:p>
            <a:pPr algn="just">
              <a:buNone/>
            </a:pPr>
            <a:r>
              <a:rPr lang="en-US" sz="2800" b="1" i="1" dirty="0" smtClean="0">
                <a:latin typeface="Arial Black" pitchFamily="34" charset="0"/>
              </a:rPr>
              <a:t>Read the dialogues in pairs</a:t>
            </a:r>
            <a:r>
              <a:rPr lang="ru-RU" sz="2800" b="1" i="1" dirty="0" smtClean="0">
                <a:latin typeface="Arial Black" pitchFamily="34" charset="0"/>
              </a:rPr>
              <a:t>.</a:t>
            </a:r>
            <a:r>
              <a:rPr lang="en-US" sz="2800" b="1" i="1" dirty="0" smtClean="0">
                <a:latin typeface="Arial Black" pitchFamily="34" charset="0"/>
              </a:rPr>
              <a:t> </a:t>
            </a:r>
            <a:endParaRPr lang="ru-RU" sz="2800" b="1" i="1" dirty="0" smtClean="0">
              <a:latin typeface="Arial Black" pitchFamily="34" charset="0"/>
            </a:endParaRPr>
          </a:p>
          <a:p>
            <a:pPr algn="just">
              <a:buNone/>
            </a:pPr>
            <a:r>
              <a:rPr lang="ru-RU" sz="2800" b="1" i="1" dirty="0" smtClean="0">
                <a:latin typeface="Arial Black" pitchFamily="34" charset="0"/>
              </a:rPr>
              <a:t>(</a:t>
            </a:r>
            <a:r>
              <a:rPr lang="ru-RU" sz="2800" i="1" dirty="0" smtClean="0">
                <a:latin typeface="Arial Black" pitchFamily="34" charset="0"/>
              </a:rPr>
              <a:t>Прочитайте </a:t>
            </a:r>
            <a:r>
              <a:rPr lang="ru-RU" sz="2800" i="1" dirty="0" smtClean="0">
                <a:latin typeface="Arial Black" pitchFamily="34" charset="0"/>
              </a:rPr>
              <a:t>диалоги в парах)</a:t>
            </a:r>
            <a:endParaRPr lang="en-US" sz="2800" i="1" dirty="0" smtClean="0">
              <a:latin typeface="Arial Black" pitchFamily="34" charset="0"/>
            </a:endParaRPr>
          </a:p>
          <a:p>
            <a:pPr algn="just">
              <a:buNone/>
            </a:pPr>
            <a:r>
              <a:rPr lang="en-US" sz="2800" b="1" i="1" dirty="0" smtClean="0">
                <a:latin typeface="Arial Black" pitchFamily="34" charset="0"/>
              </a:rPr>
              <a:t>Trade roles. (</a:t>
            </a:r>
            <a:r>
              <a:rPr lang="ru-RU" sz="2800" b="1" i="1" dirty="0" smtClean="0">
                <a:latin typeface="Arial Black" pitchFamily="34" charset="0"/>
              </a:rPr>
              <a:t>П</a:t>
            </a:r>
            <a:r>
              <a:rPr lang="ru-RU" sz="2800" i="1" dirty="0" smtClean="0">
                <a:latin typeface="Arial Black" pitchFamily="34" charset="0"/>
              </a:rPr>
              <a:t>оменяйтесь ролями)</a:t>
            </a:r>
            <a:endParaRPr lang="en-US" sz="2800" i="1" dirty="0" smtClean="0">
              <a:latin typeface="Arial Black" pitchFamily="34" charset="0"/>
            </a:endParaRPr>
          </a:p>
          <a:p>
            <a:pPr algn="just">
              <a:buNone/>
            </a:pPr>
            <a:r>
              <a:rPr lang="en-US" sz="2800" i="1" dirty="0" smtClean="0">
                <a:latin typeface="Arial Black" pitchFamily="34" charset="0"/>
              </a:rPr>
              <a:t>Reproduce the dialogues in pairs.</a:t>
            </a:r>
            <a:r>
              <a:rPr lang="ru-RU" sz="2800" i="1" dirty="0" smtClean="0">
                <a:latin typeface="Arial Black" pitchFamily="34" charset="0"/>
              </a:rPr>
              <a:t> (Воспроизведите диалоги в парах)</a:t>
            </a:r>
            <a:endParaRPr lang="ru-RU" sz="2800" dirty="0" smtClean="0">
              <a:latin typeface="Arial Black" pitchFamily="34" charset="0"/>
            </a:endParaRPr>
          </a:p>
          <a:p>
            <a:pPr lvl="0" algn="just">
              <a:buNone/>
            </a:pPr>
            <a:endParaRPr lang="en-US" b="1" dirty="0" smtClean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К изучению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предлагается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: </a:t>
            </a:r>
          </a:p>
          <a:p>
            <a:pPr algn="ctr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9) Карта городского квартала для построения диалогов по теме. </a:t>
            </a:r>
          </a:p>
          <a:p>
            <a:pPr lvl="0" algn="just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С целью преобразования, актуализации, контроля  изученного языкового материала и построения подготовленной диалогической речи по теме.</a:t>
            </a:r>
          </a:p>
          <a:p>
            <a:pPr lvl="0" algn="just">
              <a:buNone/>
            </a:pPr>
            <a:endParaRPr lang="en-US" b="1" dirty="0" smtClean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Данный материал </a:t>
            </a:r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актуален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для образовательного процесса студентов,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практико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ориентирован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и направлен на формирование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умения общаться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на английском языке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на одну из самых  важных повседневных тем.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Данная методразработка </a:t>
            </a:r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актуальна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так же потому, что тема </a:t>
            </a:r>
          </a:p>
          <a:p>
            <a:pPr algn="ctr">
              <a:buNone/>
            </a:pPr>
            <a:endParaRPr lang="ru-RU" sz="10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«Ориентирование в незнакомом городе.  Выяснение местоположения объекта.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Пользование городским транспортом»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является составляющей раздела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«Описание местоположения объекта»,</a:t>
            </a:r>
          </a:p>
          <a:p>
            <a:pPr algn="ctr">
              <a:buNone/>
            </a:pPr>
            <a:endParaRPr lang="ru-RU" sz="14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 но </a:t>
            </a:r>
            <a:r>
              <a:rPr lang="ru-RU" sz="2800" b="1" u="sng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не</a:t>
            </a:r>
            <a:r>
              <a:rPr lang="ru-RU" sz="2800" b="1" u="sng" dirty="0" smtClean="0">
                <a:latin typeface="Arial Black" pitchFamily="34" charset="0"/>
                <a:cs typeface="Times New Roman" pitchFamily="18" charset="0"/>
              </a:rPr>
              <a:t> включена </a:t>
            </a: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ни в один из имеющихся в наличии в колледже учебников.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Деятельностный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и 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компетентностный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подходы реализуются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следующим образом: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000" b="1" i="1" dirty="0" smtClean="0">
                <a:latin typeface="Arial Black" pitchFamily="34" charset="0"/>
                <a:cs typeface="Times New Roman" pitchFamily="18" charset="0"/>
              </a:rPr>
              <a:t>Лексико-грамматический материал </a:t>
            </a:r>
          </a:p>
          <a:p>
            <a:pPr algn="ctr">
              <a:buNone/>
            </a:pPr>
            <a:r>
              <a:rPr lang="ru-RU" sz="3000" b="1" i="1" dirty="0" smtClean="0">
                <a:latin typeface="Arial Black" pitchFamily="34" charset="0"/>
                <a:cs typeface="Times New Roman" pitchFamily="18" charset="0"/>
              </a:rPr>
              <a:t> по данной теме </a:t>
            </a:r>
          </a:p>
          <a:p>
            <a:pPr algn="ctr">
              <a:buNone/>
            </a:pPr>
            <a:r>
              <a:rPr lang="ru-RU" sz="3000" b="1" i="1" dirty="0" smtClean="0">
                <a:latin typeface="Arial Black" pitchFamily="34" charset="0"/>
                <a:cs typeface="Times New Roman" pitchFamily="18" charset="0"/>
              </a:rPr>
              <a:t>помогает осознать важность </a:t>
            </a:r>
          </a:p>
          <a:p>
            <a:pPr algn="ctr">
              <a:buNone/>
            </a:pPr>
            <a:r>
              <a:rPr lang="ru-RU" sz="3000" b="1" i="1" dirty="0" smtClean="0">
                <a:latin typeface="Arial Black" pitchFamily="34" charset="0"/>
                <a:cs typeface="Times New Roman" pitchFamily="18" charset="0"/>
              </a:rPr>
              <a:t>и социальную значимость владения английским языком с целью умения ориентироваться в незнакомом месте за границей </a:t>
            </a:r>
          </a:p>
          <a:p>
            <a:pPr algn="ctr">
              <a:buNone/>
            </a:pPr>
            <a:r>
              <a:rPr lang="ru-RU" sz="3000" b="1" i="1" dirty="0" smtClean="0">
                <a:latin typeface="Arial Black" pitchFamily="34" charset="0"/>
                <a:cs typeface="Times New Roman" pitchFamily="18" charset="0"/>
              </a:rPr>
              <a:t>и оказания помощи иностранцам ориентироваться  в России </a:t>
            </a:r>
          </a:p>
          <a:p>
            <a:pPr algn="ctr">
              <a:buNone/>
            </a:pPr>
            <a:r>
              <a:rPr lang="ru-RU" sz="3000" b="1" i="1" dirty="0" smtClean="0">
                <a:latin typeface="Arial Black" pitchFamily="34" charset="0"/>
                <a:cs typeface="Times New Roman" pitchFamily="18" charset="0"/>
              </a:rPr>
              <a:t>и в Новосибирске;</a:t>
            </a:r>
          </a:p>
          <a:p>
            <a:pPr algn="ctr">
              <a:buNone/>
            </a:pPr>
            <a:r>
              <a:rPr lang="ru-RU" sz="3500" b="1" dirty="0" smtClean="0">
                <a:latin typeface="Arial Black" pitchFamily="34" charset="0"/>
                <a:cs typeface="Times New Roman" pitchFamily="18" charset="0"/>
              </a:rPr>
              <a:t>+ </a:t>
            </a:r>
          </a:p>
          <a:p>
            <a:pPr algn="ctr">
              <a:buNone/>
            </a:pPr>
            <a:r>
              <a:rPr lang="ru-RU" sz="3500" b="1" dirty="0" smtClean="0">
                <a:latin typeface="Arial Black" pitchFamily="34" charset="0"/>
                <a:cs typeface="Times New Roman" pitchFamily="18" charset="0"/>
              </a:rPr>
              <a:t>через ОК: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2</a:t>
            </a:r>
          </a:p>
          <a:p>
            <a:pPr algn="ctr">
              <a:buNone/>
            </a:pPr>
            <a:endParaRPr lang="en-US" sz="15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Разноуровневые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задания по освоению данной темы позволяют организовать собственную учебную деятельность,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выбирая из типовых предложенных на занятии методов и способов выполнения учебных задач.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Контрольно тренировочная презентация помогает сформировать умение оценивать эффективность и качество  их выполнения.</a:t>
            </a:r>
          </a:p>
          <a:p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 3</a:t>
            </a:r>
            <a:endParaRPr lang="ru-RU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Виды учебной деятельности над аудио, лексическим и грамматическим материалом по данной теме (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разноуровневые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индивидуальные упражнения,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работа в парах и групповая работа) тренируют учащихся</a:t>
            </a:r>
            <a:endParaRPr lang="en-US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принимать решения в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стандартных и нестандартных ситуациях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и нести за них ответственность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4</a:t>
            </a:r>
          </a:p>
          <a:p>
            <a:pPr algn="ctr">
              <a:buNone/>
            </a:pPr>
            <a:endParaRPr lang="en-US" sz="16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Прослушивание, 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скриптирование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, перевод диалогов и выполнение упражнений к ним тренируют учащихся осуществлять поиск и использование информации, необходимой для эффективного выполнения профессиональных задач, профессионального и личностного развития.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5</a:t>
            </a:r>
          </a:p>
          <a:p>
            <a:pPr algn="ctr">
              <a:buNone/>
            </a:pPr>
            <a:endParaRPr lang="ru-RU" sz="16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Работа с аудио файлами,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с </a:t>
            </a:r>
            <a:r>
              <a:rPr lang="ru-RU" b="1" smtClean="0">
                <a:latin typeface="Arial Black" pitchFamily="34" charset="0"/>
                <a:cs typeface="Times New Roman" pitchFamily="18" charset="0"/>
              </a:rPr>
              <a:t>контрольно тренировочной </a:t>
            </a:r>
            <a:endParaRPr lang="ru-RU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презентацией по теме,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с электронным словарем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тренирует учащихся использовать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ИКТ в профессиональной деятельности.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6</a:t>
            </a:r>
          </a:p>
          <a:p>
            <a:pPr algn="ctr">
              <a:buNone/>
            </a:pPr>
            <a:endParaRPr lang="ru-RU" sz="19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Работа в парах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над заданиями по теме,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работа в группе над освоением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новых языковых конструкций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способствует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тренировке учащихся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работать в коллективе и команде,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эффективно работать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с коллегами - 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одногруппниками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и руководством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Arial Black" pitchFamily="34" charset="0"/>
                <a:cs typeface="Times New Roman" pitchFamily="18" charset="0"/>
              </a:rPr>
              <a:t>в данном случае с преподавателем).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7 </a:t>
            </a:r>
          </a:p>
          <a:p>
            <a:pPr algn="ctr">
              <a:buNone/>
            </a:pPr>
            <a:endParaRPr lang="ru-RU" sz="20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Работа в парах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над заданиями по теме,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работа в группе над освоением новых языковых конструкций способствует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тренировке учащихся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брать на себя ответственность за работу членов команды, результат выполнения заданий</a:t>
            </a:r>
            <a:r>
              <a:rPr lang="ru-RU" dirty="0" smtClean="0">
                <a:latin typeface="Arial Black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8</a:t>
            </a:r>
          </a:p>
          <a:p>
            <a:pPr algn="ctr">
              <a:buNone/>
            </a:pPr>
            <a:endParaRPr lang="ru-RU" sz="18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Индивидуальный </a:t>
            </a:r>
            <a:r>
              <a:rPr lang="ru-RU" b="1" dirty="0" err="1" smtClean="0">
                <a:latin typeface="Arial Black" pitchFamily="34" charset="0"/>
                <a:cs typeface="Times New Roman" pitchFamily="18" charset="0"/>
              </a:rPr>
              <a:t>разноуровневый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 подход к выполнению заданий по теме позволяет учащимся самостоятельно определять задачи профессионального и личностного развития, заниматься самообразованием, осознанно планировать повышение квалификации.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  <a:cs typeface="Times New Roman" pitchFamily="18" charset="0"/>
              </a:rPr>
              <a:t>OK </a:t>
            </a: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9</a:t>
            </a:r>
          </a:p>
          <a:p>
            <a:pPr algn="ctr">
              <a:buNone/>
            </a:pPr>
            <a:endParaRPr lang="ru-RU" sz="12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Самостоятельная работа учащихся под руководством преподавателя над сложным языковым материалом и форматом заданий по теме  готовит учащихся ориентироваться в условиях частой смены технологий в профессиональной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 smtClean="0">
                <a:latin typeface="Arial Black" pitchFamily="34" charset="0"/>
                <a:cs typeface="Times New Roman" pitchFamily="18" charset="0"/>
              </a:rPr>
              <a:t>Педагогические технологии:</a:t>
            </a:r>
          </a:p>
          <a:p>
            <a:pPr algn="ctr"/>
            <a:endParaRPr lang="ru-RU" sz="10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000" b="1" u="sng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«Развитие критического мышления</a:t>
            </a:r>
          </a:p>
          <a:p>
            <a:pPr algn="ctr">
              <a:buNone/>
            </a:pPr>
            <a:r>
              <a:rPr lang="ru-RU" sz="3000" b="1" u="sng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через </a:t>
            </a:r>
            <a:r>
              <a:rPr lang="ru-RU" sz="3000" b="1" u="sng" dirty="0" err="1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аудирование</a:t>
            </a:r>
            <a:r>
              <a:rPr lang="ru-RU" sz="3000" b="1" u="sng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, чтение и письмо» </a:t>
            </a:r>
          </a:p>
          <a:p>
            <a:pPr algn="ctr">
              <a:buNone/>
            </a:pPr>
            <a:r>
              <a:rPr lang="ru-RU" sz="2000" b="1" dirty="0" smtClean="0">
                <a:latin typeface="Arial Black" pitchFamily="34" charset="0"/>
                <a:cs typeface="Times New Roman" pitchFamily="18" charset="0"/>
              </a:rPr>
              <a:t>(При работе с аудио файлами, </a:t>
            </a:r>
            <a:r>
              <a:rPr lang="ru-RU" sz="2000" b="1" dirty="0" err="1" smtClean="0">
                <a:latin typeface="Arial Black" pitchFamily="34" charset="0"/>
                <a:cs typeface="Times New Roman" pitchFamily="18" charset="0"/>
              </a:rPr>
              <a:t>скриптом</a:t>
            </a:r>
            <a:r>
              <a:rPr lang="ru-RU" sz="2000" b="1" dirty="0" smtClean="0">
                <a:latin typeface="Arial Black" pitchFamily="34" charset="0"/>
                <a:cs typeface="Times New Roman" pitchFamily="18" charset="0"/>
              </a:rPr>
              <a:t> и упражнениями).</a:t>
            </a:r>
          </a:p>
          <a:p>
            <a:pPr algn="ctr">
              <a:buNone/>
            </a:pPr>
            <a:endParaRPr lang="ru-RU" b="1" u="sng" dirty="0" smtClean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«Коллективно-взаимное обучение»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(Работа в парах</a:t>
            </a:r>
            <a:r>
              <a:rPr lang="ru-RU" sz="1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, группах).</a:t>
            </a:r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endParaRPr lang="ru-RU" b="1" u="sng" dirty="0" smtClean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«Технология работы с аудио- и видеоматериалами» </a:t>
            </a:r>
          </a:p>
          <a:p>
            <a:pPr algn="ctr">
              <a:buNone/>
            </a:pPr>
            <a:r>
              <a:rPr lang="ru-RU" sz="2000" b="1" dirty="0" smtClean="0">
                <a:latin typeface="Arial Black" pitchFamily="34" charset="0"/>
                <a:cs typeface="Times New Roman" pitchFamily="18" charset="0"/>
              </a:rPr>
              <a:t>(Обучение пониманию иноязычной речи на слух, произношению и работа с презентацией).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u="sng" dirty="0" smtClean="0">
                <a:latin typeface="Arial Black" pitchFamily="34" charset="0"/>
                <a:cs typeface="Times New Roman" pitchFamily="18" charset="0"/>
              </a:rPr>
              <a:t>Методы и приемы:</a:t>
            </a:r>
          </a:p>
          <a:p>
            <a:pPr algn="ctr">
              <a:buNone/>
            </a:pPr>
            <a:endParaRPr lang="ru-RU" sz="1400" b="1" u="sng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0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Прослушивание, чтение с пометками.</a:t>
            </a:r>
          </a:p>
          <a:p>
            <a:pPr algn="ctr">
              <a:buNone/>
            </a:pPr>
            <a:r>
              <a:rPr lang="ru-RU" sz="30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Прослушивание, чтение с остановками.</a:t>
            </a:r>
          </a:p>
          <a:p>
            <a:pPr algn="ctr">
              <a:buNone/>
            </a:pPr>
            <a:r>
              <a:rPr lang="ru-RU" sz="35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Мнемонический. </a:t>
            </a: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(Привязать к старому, уже твердо усвоенному, изучаемое вновь).</a:t>
            </a:r>
            <a:endParaRPr lang="en-US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39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Shadowing</a:t>
            </a:r>
            <a:r>
              <a:rPr lang="ru-RU" sz="39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.</a:t>
            </a:r>
            <a:r>
              <a:rPr lang="en-US" sz="39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endParaRPr lang="ru-RU" sz="3900" b="1" dirty="0" smtClean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Arial Black" pitchFamily="34" charset="0"/>
                <a:cs typeface="Times New Roman" pitchFamily="18" charset="0"/>
              </a:rPr>
              <a:t>(Ассоциация звукового образа с его графическим выражением, имитация произношения).</a:t>
            </a:r>
          </a:p>
          <a:p>
            <a:pPr algn="ctr">
              <a:buNone/>
            </a:pPr>
            <a:r>
              <a:rPr lang="ru-RU" sz="37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Наглядность языковых единиц. </a:t>
            </a:r>
            <a:r>
              <a:rPr lang="ru-RU" sz="3000" b="1" dirty="0" smtClean="0">
                <a:latin typeface="Arial Black" pitchFamily="34" charset="0"/>
                <a:cs typeface="Times New Roman" pitchFamily="18" charset="0"/>
              </a:rPr>
              <a:t>(Ассоциативные схемы и картинки).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err="1" smtClean="0">
                <a:latin typeface="Arial Black" pitchFamily="34" charset="0"/>
                <a:cs typeface="Times New Roman" pitchFamily="18" charset="0"/>
              </a:rPr>
              <a:t>Практико</a:t>
            </a: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 ориентированность</a:t>
            </a:r>
            <a:endParaRPr lang="en-US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800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заключается 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в умении спросить/объяснить на английском языке  о местоположении объекта и 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как до него добраться;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 в знании необходимой для этого лексики + грамматики;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в умении критически оценивать личностные результаты в освоении данной темы.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600" dirty="0" smtClean="0">
                <a:latin typeface="Arial Black" pitchFamily="34" charset="0"/>
                <a:cs typeface="Times New Roman" pitchFamily="18" charset="0"/>
              </a:rPr>
              <a:t>Методическая разработка </a:t>
            </a:r>
          </a:p>
          <a:p>
            <a:pPr algn="ctr">
              <a:buNone/>
            </a:pPr>
            <a:r>
              <a:rPr lang="ru-RU" sz="3000" dirty="0" smtClean="0">
                <a:latin typeface="Arial Black" pitchFamily="34" charset="0"/>
                <a:cs typeface="Times New Roman" pitchFamily="18" charset="0"/>
              </a:rPr>
              <a:t>была апробирована в  2018 году.</a:t>
            </a:r>
          </a:p>
          <a:p>
            <a:pPr algn="ctr">
              <a:buNone/>
            </a:pPr>
            <a:endParaRPr lang="ru-RU" sz="900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Учащиеся с интересом и успешно усвоили данную тему. 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В результате апробации была создана </a:t>
            </a:r>
          </a:p>
          <a:p>
            <a:pPr algn="ctr">
              <a:buNone/>
            </a:pPr>
            <a:r>
              <a:rPr lang="ru-RU" sz="2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контрольно  тренировочная презентация,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 способствующая более прочному усвоению лексико-грамматических конструкций, формированию навыков </a:t>
            </a:r>
            <a:r>
              <a:rPr lang="ru-RU" dirty="0" err="1" smtClean="0">
                <a:latin typeface="Arial Black" pitchFamily="34" charset="0"/>
                <a:cs typeface="Times New Roman" pitchFamily="18" charset="0"/>
              </a:rPr>
              <a:t>аудирования</a:t>
            </a: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 и говорения по теме, большей эффективности подготовки самостоятельного высказывания по теме на английском языке.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53000" contrast="-52000"/>
            </a:blip>
            <a:stretch>
              <a:fillRect/>
            </a:stretch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</a:rPr>
              <a:t>Основная часть</a:t>
            </a:r>
          </a:p>
          <a:p>
            <a:pPr algn="ctr">
              <a:buNone/>
            </a:pPr>
            <a:endParaRPr lang="ru-RU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3600" dirty="0" smtClean="0">
                <a:latin typeface="Arial Black" pitchFamily="34" charset="0"/>
              </a:rPr>
              <a:t> </a:t>
            </a: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Методическая разработка</a:t>
            </a:r>
          </a:p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практического занятия по дисциплине </a:t>
            </a:r>
          </a:p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«Английский язык»</a:t>
            </a:r>
          </a:p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 по теме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«Ориентирование в незнакомом городе. 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Выяснение местоположения объекта.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Пользование городским транспортом».</a:t>
            </a:r>
          </a:p>
          <a:p>
            <a:endParaRPr lang="ru-RU" sz="3600" b="1" dirty="0" smtClean="0">
              <a:solidFill>
                <a:srgbClr val="00B05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 Black" pitchFamily="34" charset="0"/>
                <a:cs typeface="Times New Roman" pitchFamily="18" charset="0"/>
              </a:rPr>
              <a:t>					</a:t>
            </a:r>
          </a:p>
          <a:p>
            <a:pPr algn="ctr">
              <a:buNone/>
            </a:pPr>
            <a:r>
              <a:rPr lang="ru-RU" sz="2400" b="1" dirty="0" smtClean="0">
                <a:latin typeface="Arial Black" pitchFamily="34" charset="0"/>
                <a:cs typeface="Times New Roman" pitchFamily="18" charset="0"/>
              </a:rPr>
              <a:t>						Составитель: Соловьёва Н.В.</a:t>
            </a:r>
          </a:p>
          <a:p>
            <a:pPr algn="ctr">
              <a:buNone/>
            </a:pPr>
            <a:r>
              <a:rPr lang="ru-RU" sz="2400" b="1" dirty="0" smtClean="0">
                <a:latin typeface="Arial Black" pitchFamily="34" charset="0"/>
                <a:cs typeface="Times New Roman" pitchFamily="18" charset="0"/>
              </a:rPr>
              <a:t>							г. Новосибирск 2018</a:t>
            </a:r>
          </a:p>
          <a:p>
            <a:pPr algn="ctr">
              <a:buNone/>
            </a:pPr>
            <a:endParaRPr lang="ru-RU" dirty="0" smtClean="0">
              <a:latin typeface="Arial Black" pitchFamily="34" charset="0"/>
            </a:endParaRPr>
          </a:p>
          <a:p>
            <a:pPr algn="ctr">
              <a:buNone/>
            </a:pP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Чтобы ориентироваться в незнакомом городе,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необходимо знать и уметь употреблять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в речи следующие предлоги: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2204864"/>
          <a:ext cx="8496944" cy="4392489"/>
        </p:xfrm>
        <a:graphic>
          <a:graphicData uri="http://schemas.openxmlformats.org/drawingml/2006/table">
            <a:tbl>
              <a:tblPr/>
              <a:tblGrid>
                <a:gridCol w="1795107"/>
                <a:gridCol w="2438085"/>
                <a:gridCol w="4263752"/>
              </a:tblGrid>
              <a:tr h="1622451"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800" b="1" dirty="0" err="1">
                          <a:latin typeface="Arial Black" pitchFamily="34" charset="0"/>
                          <a:ea typeface="Times New Roman"/>
                        </a:rPr>
                        <a:t>Up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Вверх 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800" b="1" dirty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Up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 the street. 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Вверх по улице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.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2451"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800" b="1" dirty="0">
                          <a:latin typeface="Arial Black" pitchFamily="34" charset="0"/>
                          <a:ea typeface="Times New Roman"/>
                        </a:rPr>
                        <a:t>D</a:t>
                      </a:r>
                      <a:r>
                        <a:rPr lang="ru-RU" sz="2800" b="1" dirty="0" err="1">
                          <a:latin typeface="Arial Black" pitchFamily="34" charset="0"/>
                          <a:ea typeface="Times New Roman"/>
                        </a:rPr>
                        <a:t>own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Вниз 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800" b="1" dirty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Down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 the street. 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Вниз по улице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.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587"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800" b="1">
                          <a:latin typeface="Arial Black" pitchFamily="34" charset="0"/>
                          <a:ea typeface="Times New Roman"/>
                        </a:rPr>
                        <a:t>Along</a:t>
                      </a:r>
                      <a:endParaRPr lang="ru-RU" sz="2800" b="1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8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Вдоль </a:t>
                      </a:r>
                      <a:endParaRPr lang="ru-RU" sz="2800" b="1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800" b="1" dirty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Along</a:t>
                      </a:r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Arial Black" pitchFamily="34" charset="0"/>
                          <a:ea typeface="Times New Roman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the road.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Вдоль дороги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.</a:t>
                      </a:r>
                      <a:endParaRPr lang="ru-RU" sz="28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just">
              <a:buNone/>
            </a:pPr>
            <a:r>
              <a:rPr lang="en-US" b="1" dirty="0" smtClean="0">
                <a:latin typeface="Arial Black" pitchFamily="34" charset="0"/>
              </a:rPr>
              <a:t>U</a:t>
            </a:r>
            <a:r>
              <a:rPr lang="tr-TR" b="1" dirty="0" smtClean="0">
                <a:latin typeface="Arial Black" pitchFamily="34" charset="0"/>
              </a:rPr>
              <a:t>p stairs</a:t>
            </a:r>
            <a:r>
              <a:rPr lang="en-US" b="1" dirty="0" smtClean="0">
                <a:latin typeface="Arial Black" pitchFamily="34" charset="0"/>
              </a:rPr>
              <a:t>	</a:t>
            </a:r>
            <a:r>
              <a:rPr lang="en-US" b="1" dirty="0" smtClean="0"/>
              <a:t>			</a:t>
            </a:r>
            <a:r>
              <a:rPr lang="en-US" b="1" dirty="0" smtClean="0">
                <a:latin typeface="Arial Black" pitchFamily="34" charset="0"/>
              </a:rPr>
              <a:t>Down stairs</a:t>
            </a:r>
            <a:endParaRPr lang="ru-RU" b="1" dirty="0" smtClean="0">
              <a:latin typeface="Arial Black" pitchFamily="34" charset="0"/>
            </a:endParaRPr>
          </a:p>
        </p:txBody>
      </p:sp>
      <p:pic>
        <p:nvPicPr>
          <p:cNvPr id="5" name="Рисунок 4" descr="ÐÐ°ÑÑÐ¸Ð½ÐºÐ¸ Ð¿Ð¾ Ð·Ð°Ð¿ÑÐ¾ÑÑ up the street Ð½Ð°Ð¿ÑÐ°Ð²Ð»ÐµÐ½Ð¸Ðµ"/>
          <p:cNvPicPr/>
          <p:nvPr/>
        </p:nvPicPr>
        <p:blipFill>
          <a:blip r:embed="rId3" cstate="print">
            <a:lum bright="-6000" contrast="46000"/>
          </a:blip>
          <a:srcRect/>
          <a:stretch>
            <a:fillRect/>
          </a:stretch>
        </p:blipFill>
        <p:spPr bwMode="auto">
          <a:xfrm>
            <a:off x="683568" y="692696"/>
            <a:ext cx="770485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Чтобы ориентироваться в незнакомом городе,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необходимо знать и уметь употреблять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 в речи следующие предлоги: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2204864"/>
          <a:ext cx="8496944" cy="4032448"/>
        </p:xfrm>
        <a:graphic>
          <a:graphicData uri="http://schemas.openxmlformats.org/drawingml/2006/table">
            <a:tbl>
              <a:tblPr/>
              <a:tblGrid>
                <a:gridCol w="1795107"/>
                <a:gridCol w="1661277"/>
                <a:gridCol w="5040560"/>
              </a:tblGrid>
              <a:tr h="2025607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Right</a:t>
                      </a:r>
                      <a:endParaRPr lang="ru-RU" sz="2400" b="1" dirty="0" smtClean="0">
                        <a:latin typeface="Arial Black" pitchFamily="34" charset="0"/>
                        <a:ea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To</a:t>
                      </a:r>
                      <a:r>
                        <a:rPr lang="en-US" sz="2400" b="1" baseline="0" dirty="0" smtClean="0">
                          <a:latin typeface="Arial Black" pitchFamily="34" charset="0"/>
                          <a:ea typeface="Times New Roman"/>
                        </a:rPr>
                        <a:t> the right (of)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Направо</a:t>
                      </a:r>
                      <a:r>
                        <a:rPr lang="ru-RU" sz="2400" b="1" baseline="0" dirty="0" smtClean="0"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1" baseline="0" dirty="0" smtClean="0">
                          <a:latin typeface="Arial Black" pitchFamily="34" charset="0"/>
                          <a:ea typeface="Times New Roman"/>
                        </a:rPr>
                        <a:t>(от)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sng" strike="noStrike" kern="120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+mn-ea"/>
                          <a:cs typeface="+mn-cs"/>
                          <a:hlinkClick r:id="rId3"/>
                        </a:rPr>
                        <a:t>Turn right</a:t>
                      </a:r>
                      <a:r>
                        <a:rPr lang="en-US" sz="2400" b="0" i="0" u="sng" kern="1200" dirty="0" smtClean="0">
                          <a:solidFill>
                            <a:srgbClr val="00206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400" b="0" i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at </a:t>
                      </a:r>
                      <a:r>
                        <a:rPr lang="en-US" sz="2400" b="0" i="0" u="none" strike="noStrike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</a:t>
                      </a:r>
                      <a:r>
                        <a:rPr lang="en-US" sz="2400" b="0" i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 next corner</a:t>
                      </a:r>
                      <a:r>
                        <a:rPr lang="en-US" sz="2400" b="0" i="0" u="none" strike="noStrike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b="0" i="0" u="none" strike="noStrike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Поверните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направо на следующем повороте.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6841"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Left</a:t>
                      </a:r>
                    </a:p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To the left</a:t>
                      </a:r>
                      <a:r>
                        <a:rPr lang="en-US" sz="2400" b="1" baseline="0" dirty="0" smtClean="0">
                          <a:latin typeface="Arial Black" pitchFamily="34" charset="0"/>
                          <a:ea typeface="Times New Roman"/>
                        </a:rPr>
                        <a:t> (of)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Налево</a:t>
                      </a:r>
                      <a:r>
                        <a:rPr lang="ru-RU" sz="2400" b="1" baseline="0" dirty="0" smtClean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1" baseline="0" dirty="0" smtClean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(от)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0" i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Top of the street </a:t>
                      </a: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0" i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and</a:t>
                      </a:r>
                      <a:r>
                        <a:rPr lang="en-US" sz="2400" b="0" i="0" kern="12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0" u="none" strike="noStrike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  <a:hlinkClick r:id="rId4"/>
                        </a:rPr>
                        <a:t>turn left.</a:t>
                      </a:r>
                      <a:endParaRPr lang="ru-RU" sz="2400" b="0" i="0" u="none" strike="noStrike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До конца улицы</a:t>
                      </a:r>
                      <a:endParaRPr lang="en-US" sz="2400" b="0" i="0" u="none" strike="noStrike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и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повернуть налево.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Чтобы ориентироваться в незнакомом городе,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необходимо знать и уметь употреблять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 в речи следующие предлоги: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2204864"/>
          <a:ext cx="8496944" cy="3825240"/>
        </p:xfrm>
        <a:graphic>
          <a:graphicData uri="http://schemas.openxmlformats.org/drawingml/2006/table">
            <a:tbl>
              <a:tblPr/>
              <a:tblGrid>
                <a:gridCol w="1368152"/>
                <a:gridCol w="1440160"/>
                <a:gridCol w="5688632"/>
              </a:tblGrid>
              <a:tr h="1147587"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Ahead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</a:rPr>
                        <a:t>Вперёд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tr-TR" sz="2400" b="1" dirty="0" smtClean="0">
                          <a:latin typeface="Arial Black" pitchFamily="34" charset="0"/>
                          <a:ea typeface="Times New Roman"/>
                        </a:rPr>
                        <a:t>Go </a:t>
                      </a:r>
                      <a:r>
                        <a:rPr lang="tr-TR" sz="2400" b="1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ahead</a:t>
                      </a:r>
                      <a:r>
                        <a:rPr lang="tr-TR" sz="2400" b="1" dirty="0" smtClean="0">
                          <a:latin typeface="Arial Black" pitchFamily="34" charset="0"/>
                          <a:ea typeface="Times New Roman"/>
                        </a:rPr>
                        <a:t>! </a:t>
                      </a:r>
                      <a:endParaRPr lang="ru-RU" sz="2400" b="1" dirty="0" smtClean="0">
                        <a:latin typeface="Arial Black" pitchFamily="34" charset="0"/>
                        <a:ea typeface="Times New Roman"/>
                      </a:endParaRP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tr-TR" sz="2400" b="1" dirty="0" smtClean="0">
                          <a:latin typeface="Arial Black" pitchFamily="34" charset="0"/>
                          <a:ea typeface="Times New Roman"/>
                        </a:rPr>
                        <a:t> </a:t>
                      </a: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Идите</a:t>
                      </a:r>
                      <a:r>
                        <a:rPr lang="ru-RU" sz="2400" b="1" baseline="0" dirty="0" smtClean="0">
                          <a:latin typeface="Arial Black" pitchFamily="34" charset="0"/>
                          <a:ea typeface="Times New Roman"/>
                        </a:rPr>
                        <a:t> в</a:t>
                      </a: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перёд; Продолжайте!</a:t>
                      </a:r>
                      <a:r>
                        <a:rPr lang="tr-TR" sz="2400" b="1" dirty="0" smtClean="0">
                          <a:latin typeface="Arial Black" pitchFamily="34" charset="0"/>
                          <a:ea typeface="Times New Roman"/>
                        </a:rPr>
                        <a:t> </a:t>
                      </a:r>
                      <a:endParaRPr lang="ru-RU" sz="2400" b="1" dirty="0" smtClean="0">
                        <a:latin typeface="Arial Black" pitchFamily="34" charset="0"/>
                        <a:ea typeface="Times New Roman"/>
                      </a:endParaRP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S</a:t>
                      </a:r>
                      <a:r>
                        <a:rPr lang="tr-TR" sz="2400" b="1" dirty="0" smtClean="0">
                          <a:latin typeface="Arial Black" pitchFamily="34" charset="0"/>
                          <a:ea typeface="Times New Roman"/>
                        </a:rPr>
                        <a:t>traight </a:t>
                      </a:r>
                      <a:r>
                        <a:rPr lang="tr-TR" sz="2400" b="1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ahead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</a:rPr>
                        <a:t>.</a:t>
                      </a: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Прямо</a:t>
                      </a: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.</a:t>
                      </a: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 smtClean="0">
                          <a:latin typeface="Arial Black" pitchFamily="34" charset="0"/>
                          <a:ea typeface="Times New Roman"/>
                        </a:rPr>
                        <a:t>Fa</a:t>
                      </a:r>
                      <a:r>
                        <a:rPr lang="tr-TR" sz="2400" b="1" dirty="0" smtClean="0">
                          <a:latin typeface="Arial Black" pitchFamily="34" charset="0"/>
                          <a:ea typeface="Times New Roman"/>
                        </a:rPr>
                        <a:t>r </a:t>
                      </a:r>
                      <a:r>
                        <a:rPr lang="tr-TR" sz="2400" b="1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ahead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</a:rPr>
                        <a:t>.</a:t>
                      </a:r>
                    </a:p>
                    <a:p>
                      <a:pPr algn="l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Далеко вперёд</a:t>
                      </a:r>
                      <a:r>
                        <a:rPr lang="en-US" sz="2400" b="1" dirty="0" smtClean="0">
                          <a:latin typeface="Arial Black" pitchFamily="34" charset="0"/>
                          <a:ea typeface="Times New Roman"/>
                        </a:rPr>
                        <a:t>.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587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Across 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Через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You should go </a:t>
                      </a:r>
                      <a:r>
                        <a:rPr lang="en-US" sz="2400" b="1" kern="120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across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the road.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Вам следует перейти через дорогу.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ÐÐ°ÑÑÐ¸Ð½ÐºÐ¸ Ð¿Ð¾ Ð·Ð°Ð¿ÑÐ¾ÑÑ Ð¾ÑÐ¸ÐµÐ½ÑÐ¸ÑÐ¾Ð²Ð°Ð½Ð¸Ðµ Ð½Ð° Ð¼ÐµÑÑÐ½Ð¾ÑÑÐ¸ ÐºÐ°ÑÑÐ¸Ð½ÐºÐ¸ Ð½Ð° Ð°Ð½Ð³Ð»Ð¸Ð¹ÑÐºÐ¾Ð¼"/>
          <p:cNvPicPr/>
          <p:nvPr/>
        </p:nvPicPr>
        <p:blipFill>
          <a:blip r:embed="rId2" cstate="print">
            <a:lum bright="68000" contrast="-68000"/>
          </a:blip>
          <a:srcRect/>
          <a:stretch>
            <a:fillRect/>
          </a:stretch>
        </p:blipFill>
        <p:spPr bwMode="auto">
          <a:xfrm>
            <a:off x="179512" y="116632"/>
            <a:ext cx="8784976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Содержимое 4" descr="ÐÐ¾ÑÐ¾Ð¶ÐµÐµ Ð¸Ð·Ð¾Ð±ÑÐ°Ð¶ÐµÐ½Ð¸Ðµ"/>
          <p:cNvPicPr>
            <a:picLocks noGrp="1"/>
          </p:cNvPicPr>
          <p:nvPr>
            <p:ph idx="1"/>
          </p:nvPr>
        </p:nvPicPr>
        <p:blipFill>
          <a:blip r:embed="rId3" cstate="print">
            <a:lum bright="-15000" contrast="15000"/>
          </a:blip>
          <a:srcRect/>
          <a:stretch>
            <a:fillRect/>
          </a:stretch>
        </p:blipFill>
        <p:spPr bwMode="auto">
          <a:xfrm flipH="1">
            <a:off x="467544" y="404664"/>
            <a:ext cx="828092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" name="Рисунок 5" descr="ÐÐ°ÑÑÐ¸Ð½ÐºÐ¸ Ð¿Ð¾ Ð·Ð°Ð¿ÑÐ¾ÑÑ Ð¾ÑÐ¸ÐµÐ½ÑÐ¸ÑÐ¾Ð²Ð°Ð½Ð¸Ðµ Ð½Ð° Ð¼ÐµÑÑÐ½Ð¾ÑÑÐ¸ ÐºÐ°ÑÑÐ¸Ð½ÐºÐ¸ Ð½Ð° Ð°Ð½Ð³Ð»Ð¸Ð¹ÑÐºÐ¾Ð¼"/>
          <p:cNvPicPr/>
          <p:nvPr/>
        </p:nvPicPr>
        <p:blipFill>
          <a:blip r:embed="rId3" cstate="print">
            <a:lum bright="-10000" contrast="62000"/>
          </a:blip>
          <a:srcRect/>
          <a:stretch>
            <a:fillRect/>
          </a:stretch>
        </p:blipFill>
        <p:spPr bwMode="auto">
          <a:xfrm>
            <a:off x="395536" y="332656"/>
            <a:ext cx="8424935" cy="61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Чтобы ориентироваться в незнакомом городе,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необходимо знать и уметь употреблять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 в речи следующие предлоги: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2204864"/>
          <a:ext cx="8496944" cy="3825240"/>
        </p:xfrm>
        <a:graphic>
          <a:graphicData uri="http://schemas.openxmlformats.org/drawingml/2006/table">
            <a:tbl>
              <a:tblPr/>
              <a:tblGrid>
                <a:gridCol w="1296144"/>
                <a:gridCol w="1584176"/>
                <a:gridCol w="5616624"/>
              </a:tblGrid>
              <a:tr h="1147587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Across 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Через</a:t>
                      </a: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You should go </a:t>
                      </a:r>
                      <a:r>
                        <a:rPr lang="en-US" sz="2400" b="1" kern="120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across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the road.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Вам следует перейти через дорогу.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587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Over 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Arial Black" pitchFamily="34" charset="0"/>
                          <a:ea typeface="Times New Roman"/>
                        </a:rPr>
                        <a:t>Через</a:t>
                      </a:r>
                    </a:p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ru-RU" sz="2400" b="1" dirty="0"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There is a bridge </a:t>
                      </a:r>
                      <a:r>
                        <a:rPr lang="en-US" sz="2400" b="1" kern="120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over 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the river.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Через реку есть мост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.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Go </a:t>
                      </a:r>
                      <a:r>
                        <a:rPr lang="en-US" sz="2400" b="1" kern="120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over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the bridge! 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Перейдите мост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!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Over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the river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.</a:t>
                      </a: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По ту сторону реки, за рекой.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latin typeface="Arial Black" pitchFamily="34" charset="0"/>
                <a:ea typeface="Times New Roman"/>
              </a:rPr>
              <a:t>Go </a:t>
            </a:r>
            <a:r>
              <a:rPr lang="en-US" sz="4800" b="1" dirty="0" smtClean="0">
                <a:solidFill>
                  <a:srgbClr val="0070C0"/>
                </a:solidFill>
                <a:latin typeface="Arial Black" pitchFamily="34" charset="0"/>
                <a:ea typeface="Times New Roman"/>
              </a:rPr>
              <a:t>across</a:t>
            </a:r>
            <a:r>
              <a:rPr lang="en-US" sz="4800" b="1" dirty="0" smtClean="0">
                <a:latin typeface="Arial Black" pitchFamily="34" charset="0"/>
                <a:ea typeface="Times New Roman"/>
              </a:rPr>
              <a:t> the road!</a:t>
            </a:r>
            <a:endParaRPr lang="ru-RU" sz="4800" b="1" dirty="0" smtClean="0">
              <a:latin typeface="Arial Black" pitchFamily="34" charset="0"/>
              <a:ea typeface="Times New Roman"/>
            </a:endParaRPr>
          </a:p>
          <a:p>
            <a:pPr algn="ctr">
              <a:buNone/>
            </a:pPr>
            <a:r>
              <a:rPr lang="en-US" sz="4800" b="1" dirty="0" smtClean="0">
                <a:latin typeface="Arial Black" pitchFamily="34" charset="0"/>
                <a:ea typeface="Times New Roman"/>
              </a:rPr>
              <a:t>!</a:t>
            </a:r>
            <a:endParaRPr lang="ru-RU" sz="4800" dirty="0"/>
          </a:p>
        </p:txBody>
      </p:sp>
      <p:pic>
        <p:nvPicPr>
          <p:cNvPr id="5" name="Рисунок 4" descr="ÐÐ°ÑÑÐ¸Ð½ÐºÐ¸ Ð¿Ð¾ Ð·Ð°Ð¿ÑÐ¾ÑÑ go across the roa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835292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latin typeface="Arial Black" pitchFamily="34" charset="0"/>
                <a:ea typeface="Times New Roman"/>
              </a:rPr>
              <a:t>Go </a:t>
            </a:r>
            <a:r>
              <a:rPr lang="en-US" sz="4800" b="1" dirty="0" smtClean="0">
                <a:solidFill>
                  <a:srgbClr val="0070C0"/>
                </a:solidFill>
                <a:latin typeface="Arial Black" pitchFamily="34" charset="0"/>
                <a:ea typeface="Times New Roman"/>
              </a:rPr>
              <a:t>over</a:t>
            </a:r>
            <a:r>
              <a:rPr lang="en-US" sz="4800" b="1" dirty="0" smtClean="0">
                <a:latin typeface="Arial Black" pitchFamily="34" charset="0"/>
                <a:ea typeface="Times New Roman"/>
              </a:rPr>
              <a:t> the bridge!</a:t>
            </a:r>
            <a:endParaRPr lang="ru-RU" sz="4800" dirty="0"/>
          </a:p>
        </p:txBody>
      </p:sp>
      <p:pic>
        <p:nvPicPr>
          <p:cNvPr id="6" name="Рисунок 5" descr="ÐÐ°ÑÑÐ¸Ð½ÐºÐ¸ Ð¿Ð¾ Ð·Ð°Ð¿ÑÐ¾ÑÑ over the bridg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4744"/>
            <a:ext cx="7920879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332656"/>
          <a:ext cx="8496944" cy="1818640"/>
        </p:xfrm>
        <a:graphic>
          <a:graphicData uri="http://schemas.openxmlformats.org/drawingml/2006/table">
            <a:tbl>
              <a:tblPr/>
              <a:tblGrid>
                <a:gridCol w="1584176"/>
                <a:gridCol w="1512168"/>
                <a:gridCol w="5400600"/>
              </a:tblGrid>
              <a:tr h="14586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Through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Сквозь, через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Go </a:t>
                      </a:r>
                      <a:r>
                        <a:rPr lang="en-US" sz="2400" b="1" kern="120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through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the tunnel.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Пройдите 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/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проедьте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 через туннель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+mn-cs"/>
                        </a:rPr>
                        <a:t>. 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endParaRPr lang="ru-RU" sz="24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Рисунок 13" descr="ÐÐ°ÑÑÐ¸Ð½ÐºÐ¸ Ð¿Ð¾ Ð·Ð°Ð¿ÑÐ¾ÑÑ ÑÑÐ½Ð½ÐµÐ»Ñ ÐºÐµÐ¼ÐµÑ Ð°Ð½ÑÐ°Ð»Ð¸Ñ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04864"/>
            <a:ext cx="84969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" name="Рисунок 5" descr="ÐÐ¾ÑÐ¾Ð¶ÐµÐµ Ð¸Ð·Ð¾Ð±ÑÐ°Ð¶ÐµÐ½Ð¸Ðµ"/>
          <p:cNvPicPr/>
          <p:nvPr/>
        </p:nvPicPr>
        <p:blipFill>
          <a:blip r:embed="rId3" cstate="print">
            <a:lum bright="-15000" contrast="50000"/>
          </a:blip>
          <a:srcRect/>
          <a:stretch>
            <a:fillRect/>
          </a:stretch>
        </p:blipFill>
        <p:spPr bwMode="auto">
          <a:xfrm>
            <a:off x="1043608" y="908720"/>
            <a:ext cx="712879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179512" y="260648"/>
          <a:ext cx="8784977" cy="6464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6305"/>
                <a:gridCol w="2262167"/>
                <a:gridCol w="4536505"/>
              </a:tblGrid>
              <a:tr h="2181690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Behind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Black" pitchFamily="34" charset="0"/>
                        </a:rPr>
                        <a:t>За, позади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There is a garden </a:t>
                      </a: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behind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this house.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За этим домом есть сад.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454400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In front of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Black" pitchFamily="34" charset="0"/>
                        </a:rPr>
                        <a:t>Перед</a:t>
                      </a:r>
                      <a:r>
                        <a:rPr lang="en-US" sz="2400" dirty="0" smtClean="0">
                          <a:latin typeface="Arial Black" pitchFamily="34" charset="0"/>
                        </a:rPr>
                        <a:t>,</a:t>
                      </a:r>
                      <a:r>
                        <a:rPr lang="en-US" sz="2400" baseline="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ru-RU" sz="2400" baseline="0" dirty="0" smtClean="0">
                          <a:latin typeface="Arial Black" pitchFamily="34" charset="0"/>
                        </a:rPr>
                        <a:t>напротив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police station is right </a:t>
                      </a:r>
                      <a:r>
                        <a:rPr lang="en-US" sz="2400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in front of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hotel.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endParaRPr lang="ru-RU" sz="2400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Полицейский участок находится прямо напротив отеля.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Central Post Office is situated </a:t>
                      </a:r>
                      <a:r>
                        <a:rPr lang="en-US" sz="1800" b="0" i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 front of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the train station.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77262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</a:rPr>
                        <a:t>Opposite 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Находящийся </a:t>
                      </a: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напротив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otel</a:t>
                      </a:r>
                      <a:r>
                        <a:rPr lang="tr-TR" sz="2000" b="0" i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tr-TR" sz="2000" b="0" i="0" u="none" strike="noStrike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  <a:hlinkClick r:id="rId2"/>
                        </a:rPr>
                        <a:t>is located </a:t>
                      </a:r>
                      <a:r>
                        <a:rPr lang="tr-TR" sz="2000" b="0" i="0" u="none" strike="noStrike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  <a:hlinkClick r:id="rId2"/>
                        </a:rPr>
                        <a:t>opposite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this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park</a:t>
                      </a: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Отель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находится напротив этого парка.</a:t>
                      </a:r>
                      <a:endParaRPr lang="en-US" sz="1800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</a:t>
                      </a:r>
                      <a:r>
                        <a:rPr lang="ru-RU" sz="2000" dirty="0" err="1" smtClean="0">
                          <a:latin typeface="Arial Black" pitchFamily="34" charset="0"/>
                        </a:rPr>
                        <a:t>n</a:t>
                      </a:r>
                      <a:r>
                        <a:rPr lang="ru-RU" sz="200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 Black" pitchFamily="34" charset="0"/>
                        </a:rPr>
                        <a:t>the</a:t>
                      </a:r>
                      <a:r>
                        <a:rPr lang="ru-RU" sz="200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70C0"/>
                          </a:solidFill>
                          <a:latin typeface="Arial Black" pitchFamily="34" charset="0"/>
                        </a:rPr>
                        <a:t>opposite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 Black" pitchFamily="34" charset="0"/>
                        </a:rPr>
                        <a:t>direction</a:t>
                      </a:r>
                      <a:r>
                        <a:rPr lang="ru-RU" sz="2000" dirty="0" smtClean="0">
                          <a:latin typeface="Arial Black" pitchFamily="34" charset="0"/>
                        </a:rPr>
                        <a:t>.</a:t>
                      </a:r>
                    </a:p>
                    <a:p>
                      <a:r>
                        <a:rPr lang="ru-RU" sz="1800" dirty="0" smtClean="0">
                          <a:latin typeface="Arial Black" pitchFamily="34" charset="0"/>
                        </a:rPr>
                        <a:t>В обратном направлении.</a:t>
                      </a:r>
                      <a:endParaRPr lang="ru-RU" sz="1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chemeClr val="dk1"/>
                </a:solidFill>
                <a:latin typeface="Arial Black" pitchFamily="34" charset="0"/>
              </a:rPr>
              <a:t>The police station is right </a:t>
            </a:r>
            <a:r>
              <a:rPr lang="en-US" sz="4800" dirty="0" smtClean="0">
                <a:solidFill>
                  <a:srgbClr val="FF0000"/>
                </a:solidFill>
                <a:latin typeface="Arial Black" pitchFamily="34" charset="0"/>
              </a:rPr>
              <a:t>in front of </a:t>
            </a:r>
            <a:r>
              <a:rPr lang="en-US" sz="4800" dirty="0" smtClean="0">
                <a:solidFill>
                  <a:schemeClr val="dk1"/>
                </a:solidFill>
                <a:latin typeface="Arial Black" pitchFamily="34" charset="0"/>
              </a:rPr>
              <a:t>the hotel</a:t>
            </a:r>
            <a:r>
              <a:rPr lang="en-US" sz="4800" b="1" dirty="0" smtClean="0">
                <a:latin typeface="Arial Black" pitchFamily="34" charset="0"/>
                <a:ea typeface="Times New Roman"/>
              </a:rPr>
              <a:t>!</a:t>
            </a:r>
            <a:endParaRPr lang="ru-RU" sz="4800" b="1" dirty="0" smtClean="0">
              <a:latin typeface="Arial Black" pitchFamily="34" charset="0"/>
              <a:ea typeface="Times New Roman"/>
            </a:endParaRPr>
          </a:p>
          <a:p>
            <a:pPr algn="ctr">
              <a:buNone/>
            </a:pPr>
            <a:endParaRPr lang="ru-RU" sz="4800" dirty="0"/>
          </a:p>
        </p:txBody>
      </p:sp>
      <p:pic>
        <p:nvPicPr>
          <p:cNvPr id="10" name="Рисунок 9" descr="ÐÐ°ÑÑÐ¸Ð½ÐºÐ¸ Ð¿Ð¾ Ð·Ð°Ð¿ÑÐ¾ÑÑ police stati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4369033" cy="463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ÐÐ°ÑÑÐ¸Ð½ÐºÐ¸ Ð¿Ð¾ Ð·Ð°Ð¿ÑÐ¾ÑÑ Ð¿Ð¾Ð»Ð¸ÑÐµÐ¹ÑÐºÐ¸Ð¹ ÑÑÐ°ÑÑÐ¾Ðº Ð¿ÐµÑÐµÐ´ Ð¾ÑÐµÐ»ÐµÐ¼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132856"/>
            <a:ext cx="3366135" cy="448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chemeClr val="dk1"/>
                </a:solidFill>
                <a:latin typeface="Arial Black" pitchFamily="34" charset="0"/>
              </a:rPr>
              <a:t>The Central Post Office is situated </a:t>
            </a: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in front of</a:t>
            </a:r>
            <a:r>
              <a:rPr lang="en-US" sz="3600" b="1" dirty="0" smtClean="0">
                <a:solidFill>
                  <a:schemeClr val="dk1"/>
                </a:solidFill>
                <a:latin typeface="Arial Black" pitchFamily="34" charset="0"/>
              </a:rPr>
              <a:t> the train station.</a:t>
            </a:r>
            <a:endParaRPr lang="ru-RU" sz="3600" b="1" dirty="0" smtClean="0">
              <a:solidFill>
                <a:schemeClr val="dk1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sz="4800" b="1" dirty="0" smtClean="0">
              <a:latin typeface="Arial Black" pitchFamily="34" charset="0"/>
              <a:ea typeface="Times New Roman"/>
            </a:endParaRPr>
          </a:p>
          <a:p>
            <a:pPr algn="ctr">
              <a:buNone/>
            </a:pPr>
            <a:endParaRPr lang="ru-RU" sz="4800" dirty="0"/>
          </a:p>
        </p:txBody>
      </p:sp>
      <p:pic>
        <p:nvPicPr>
          <p:cNvPr id="9" name="Рисунок 8" descr="ÐÐ°ÑÑÐ¸Ð½ÐºÐ¸ Ð¿Ð¾ Ð·Ð°Ð¿ÑÐ¾ÑÑ the post offic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44824"/>
            <a:ext cx="396044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ÐÐ°ÑÑÐ¸Ð½ÐºÐ¸ Ð¿Ð¾ Ð·Ð°Ð¿ÑÐ¾ÑÑ train statio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44824"/>
            <a:ext cx="377834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16632"/>
          <a:ext cx="8712968" cy="18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7920880"/>
              </a:tblGrid>
              <a:tr h="18002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</a:rPr>
                        <a:t>At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At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the traffic lights.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Н</a:t>
                      </a:r>
                      <a:r>
                        <a:rPr lang="en-US" sz="20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а </a:t>
                      </a:r>
                      <a:r>
                        <a:rPr lang="en-US" sz="2000" b="1" kern="1200" dirty="0" err="1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светофоре</a:t>
                      </a:r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0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у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светофора</a:t>
                      </a:r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2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At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the bus stop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2000" b="1" kern="1200" dirty="0" smtClean="0">
                          <a:solidFill>
                            <a:srgbClr val="7030A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автобусной остановке (</a:t>
                      </a:r>
                      <a:r>
                        <a:rPr lang="ru-RU" sz="20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у</a:t>
                      </a:r>
                      <a:r>
                        <a:rPr lang="ru-RU" sz="2000" b="1" kern="1200" dirty="0" smtClean="0">
                          <a:solidFill>
                            <a:srgbClr val="7030A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автобусной остановки)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ÐÐ¾ÑÐ¾Ð¶ÐµÐµ Ð¸Ð·Ð¾Ð±ÑÐ°Ð¶ÐµÐ½Ð¸Ð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8640959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388" y="115888"/>
          <a:ext cx="8785224" cy="67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564"/>
                <a:gridCol w="48246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 Black" pitchFamily="34" charset="0"/>
                        </a:rPr>
                        <a:t>Near </a:t>
                      </a:r>
                    </a:p>
                    <a:p>
                      <a:pPr algn="ctr"/>
                      <a:endParaRPr lang="en-US" sz="24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2400" dirty="0" smtClean="0">
                          <a:latin typeface="Arial Black" pitchFamily="34" charset="0"/>
                        </a:rPr>
                        <a:t>The nearest 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Рядом, около, возле</a:t>
                      </a: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Ближайший, 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самый близкий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subway entrance is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near 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bus station. 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Вход в метро рядом с автобусной остановкой.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It ` s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near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the train station.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Это рядом с вокзалом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ctr"/>
                      <a:endParaRPr lang="ru-RU" sz="2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 need to find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nearest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pharmacy. 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Мне нужно найти ближайшую аптеку.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388" y="115888"/>
          <a:ext cx="8857108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613"/>
                <a:gridCol w="4464495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subway entrance is </a:t>
                      </a: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near 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bus station. 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Содержимое 4" descr="ÐÐ°ÑÑÐ¸Ð½ÐºÐ¸ Ð¿Ð¾ Ð·Ð°Ð¿ÑÐ¾ÑÑ subway near the bus station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424847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ÐÐ°ÑÑÐ¸Ð½ÐºÐ¸ Ð¿Ð¾ Ð·Ð°Ð¿ÑÐ¾ÑÑ the bus stati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4284241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16632"/>
          <a:ext cx="8712968" cy="18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615"/>
                <a:gridCol w="2997138"/>
                <a:gridCol w="4546215"/>
              </a:tblGrid>
              <a:tr h="1800200"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Next to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Рядом,</a:t>
                      </a:r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baseline="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непосредственной близости 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supermarket is </a:t>
                      </a: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next to 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theatre.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Супермаркет рядом с театром.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Рисунок 6" descr="ÐÐ°ÑÑÐ¸Ð½ÐºÐ¸ Ð¿Ð¾ Ð·Ð°Ð¿ÑÐ¾ÑÑ theater buildi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439248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ÐÐ°ÑÑÐ¸Ð½ÐºÐ¸ Ð¿Ð¾ Ð·Ð°Ð¿ÑÐ¾ÑÑ The supermarket buildi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060848"/>
            <a:ext cx="428424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ÐÐ°ÑÑÐ¸Ð½ÐºÐ¸ Ð¿Ð¾ Ð·Ð°Ð¿ÑÐ¾ÑÑ Connecticut Avenu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512" y="116633"/>
          <a:ext cx="8784976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281"/>
                <a:gridCol w="1144018"/>
                <a:gridCol w="6461677"/>
              </a:tblGrid>
              <a:tr h="1635757"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To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До, </a:t>
                      </a:r>
                      <a:endParaRPr lang="en-US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к, </a:t>
                      </a:r>
                      <a:endParaRPr lang="en-US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в 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 need to get </a:t>
                      </a:r>
                      <a:r>
                        <a:rPr lang="en-US" sz="2400" b="1" u="sng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to</a:t>
                      </a:r>
                      <a:r>
                        <a:rPr lang="en-US" sz="2400" b="1" u="sng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Mayflower Hotel.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Мне нужно добраться до отеля «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Мэйфлауэ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».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What's the way</a:t>
                      </a:r>
                      <a:r>
                        <a:rPr lang="en-US" sz="2400" b="1" u="sng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to</a:t>
                      </a: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the Mayflower Hotel?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Как добраться до отеля «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Мэйфлауэ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».</a:t>
                      </a:r>
                      <a:endParaRPr lang="ru-RU" sz="1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2800" b="1" cap="all" dirty="0" smtClean="0">
                <a:solidFill>
                  <a:srgbClr val="FF0000"/>
                </a:solidFill>
                <a:latin typeface="Arial Black" pitchFamily="34" charset="0"/>
              </a:rPr>
              <a:t>LUXURY HOTEL </a:t>
            </a:r>
            <a:r>
              <a:rPr lang="en-US" sz="2800" b="1" u="sng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NEAR</a:t>
            </a:r>
            <a:r>
              <a:rPr lang="en-US" sz="2800" b="1" cap="all" dirty="0" smtClean="0">
                <a:solidFill>
                  <a:srgbClr val="FF0000"/>
                </a:solidFill>
                <a:latin typeface="Arial Black" pitchFamily="34" charset="0"/>
              </a:rPr>
              <a:t> THE WHITE HOUSE</a:t>
            </a:r>
            <a:endParaRPr lang="ru-RU" sz="2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700" dirty="0" smtClean="0">
              <a:latin typeface="Arial Black" pitchFamily="34" charset="0"/>
            </a:endParaRPr>
          </a:p>
          <a:p>
            <a:pPr algn="ctr">
              <a:buNone/>
            </a:pPr>
            <a:endParaRPr lang="ru-RU" sz="4800" b="1" dirty="0" smtClean="0">
              <a:latin typeface="Arial Black" pitchFamily="34" charset="0"/>
              <a:ea typeface="Times New Roman"/>
            </a:endParaRPr>
          </a:p>
          <a:p>
            <a:pPr algn="ctr">
              <a:buNone/>
            </a:pPr>
            <a:endParaRPr lang="ru-RU" sz="4800" dirty="0"/>
          </a:p>
        </p:txBody>
      </p:sp>
      <p:pic>
        <p:nvPicPr>
          <p:cNvPr id="6" name="Рисунок 5" descr="Mayflower Hotel, Washington, D.C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864096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512" y="188640"/>
          <a:ext cx="8784976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027155"/>
                <a:gridCol w="6461677"/>
              </a:tblGrid>
              <a:tr h="163575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From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От, </a:t>
                      </a:r>
                      <a:endParaRPr lang="en-US" sz="28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из,</a:t>
                      </a:r>
                      <a:endParaRPr lang="en-US" sz="28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с 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From</a:t>
                      </a:r>
                      <a:r>
                        <a:rPr lang="en-US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here</a:t>
                      </a:r>
                      <a:r>
                        <a:rPr lang="ru-RU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О</a:t>
                      </a:r>
                      <a:r>
                        <a:rPr lang="en-US" sz="6000" b="1" kern="1200" dirty="0" err="1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тсюда</a:t>
                      </a:r>
                      <a:r>
                        <a:rPr lang="en-US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6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60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From</a:t>
                      </a:r>
                      <a:r>
                        <a:rPr lang="en-US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there</a:t>
                      </a:r>
                      <a:r>
                        <a:rPr lang="ru-RU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6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О</a:t>
                      </a:r>
                      <a:r>
                        <a:rPr lang="en-US" sz="6000" b="1" kern="1200" dirty="0" err="1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ттуда</a:t>
                      </a:r>
                      <a:r>
                        <a:rPr lang="en-US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6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6000" b="1" kern="12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From</a:t>
                      </a:r>
                      <a:r>
                        <a:rPr lang="en-US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where? </a:t>
                      </a:r>
                      <a:endParaRPr lang="ru-RU" sz="6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О</a:t>
                      </a:r>
                      <a:r>
                        <a:rPr lang="en-US" sz="6000" b="1" kern="1200" dirty="0" err="1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ткуда</a:t>
                      </a:r>
                      <a:r>
                        <a:rPr lang="en-US" sz="6000" b="1" kern="1200" dirty="0" smtClean="0">
                          <a:solidFill>
                            <a:schemeClr val="lt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?</a:t>
                      </a:r>
                      <a:endParaRPr lang="ru-RU" sz="6000" b="1" kern="1200" dirty="0" smtClean="0">
                        <a:solidFill>
                          <a:schemeClr val="lt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endParaRPr lang="ru-RU" sz="60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ru-RU" sz="7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There's a bus running </a:t>
            </a:r>
            <a:r>
              <a:rPr lang="en-US" sz="3600" u="sng" dirty="0" smtClean="0">
                <a:solidFill>
                  <a:srgbClr val="0070C0"/>
                </a:solidFill>
                <a:latin typeface="Arial Black" pitchFamily="34" charset="0"/>
              </a:rPr>
              <a:t>from</a:t>
            </a:r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 there every half an hour. </a:t>
            </a:r>
            <a:endParaRPr lang="ru-RU" sz="3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sz="4800" b="1" dirty="0" smtClean="0">
              <a:latin typeface="Arial Black" pitchFamily="34" charset="0"/>
              <a:ea typeface="Times New Roman"/>
            </a:endParaRPr>
          </a:p>
          <a:p>
            <a:pPr algn="ctr">
              <a:buNone/>
            </a:pPr>
            <a:endParaRPr lang="ru-RU" sz="4800" dirty="0"/>
          </a:p>
        </p:txBody>
      </p:sp>
      <p:pic>
        <p:nvPicPr>
          <p:cNvPr id="5" name="Рисунок 4" descr="ÐÐ°ÑÑÐ¸Ð½ÐºÐ¸ Ð¿Ð¾ Ð·Ð°Ð¿ÑÐ¾ÑÑ the bus stati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8424935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i="1" dirty="0" smtClean="0">
                <a:latin typeface="Arial Black" pitchFamily="34" charset="0"/>
              </a:rPr>
              <a:t>At the corner</a:t>
            </a:r>
            <a:r>
              <a:rPr lang="en-US" sz="6000" b="1" dirty="0" smtClean="0">
                <a:latin typeface="Arial Black" pitchFamily="34" charset="0"/>
              </a:rPr>
              <a:t> </a:t>
            </a:r>
            <a:endParaRPr lang="ru-RU" sz="6000" b="1" dirty="0" smtClean="0">
              <a:latin typeface="Arial Black" pitchFamily="34" charset="0"/>
              <a:ea typeface="Times New Roman"/>
            </a:endParaRPr>
          </a:p>
          <a:p>
            <a:pPr algn="ctr">
              <a:buNone/>
            </a:pPr>
            <a:endParaRPr lang="ru-RU" sz="4800" dirty="0"/>
          </a:p>
        </p:txBody>
      </p:sp>
      <p:pic>
        <p:nvPicPr>
          <p:cNvPr id="6" name="Рисунок 5" descr="ÐÐ°ÑÑÐ¸Ð½ÐºÐ¸ Ð¿Ð¾ Ð·Ð°Ð¿ÑÐ¾ÑÑ At the corne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1124744"/>
            <a:ext cx="835292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i="1" dirty="0" smtClean="0">
                <a:latin typeface="Arial Black" pitchFamily="34" charset="0"/>
              </a:rPr>
              <a:t>At the crossroads</a:t>
            </a:r>
            <a:r>
              <a:rPr lang="en-US" sz="6000" b="1" dirty="0" smtClean="0">
                <a:latin typeface="Arial Black" pitchFamily="34" charset="0"/>
              </a:rPr>
              <a:t> </a:t>
            </a:r>
            <a:endParaRPr lang="ru-RU" sz="4800" b="1" dirty="0">
              <a:latin typeface="Arial Black" pitchFamily="34" charset="0"/>
            </a:endParaRPr>
          </a:p>
        </p:txBody>
      </p:sp>
      <p:pic>
        <p:nvPicPr>
          <p:cNvPr id="5" name="Рисунок 4" descr="ÐÐ°ÑÑÐ¸Ð½ÐºÐ¸ Ð¿Ð¾ Ð·Ð°Ð¿ÑÐ¾ÑÑ At the crossroad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8424935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ru-RU" sz="4000" dirty="0" smtClean="0">
              <a:latin typeface="Arial Black" pitchFamily="34" charset="0"/>
            </a:endParaRPr>
          </a:p>
          <a:p>
            <a:r>
              <a:rPr lang="en-US" sz="3600" i="1" dirty="0" smtClean="0">
                <a:solidFill>
                  <a:srgbClr val="FF0000"/>
                </a:solidFill>
                <a:latin typeface="Arial Black" pitchFamily="34" charset="0"/>
              </a:rPr>
              <a:t>Asking for directions </a:t>
            </a: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Excuse me,</a:t>
            </a:r>
            <a:endParaRPr lang="ru-RU" sz="3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en-US" sz="4000" b="1" dirty="0" smtClean="0"/>
              <a:t>how do/can I get to</a:t>
            </a:r>
            <a:r>
              <a:rPr lang="en-US" sz="4000" dirty="0" smtClean="0"/>
              <a:t> the bus terminal?</a:t>
            </a:r>
            <a:endParaRPr lang="ru-RU" sz="4000" dirty="0" smtClean="0"/>
          </a:p>
          <a:p>
            <a:r>
              <a:rPr lang="en-US" sz="4000" dirty="0" smtClean="0"/>
              <a:t> </a:t>
            </a:r>
            <a:r>
              <a:rPr lang="en-US" sz="4000" b="1" dirty="0" smtClean="0"/>
              <a:t>is this the right way to</a:t>
            </a:r>
            <a:r>
              <a:rPr lang="en-US" sz="4000" dirty="0" smtClean="0"/>
              <a:t> Union Station?</a:t>
            </a:r>
            <a:endParaRPr lang="ru-RU" sz="4000" dirty="0" smtClean="0"/>
          </a:p>
          <a:p>
            <a:r>
              <a:rPr lang="en-US" sz="4000" b="1" dirty="0" smtClean="0"/>
              <a:t>does this bus go to</a:t>
            </a:r>
            <a:r>
              <a:rPr lang="en-US" sz="4000" dirty="0" smtClean="0"/>
              <a:t> Times Square?</a:t>
            </a:r>
            <a:endParaRPr lang="ru-RU" sz="4000" dirty="0" smtClean="0"/>
          </a:p>
          <a:p>
            <a:r>
              <a:rPr lang="en-US" sz="4000" dirty="0" smtClean="0"/>
              <a:t> </a:t>
            </a:r>
            <a:r>
              <a:rPr lang="en-US" sz="4000" b="1" dirty="0" smtClean="0"/>
              <a:t>what's the quickest way to </a:t>
            </a:r>
            <a:r>
              <a:rPr lang="en-US" sz="4000" dirty="0" smtClean="0"/>
              <a:t>MFH?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ru-RU" sz="4000" dirty="0" smtClean="0">
              <a:latin typeface="Arial Black" pitchFamily="34" charset="0"/>
            </a:endParaRPr>
          </a:p>
          <a:p>
            <a:r>
              <a:rPr lang="en-US" sz="3600" i="1" dirty="0" smtClean="0">
                <a:solidFill>
                  <a:srgbClr val="FF0000"/>
                </a:solidFill>
                <a:latin typeface="Arial Black" pitchFamily="34" charset="0"/>
              </a:rPr>
              <a:t>Asking for directions </a:t>
            </a: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Excuse me,</a:t>
            </a:r>
            <a:endParaRPr lang="ru-RU" sz="3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could/would/will you tell me</a:t>
            </a:r>
            <a:endParaRPr lang="ru-RU" sz="4000" dirty="0" smtClean="0">
              <a:latin typeface="Arial Black" pitchFamily="34" charset="0"/>
            </a:endParaRPr>
          </a:p>
          <a:p>
            <a:r>
              <a:rPr lang="en-US" sz="4800" b="1" dirty="0" smtClean="0"/>
              <a:t>the way to</a:t>
            </a:r>
            <a:r>
              <a:rPr lang="en-US" sz="4800" dirty="0" smtClean="0"/>
              <a:t> Central Park? </a:t>
            </a:r>
            <a:endParaRPr lang="ru-RU" sz="4800" dirty="0" smtClean="0"/>
          </a:p>
          <a:p>
            <a:r>
              <a:rPr lang="en-US" sz="4800" b="1" dirty="0" smtClean="0"/>
              <a:t>how to get to</a:t>
            </a:r>
            <a:r>
              <a:rPr lang="en-US" sz="4800" dirty="0" smtClean="0"/>
              <a:t> Broadway? </a:t>
            </a:r>
            <a:endParaRPr lang="ru-RU" sz="4800" dirty="0" smtClean="0"/>
          </a:p>
          <a:p>
            <a:r>
              <a:rPr lang="en-US" sz="4800" b="1" dirty="0" smtClean="0"/>
              <a:t>where</a:t>
            </a:r>
            <a:r>
              <a:rPr lang="en-US" sz="4800" dirty="0" smtClean="0"/>
              <a:t> is the nearest Post Office?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ru-RU" sz="4000" dirty="0" smtClean="0">
              <a:latin typeface="Arial Black" pitchFamily="34" charset="0"/>
            </a:endParaRPr>
          </a:p>
          <a:p>
            <a:r>
              <a:rPr lang="en-US" sz="3600" i="1" dirty="0" smtClean="0">
                <a:solidFill>
                  <a:srgbClr val="FF0000"/>
                </a:solidFill>
                <a:latin typeface="Arial Black" pitchFamily="34" charset="0"/>
              </a:rPr>
              <a:t>Asking for directions </a:t>
            </a: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Excuse me,</a:t>
            </a:r>
            <a:endParaRPr lang="ru-RU" sz="3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4800" b="1" dirty="0" smtClean="0">
                <a:latin typeface="Arial Black" pitchFamily="34" charset="0"/>
              </a:rPr>
              <a:t>will you (please)</a:t>
            </a:r>
            <a:endParaRPr lang="ru-RU" sz="4800" dirty="0" smtClean="0">
              <a:latin typeface="Arial Black" pitchFamily="34" charset="0"/>
            </a:endParaRPr>
          </a:p>
          <a:p>
            <a:r>
              <a:rPr lang="en-US" sz="4800" b="1" dirty="0" smtClean="0"/>
              <a:t>direct me to</a:t>
            </a:r>
            <a:r>
              <a:rPr lang="en-US" sz="4800" dirty="0" smtClean="0"/>
              <a:t> Fifth Avenue? </a:t>
            </a:r>
            <a:endParaRPr lang="ru-RU" sz="4800" dirty="0" smtClean="0"/>
          </a:p>
          <a:p>
            <a:r>
              <a:rPr lang="en-US" sz="4800" b="1" dirty="0" smtClean="0"/>
              <a:t>show me the way to</a:t>
            </a:r>
            <a:r>
              <a:rPr lang="en-US" sz="4800" dirty="0" smtClean="0"/>
              <a:t> the Astoria?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ru-RU" sz="1800" dirty="0" smtClean="0">
              <a:latin typeface="Arial Black" pitchFamily="34" charset="0"/>
            </a:endParaRPr>
          </a:p>
          <a:p>
            <a:pPr algn="ctr"/>
            <a:r>
              <a:rPr lang="en-US" sz="6600" b="1" i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Giving directions</a:t>
            </a:r>
            <a:endParaRPr lang="ru-RU" sz="6600" b="1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rgbClr val="00B050"/>
                </a:solidFill>
                <a:latin typeface="Arial Black" pitchFamily="34" charset="0"/>
              </a:rPr>
              <a:t>Walk/</a:t>
            </a:r>
          </a:p>
          <a:p>
            <a:pPr algn="ctr">
              <a:buNone/>
            </a:pPr>
            <a:r>
              <a:rPr lang="en-US" sz="6000" b="1" dirty="0" smtClean="0">
                <a:solidFill>
                  <a:srgbClr val="00B050"/>
                </a:solidFill>
                <a:latin typeface="Arial Black" pitchFamily="34" charset="0"/>
              </a:rPr>
              <a:t>Go straight ahead/</a:t>
            </a:r>
          </a:p>
          <a:p>
            <a:pPr algn="ctr">
              <a:buNone/>
            </a:pPr>
            <a:r>
              <a:rPr lang="en-US" sz="6000" b="1" dirty="0" smtClean="0">
                <a:solidFill>
                  <a:srgbClr val="00B050"/>
                </a:solidFill>
                <a:latin typeface="Arial Black" pitchFamily="34" charset="0"/>
              </a:rPr>
              <a:t>on till you come to the traffic lights, then ...</a:t>
            </a:r>
            <a:endParaRPr lang="ru-RU" sz="6000" b="1" dirty="0" smtClean="0">
              <a:solidFill>
                <a:srgbClr val="00B050"/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ru-RU" sz="1800" dirty="0" smtClean="0">
              <a:latin typeface="Arial Black" pitchFamily="34" charset="0"/>
            </a:endParaRPr>
          </a:p>
          <a:p>
            <a:pPr algn="ctr"/>
            <a:r>
              <a:rPr lang="en-US" sz="6600" b="1" i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Giving directions</a:t>
            </a:r>
            <a:endParaRPr lang="ru-RU" sz="6600" b="1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5100" b="1" dirty="0" smtClean="0">
                <a:solidFill>
                  <a:srgbClr val="00B050"/>
                </a:solidFill>
                <a:latin typeface="Arial Black" pitchFamily="34" charset="0"/>
              </a:rPr>
              <a:t>Walk/Go straight ahead/</a:t>
            </a:r>
          </a:p>
          <a:p>
            <a:pPr>
              <a:buNone/>
            </a:pPr>
            <a:r>
              <a:rPr lang="en-US" sz="5100" b="1" dirty="0" smtClean="0">
                <a:solidFill>
                  <a:srgbClr val="00B050"/>
                </a:solidFill>
                <a:latin typeface="Arial Black" pitchFamily="34" charset="0"/>
              </a:rPr>
              <a:t>on till you come to the traffic lights, then ...</a:t>
            </a:r>
            <a:r>
              <a:rPr lang="en-US" sz="5100" b="1" dirty="0" smtClean="0"/>
              <a:t> </a:t>
            </a:r>
          </a:p>
          <a:p>
            <a:r>
              <a:rPr lang="en-US" sz="6500" b="1" dirty="0" smtClean="0"/>
              <a:t>Walk/Go a block (two, three blocks) up (down) the street.</a:t>
            </a:r>
            <a:endParaRPr lang="ru-RU" sz="6500" dirty="0" smtClean="0"/>
          </a:p>
          <a:p>
            <a:r>
              <a:rPr lang="en-US" sz="6500" b="1" dirty="0" smtClean="0"/>
              <a:t>Walk/Go two blocks and turn right (left).</a:t>
            </a:r>
            <a:endParaRPr lang="ru-RU" sz="6500" dirty="0" smtClean="0"/>
          </a:p>
          <a:p>
            <a:r>
              <a:rPr lang="en-US" sz="6500" b="1" dirty="0" smtClean="0"/>
              <a:t>Walk/Go as far as</a:t>
            </a:r>
            <a:r>
              <a:rPr lang="en-US" sz="6500" dirty="0" smtClean="0"/>
              <a:t> the Concert Hall, etc.</a:t>
            </a:r>
            <a:endParaRPr lang="ru-RU" sz="6500" dirty="0" smtClean="0"/>
          </a:p>
          <a:p>
            <a:r>
              <a:rPr lang="en-US" sz="6500" b="1" dirty="0" smtClean="0"/>
              <a:t>Take the first (second, etc.) turning to the left (right).</a:t>
            </a:r>
            <a:endParaRPr lang="ru-RU" sz="6500" dirty="0" smtClean="0"/>
          </a:p>
          <a:p>
            <a:r>
              <a:rPr lang="en-US" sz="6500" b="1" dirty="0" smtClean="0"/>
              <a:t>Turn right (left) at the traffic lights.</a:t>
            </a:r>
            <a:endParaRPr lang="ru-RU" sz="6500" dirty="0" smtClean="0"/>
          </a:p>
          <a:p>
            <a:r>
              <a:rPr lang="en-US" sz="6500" b="1" dirty="0" smtClean="0"/>
              <a:t>Cross the street (bridge, square).</a:t>
            </a:r>
            <a:endParaRPr lang="ru-RU" sz="6500" dirty="0" smtClean="0"/>
          </a:p>
          <a:p>
            <a:pPr algn="ctr">
              <a:buNone/>
            </a:pPr>
            <a:endParaRPr lang="ru-RU" sz="6000" b="1" dirty="0" smtClean="0">
              <a:solidFill>
                <a:srgbClr val="00B050"/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ru-RU" sz="1800" dirty="0" smtClean="0">
              <a:latin typeface="Arial Black" pitchFamily="34" charset="0"/>
            </a:endParaRPr>
          </a:p>
          <a:p>
            <a:pPr algn="ctr"/>
            <a:r>
              <a:rPr lang="en-US" sz="6600" b="1" i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Giving directions</a:t>
            </a:r>
            <a:endParaRPr lang="ru-RU" sz="6600" b="1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00B050"/>
                </a:solidFill>
                <a:latin typeface="Arial Black" pitchFamily="34" charset="0"/>
              </a:rPr>
              <a:t>Walk/Go straight ahead/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00B050"/>
                </a:solidFill>
                <a:latin typeface="Arial Black" pitchFamily="34" charset="0"/>
              </a:rPr>
              <a:t>on till you come to the traffic lights, then ...</a:t>
            </a:r>
            <a:r>
              <a:rPr lang="en-US" sz="4000" b="1" dirty="0" smtClean="0"/>
              <a:t> </a:t>
            </a:r>
          </a:p>
          <a:p>
            <a:r>
              <a:rPr lang="en-US" sz="6400" b="1" dirty="0" smtClean="0"/>
              <a:t>Take the number 66 bus and get off at the second (third, etc.) stop.</a:t>
            </a:r>
            <a:endParaRPr lang="ru-RU" sz="6400" dirty="0" smtClean="0"/>
          </a:p>
          <a:p>
            <a:r>
              <a:rPr lang="en-US" sz="6400" b="1" dirty="0" smtClean="0"/>
              <a:t>Take the number 5 bus, then change to the number 3 bus.</a:t>
            </a:r>
            <a:endParaRPr lang="ru-RU" sz="6400" dirty="0" smtClean="0"/>
          </a:p>
          <a:p>
            <a:r>
              <a:rPr lang="en-US" sz="6400" b="1" dirty="0" smtClean="0"/>
              <a:t>Take the street car, get off at the second stop and change to the subway.</a:t>
            </a:r>
            <a:endParaRPr lang="ru-RU" sz="6400" dirty="0" smtClean="0"/>
          </a:p>
          <a:p>
            <a:r>
              <a:rPr lang="en-US" sz="6400" b="1" dirty="0" smtClean="0"/>
              <a:t>It's just around the corner.</a:t>
            </a:r>
            <a:endParaRPr lang="ru-RU" sz="6400" dirty="0" smtClean="0"/>
          </a:p>
          <a:p>
            <a:pPr algn="ctr">
              <a:buNone/>
            </a:pPr>
            <a:endParaRPr lang="ru-RU" sz="6000" b="1" dirty="0" smtClean="0">
              <a:solidFill>
                <a:srgbClr val="00B050"/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000" b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ru-RU" sz="1800" dirty="0" smtClean="0">
              <a:latin typeface="Arial Black" pitchFamily="34" charset="0"/>
            </a:endParaRPr>
          </a:p>
          <a:p>
            <a:pPr algn="ctr"/>
            <a:r>
              <a:rPr lang="en-US" sz="6600" b="1" i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Giving directions</a:t>
            </a:r>
            <a:endParaRPr lang="ru-RU" sz="6600" b="1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3000" b="1" dirty="0" smtClean="0">
                <a:solidFill>
                  <a:srgbClr val="00B050"/>
                </a:solidFill>
                <a:latin typeface="Arial Black" pitchFamily="34" charset="0"/>
              </a:rPr>
              <a:t>Walk/Go straight ahead/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0B050"/>
                </a:solidFill>
                <a:latin typeface="Arial Black" pitchFamily="34" charset="0"/>
              </a:rPr>
              <a:t>on till you come to the traffic lights, then ...</a:t>
            </a:r>
            <a:r>
              <a:rPr lang="en-US" sz="3000" b="1" dirty="0" smtClean="0"/>
              <a:t> </a:t>
            </a:r>
          </a:p>
          <a:p>
            <a:r>
              <a:rPr lang="en-US" sz="5100" b="1" dirty="0" smtClean="0"/>
              <a:t>It's over there.</a:t>
            </a:r>
            <a:endParaRPr lang="ru-RU" sz="5100" dirty="0" smtClean="0"/>
          </a:p>
          <a:p>
            <a:r>
              <a:rPr lang="en-US" sz="5100" b="1" dirty="0" smtClean="0"/>
              <a:t>It's right across the street.</a:t>
            </a:r>
            <a:endParaRPr lang="ru-RU" sz="5100" dirty="0" smtClean="0"/>
          </a:p>
          <a:p>
            <a:r>
              <a:rPr lang="en-US" sz="5100" b="1" dirty="0" smtClean="0"/>
              <a:t>It's a two minute walk.</a:t>
            </a:r>
            <a:endParaRPr lang="ru-RU" sz="5100" dirty="0" smtClean="0"/>
          </a:p>
          <a:p>
            <a:r>
              <a:rPr lang="en-US" sz="5100" b="1" dirty="0" smtClean="0"/>
              <a:t>It's far (a long way) from here.</a:t>
            </a:r>
            <a:endParaRPr lang="ru-RU" sz="5100" dirty="0" smtClean="0"/>
          </a:p>
          <a:p>
            <a:pPr algn="ctr">
              <a:buNone/>
            </a:pPr>
            <a:endParaRPr lang="ru-RU" sz="6000" b="1" dirty="0" smtClean="0">
              <a:solidFill>
                <a:srgbClr val="00B050"/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 Black" pitchFamily="34" charset="0"/>
              </a:rPr>
              <a:t>Exercises</a:t>
            </a:r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4400" b="1" dirty="0" smtClean="0">
                <a:latin typeface="Arial Black" pitchFamily="34" charset="0"/>
              </a:rPr>
              <a:t>Work in pairs.</a:t>
            </a: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</a:rPr>
              <a:t>Поработайте в парах.</a:t>
            </a:r>
            <a:endParaRPr lang="en-US" sz="2800" b="1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4400" b="1" dirty="0" smtClean="0">
                <a:latin typeface="Arial Black" pitchFamily="34" charset="0"/>
              </a:rPr>
              <a:t> Ask your partner to direct you to the place you need.</a:t>
            </a:r>
            <a:endParaRPr lang="ru-RU" sz="4400" b="1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2800" b="1" dirty="0" smtClean="0">
                <a:latin typeface="Arial Black" pitchFamily="34" charset="0"/>
              </a:rPr>
              <a:t>Спросите у своего партнера, как добраться в нужное Вам место.</a:t>
            </a:r>
            <a:endParaRPr lang="en-US" sz="2800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6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  <a:endParaRPr lang="ru-RU" sz="3600" b="1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sz="3600" b="1" i="1" dirty="0" smtClean="0">
              <a:latin typeface="Arial Black" pitchFamily="34" charset="0"/>
            </a:endParaRPr>
          </a:p>
          <a:p>
            <a:pPr lvl="0"/>
            <a:r>
              <a:rPr lang="en-US" sz="3600" b="1" dirty="0" smtClean="0">
                <a:latin typeface="Arial Black" pitchFamily="34" charset="0"/>
              </a:rPr>
              <a:t>Listen to the dialogue and answer the question: </a:t>
            </a:r>
            <a:endParaRPr lang="ru-RU" sz="3600" b="1" dirty="0" smtClean="0">
              <a:latin typeface="Arial Black" pitchFamily="34" charset="0"/>
            </a:endParaRPr>
          </a:p>
          <a:p>
            <a:pPr lvl="0" algn="ctr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Arial Black" pitchFamily="34" charset="0"/>
              </a:rPr>
              <a:t>Where does the action in </a:t>
            </a:r>
            <a:endParaRPr lang="ru-RU" sz="36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lvl="0" algn="ctr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Arial Black" pitchFamily="34" charset="0"/>
              </a:rPr>
              <a:t>the first, second and third parts</a:t>
            </a:r>
            <a:endParaRPr lang="ru-RU" sz="36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lvl="0" algn="ctr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Arial Black" pitchFamily="34" charset="0"/>
              </a:rPr>
              <a:t> of the dialogue take place?</a:t>
            </a:r>
            <a:endParaRPr lang="ru-RU" sz="36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lvl="0"/>
            <a:r>
              <a:rPr lang="en-US" sz="3600" b="1" dirty="0" smtClean="0">
                <a:latin typeface="Arial Black" pitchFamily="34" charset="0"/>
              </a:rPr>
              <a:t>Listen to the dialogues again. Follow the script, if necessary.</a:t>
            </a:r>
            <a:endParaRPr lang="ru-RU" sz="36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Arial Black" pitchFamily="34" charset="0"/>
              </a:rPr>
              <a:t>How can I get </a:t>
            </a:r>
            <a:r>
              <a:rPr lang="en-US" sz="3600" b="1" u="sng" dirty="0" smtClean="0">
                <a:solidFill>
                  <a:srgbClr val="0070C0"/>
                </a:solidFill>
                <a:latin typeface="Arial Black" pitchFamily="34" charset="0"/>
              </a:rPr>
              <a:t>to</a:t>
            </a:r>
            <a:r>
              <a:rPr lang="en-US" sz="3600" b="1" dirty="0" smtClean="0">
                <a:solidFill>
                  <a:srgbClr val="0070C0"/>
                </a:solidFill>
                <a:latin typeface="Arial Black" pitchFamily="34" charset="0"/>
              </a:rPr>
              <a:t> the Mayflower Hotel </a:t>
            </a:r>
            <a:r>
              <a:rPr lang="en-US" sz="3600" b="1" u="sng" dirty="0" smtClean="0">
                <a:solidFill>
                  <a:srgbClr val="0070C0"/>
                </a:solidFill>
                <a:latin typeface="Arial Black" pitchFamily="34" charset="0"/>
              </a:rPr>
              <a:t>in</a:t>
            </a:r>
            <a:r>
              <a:rPr lang="en-US" sz="3600" b="1" dirty="0" smtClean="0">
                <a:solidFill>
                  <a:srgbClr val="0070C0"/>
                </a:solidFill>
                <a:latin typeface="Arial Black" pitchFamily="34" charset="0"/>
              </a:rPr>
              <a:t> Manhattan?</a:t>
            </a:r>
            <a:endParaRPr lang="ru-RU" sz="36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sz="3600" i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3" cstate="print">
              <a:lum bright="54000" contrast="-45000"/>
            </a:blip>
            <a:stretch>
              <a:fillRect/>
            </a:stretch>
          </a:blipFill>
        </p:spPr>
        <p:txBody>
          <a:bodyPr/>
          <a:lstStyle/>
          <a:p>
            <a:pPr algn="ctr">
              <a:buNone/>
            </a:pPr>
            <a:r>
              <a:rPr lang="en-US" sz="36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  <a:endParaRPr lang="ru-RU" sz="3600" b="1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61097" y="1750355"/>
          <a:ext cx="8243351" cy="3982901"/>
        </p:xfrm>
        <a:graphic>
          <a:graphicData uri="http://schemas.openxmlformats.org/presentationml/2006/ole">
            <p:oleObj spid="_x0000_s1026" name="Объект упаковщика для оболочки" showAsIcon="1" r:id="rId4" imgW="1038600" imgH="4374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  <a:endParaRPr lang="ru-RU" b="1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3500" dirty="0" smtClean="0">
                <a:latin typeface="Arial Black" pitchFamily="34" charset="0"/>
              </a:rPr>
              <a:t>A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Excuse me! Could you </a:t>
            </a:r>
            <a:r>
              <a:rPr lang="en-US" sz="3500" u="sng" dirty="0" smtClean="0">
                <a:latin typeface="Arial Black" pitchFamily="34" charset="0"/>
              </a:rPr>
              <a:t>help </a:t>
            </a:r>
            <a:r>
              <a:rPr lang="en-US" sz="3500" dirty="0" smtClean="0">
                <a:latin typeface="Arial Black" pitchFamily="34" charset="0"/>
              </a:rPr>
              <a:t>me?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PASSER-BY: Yes?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I need </a:t>
            </a:r>
            <a:r>
              <a:rPr lang="en-US" sz="3500" u="sng" dirty="0" smtClean="0">
                <a:latin typeface="Arial Black" pitchFamily="34" charset="0"/>
              </a:rPr>
              <a:t>to</a:t>
            </a:r>
            <a:r>
              <a:rPr lang="en-US" sz="3500" dirty="0" smtClean="0">
                <a:latin typeface="Arial Black" pitchFamily="34" charset="0"/>
              </a:rPr>
              <a:t> get </a:t>
            </a:r>
            <a:r>
              <a:rPr lang="en-US" sz="3500" u="sng" dirty="0" smtClean="0">
                <a:latin typeface="Arial Black" pitchFamily="34" charset="0"/>
              </a:rPr>
              <a:t>to</a:t>
            </a:r>
            <a:r>
              <a:rPr lang="en-US" sz="3500" dirty="0" smtClean="0">
                <a:latin typeface="Arial Black" pitchFamily="34" charset="0"/>
              </a:rPr>
              <a:t> Manhattan. Which is the right terminal?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 PASSER-BY: The East Side terminal. There's a bus running </a:t>
            </a:r>
            <a:r>
              <a:rPr lang="en-US" sz="3500" u="sng" dirty="0" smtClean="0">
                <a:latin typeface="Arial Black" pitchFamily="34" charset="0"/>
              </a:rPr>
              <a:t>from</a:t>
            </a:r>
            <a:r>
              <a:rPr lang="en-US" sz="3500" dirty="0" smtClean="0">
                <a:latin typeface="Arial Black" pitchFamily="34" charset="0"/>
              </a:rPr>
              <a:t> there every half an hour.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How do I get there?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PASSER-BY: </a:t>
            </a:r>
            <a:r>
              <a:rPr lang="en-US" sz="3500" u="sng" dirty="0" smtClean="0">
                <a:latin typeface="Arial Black" pitchFamily="34" charset="0"/>
              </a:rPr>
              <a:t>Turn the corner </a:t>
            </a:r>
            <a:r>
              <a:rPr lang="en-US" sz="3500" dirty="0" smtClean="0">
                <a:latin typeface="Arial Black" pitchFamily="34" charset="0"/>
              </a:rPr>
              <a:t>and </a:t>
            </a:r>
            <a:r>
              <a:rPr lang="en-US" sz="3500" u="sng" dirty="0" smtClean="0">
                <a:latin typeface="Arial Black" pitchFamily="34" charset="0"/>
              </a:rPr>
              <a:t>go straight. </a:t>
            </a:r>
            <a:r>
              <a:rPr lang="en-US" sz="3500" dirty="0" smtClean="0">
                <a:latin typeface="Arial Black" pitchFamily="34" charset="0"/>
              </a:rPr>
              <a:t>You can't miss the stop.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Thanks a lot.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PASSER-BY: You're welcome.</a:t>
            </a:r>
            <a:endParaRPr lang="ru-RU" sz="3500" dirty="0" smtClean="0">
              <a:latin typeface="Arial Black" pitchFamily="34" charset="0"/>
            </a:endParaRPr>
          </a:p>
          <a:p>
            <a:endParaRPr lang="ru-RU" sz="35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51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  <a:endParaRPr lang="ru-RU" sz="5100" b="1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sz="51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5100" dirty="0" smtClean="0">
                <a:latin typeface="Arial Black" pitchFamily="34" charset="0"/>
              </a:rPr>
              <a:t>B</a:t>
            </a:r>
            <a:endParaRPr lang="ru-RU" sz="5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RENSKY: Excuse me! Do you happen to know which bus will take me </a:t>
            </a:r>
            <a:r>
              <a:rPr lang="en-US" sz="4100" u="sng" dirty="0" smtClean="0">
                <a:latin typeface="Arial Black" pitchFamily="34" charset="0"/>
              </a:rPr>
              <a:t>to </a:t>
            </a:r>
            <a:r>
              <a:rPr lang="en-US" sz="4100" dirty="0" smtClean="0">
                <a:latin typeface="Arial Black" pitchFamily="34" charset="0"/>
              </a:rPr>
              <a:t>Maple</a:t>
            </a:r>
            <a:endParaRPr lang="ru-RU" sz="41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4100" dirty="0" smtClean="0">
                <a:latin typeface="Arial Black" pitchFamily="34" charset="0"/>
              </a:rPr>
              <a:t>   </a:t>
            </a:r>
            <a:r>
              <a:rPr lang="en-US" sz="4100" dirty="0" smtClean="0">
                <a:latin typeface="Arial Black" pitchFamily="34" charset="0"/>
              </a:rPr>
              <a:t>Street in Manhattan? I'm a stranger </a:t>
            </a:r>
            <a:r>
              <a:rPr lang="en-US" sz="4100" u="sng" dirty="0" smtClean="0">
                <a:latin typeface="Arial Black" pitchFamily="34" charset="0"/>
              </a:rPr>
              <a:t>here</a:t>
            </a:r>
            <a:r>
              <a:rPr lang="en-US" sz="4100" dirty="0" smtClean="0">
                <a:latin typeface="Arial Black" pitchFamily="34" charset="0"/>
              </a:rPr>
              <a:t>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PASSER-BY: Maple Street ... I'm not sure.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RENSKY: That's</a:t>
            </a:r>
            <a:r>
              <a:rPr lang="en-US" sz="4100" u="sng" dirty="0" smtClean="0">
                <a:latin typeface="Arial Black" pitchFamily="34" charset="0"/>
              </a:rPr>
              <a:t> where </a:t>
            </a:r>
            <a:r>
              <a:rPr lang="en-US" sz="4100" dirty="0" smtClean="0">
                <a:latin typeface="Arial Black" pitchFamily="34" charset="0"/>
              </a:rPr>
              <a:t>the Mayflower Hotel is.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PASSER-BY: Oh, I see. </a:t>
            </a:r>
            <a:r>
              <a:rPr lang="en-US" sz="4100" u="sng" dirty="0" smtClean="0">
                <a:latin typeface="Arial Black" pitchFamily="34" charset="0"/>
              </a:rPr>
              <a:t>Take</a:t>
            </a:r>
            <a:r>
              <a:rPr lang="en-US" sz="4100" dirty="0" smtClean="0">
                <a:latin typeface="Arial Black" pitchFamily="34" charset="0"/>
              </a:rPr>
              <a:t> the number 10 bus and get off </a:t>
            </a:r>
            <a:r>
              <a:rPr lang="en-US" sz="4100" u="sng" dirty="0" smtClean="0">
                <a:latin typeface="Arial Black" pitchFamily="34" charset="0"/>
              </a:rPr>
              <a:t>at</a:t>
            </a:r>
            <a:r>
              <a:rPr lang="en-US" sz="4100" dirty="0" smtClean="0">
                <a:latin typeface="Arial Black" pitchFamily="34" charset="0"/>
              </a:rPr>
              <a:t> Market Street.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RENSKY: Thank you very much.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PASSER-BY: My pleasure.</a:t>
            </a:r>
            <a:endParaRPr lang="ru-RU" sz="4100" dirty="0" smtClean="0">
              <a:latin typeface="Arial Black" pitchFamily="34" charset="0"/>
            </a:endParaRPr>
          </a:p>
          <a:p>
            <a:endParaRPr lang="ru-RU" sz="35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1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  <a:endParaRPr lang="ru-RU" sz="4100" b="1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sz="35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4600" dirty="0" smtClean="0">
                <a:latin typeface="Arial Black" pitchFamily="34" charset="0"/>
              </a:rPr>
              <a:t>C</a:t>
            </a:r>
            <a:endParaRPr lang="ru-RU" sz="4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RENSKY: I beg your pardon.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 PASSER-BY: What is it?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RENSKY: What's the way </a:t>
            </a:r>
            <a:r>
              <a:rPr lang="en-US" sz="3600" u="sng" dirty="0" smtClean="0">
                <a:latin typeface="Arial Black" pitchFamily="34" charset="0"/>
              </a:rPr>
              <a:t>to</a:t>
            </a:r>
            <a:r>
              <a:rPr lang="en-US" sz="3600" dirty="0" smtClean="0">
                <a:latin typeface="Arial Black" pitchFamily="34" charset="0"/>
              </a:rPr>
              <a:t> the Mayflower Hotel, please?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 PASSER-BY: Mayflower Hotel? It's </a:t>
            </a:r>
            <a:r>
              <a:rPr lang="en-US" sz="3600" u="sng" dirty="0" smtClean="0">
                <a:latin typeface="Arial Black" pitchFamily="34" charset="0"/>
              </a:rPr>
              <a:t>at the corner of </a:t>
            </a:r>
            <a:r>
              <a:rPr lang="en-US" sz="3600" dirty="0" smtClean="0">
                <a:latin typeface="Arial Black" pitchFamily="34" charset="0"/>
              </a:rPr>
              <a:t>Maple Street and Sixth. 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RENSKY: Is it</a:t>
            </a:r>
            <a:r>
              <a:rPr lang="en-US" sz="3600" u="sng" dirty="0" smtClean="0">
                <a:latin typeface="Arial Black" pitchFamily="34" charset="0"/>
              </a:rPr>
              <a:t> far</a:t>
            </a:r>
            <a:r>
              <a:rPr lang="en-US" sz="3600" dirty="0" smtClean="0">
                <a:latin typeface="Arial Black" pitchFamily="34" charset="0"/>
              </a:rPr>
              <a:t>?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PASSER-BY: No, it isn't </a:t>
            </a:r>
            <a:r>
              <a:rPr lang="en-US" sz="3600" u="sng" dirty="0" smtClean="0">
                <a:latin typeface="Arial Black" pitchFamily="34" charset="0"/>
              </a:rPr>
              <a:t>far</a:t>
            </a:r>
            <a:r>
              <a:rPr lang="en-US" sz="3600" dirty="0" smtClean="0">
                <a:latin typeface="Arial Black" pitchFamily="34" charset="0"/>
              </a:rPr>
              <a:t>. It's a five minute </a:t>
            </a:r>
            <a:r>
              <a:rPr lang="en-US" sz="3600" u="sng" dirty="0" smtClean="0">
                <a:latin typeface="Arial Black" pitchFamily="34" charset="0"/>
              </a:rPr>
              <a:t>walk</a:t>
            </a:r>
            <a:r>
              <a:rPr lang="en-US" sz="3600" dirty="0" smtClean="0">
                <a:latin typeface="Arial Black" pitchFamily="34" charset="0"/>
              </a:rPr>
              <a:t>. Walk two blocks, then </a:t>
            </a:r>
            <a:r>
              <a:rPr lang="en-US" sz="3600" u="sng" dirty="0" smtClean="0">
                <a:latin typeface="Arial Black" pitchFamily="34" charset="0"/>
              </a:rPr>
              <a:t>turn right</a:t>
            </a:r>
            <a:r>
              <a:rPr lang="en-US" sz="3600" dirty="0" smtClean="0">
                <a:latin typeface="Arial Black" pitchFamily="34" charset="0"/>
              </a:rPr>
              <a:t>. </a:t>
            </a:r>
            <a:r>
              <a:rPr lang="en-US" sz="3600" u="sng" dirty="0" smtClean="0">
                <a:latin typeface="Arial Black" pitchFamily="34" charset="0"/>
              </a:rPr>
              <a:t>Go as far as </a:t>
            </a:r>
            <a:r>
              <a:rPr lang="en-US" sz="3600" dirty="0" smtClean="0">
                <a:latin typeface="Arial Black" pitchFamily="34" charset="0"/>
              </a:rPr>
              <a:t>the traffic lights and </a:t>
            </a:r>
            <a:r>
              <a:rPr lang="en-US" sz="3600" u="sng" dirty="0" smtClean="0">
                <a:latin typeface="Arial Black" pitchFamily="34" charset="0"/>
              </a:rPr>
              <a:t>cross</a:t>
            </a:r>
            <a:r>
              <a:rPr lang="en-US" sz="3600" dirty="0" smtClean="0">
                <a:latin typeface="Arial Black" pitchFamily="34" charset="0"/>
              </a:rPr>
              <a:t> the street. It'll be </a:t>
            </a:r>
            <a:r>
              <a:rPr lang="en-US" sz="3600" u="sng" dirty="0" smtClean="0">
                <a:latin typeface="Arial Black" pitchFamily="34" charset="0"/>
              </a:rPr>
              <a:t>on the left</a:t>
            </a:r>
            <a:r>
              <a:rPr lang="en-US" sz="3600" dirty="0" smtClean="0">
                <a:latin typeface="Arial Black" pitchFamily="34" charset="0"/>
              </a:rPr>
              <a:t>.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cap="small" dirty="0" smtClean="0">
                <a:latin typeface="Arial Black" pitchFamily="34" charset="0"/>
              </a:rPr>
              <a:t>RENSKY</a:t>
            </a:r>
            <a:r>
              <a:rPr lang="en-US" sz="3600" dirty="0" smtClean="0">
                <a:latin typeface="Arial Black" pitchFamily="34" charset="0"/>
              </a:rPr>
              <a:t>: Thank you. 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cap="small" dirty="0" smtClean="0">
                <a:latin typeface="Arial Black" pitchFamily="34" charset="0"/>
              </a:rPr>
              <a:t>PASSER-BY:</a:t>
            </a:r>
            <a:r>
              <a:rPr lang="en-US" sz="3600" dirty="0" smtClean="0">
                <a:latin typeface="Arial Black" pitchFamily="34" charset="0"/>
              </a:rPr>
              <a:t> Anytime.</a:t>
            </a:r>
            <a:endParaRPr lang="ru-RU" sz="3600" dirty="0" smtClean="0">
              <a:latin typeface="Arial Black" pitchFamily="34" charset="0"/>
            </a:endParaRPr>
          </a:p>
          <a:p>
            <a:endParaRPr lang="ru-RU" sz="35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1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  <a:endParaRPr lang="ru-RU" sz="4100" b="1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sz="4100" b="1" i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endParaRPr lang="en-US" sz="4100" b="1" i="1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4400" b="1" i="1" dirty="0" smtClean="0">
                <a:latin typeface="Arial Black" pitchFamily="34" charset="0"/>
              </a:rPr>
              <a:t>Listen to the dialogues again.</a:t>
            </a:r>
          </a:p>
          <a:p>
            <a:pPr algn="ctr">
              <a:buNone/>
            </a:pPr>
            <a:r>
              <a:rPr lang="ru-RU" sz="2800" b="1" i="1" dirty="0" smtClean="0">
                <a:latin typeface="Arial Black" pitchFamily="34" charset="0"/>
              </a:rPr>
              <a:t>Послушайте диалоги ещё раз.</a:t>
            </a:r>
          </a:p>
          <a:p>
            <a:pPr algn="ctr">
              <a:buNone/>
            </a:pPr>
            <a:r>
              <a:rPr lang="en-US" sz="4400" dirty="0" smtClean="0">
                <a:latin typeface="Arial Black" pitchFamily="34" charset="0"/>
              </a:rPr>
              <a:t>Fill in the gaps.</a:t>
            </a:r>
            <a:endParaRPr lang="ru-RU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2800" dirty="0" smtClean="0">
                <a:latin typeface="Arial Black" pitchFamily="34" charset="0"/>
              </a:rPr>
              <a:t>Заполните пропуски.</a:t>
            </a:r>
            <a:endParaRPr lang="en-US" sz="2800" dirty="0" smtClean="0">
              <a:latin typeface="Arial Black" pitchFamily="34" charset="0"/>
            </a:endParaRPr>
          </a:p>
          <a:p>
            <a:pPr algn="ctr">
              <a:buNone/>
            </a:pPr>
            <a:endParaRPr lang="en-US" sz="3500" dirty="0" smtClean="0">
              <a:latin typeface="Arial Black" pitchFamily="34" charset="0"/>
            </a:endParaRPr>
          </a:p>
          <a:p>
            <a:endParaRPr lang="ru-RU" sz="35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28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</a:p>
          <a:p>
            <a:pPr algn="ctr">
              <a:buNone/>
            </a:pPr>
            <a:r>
              <a:rPr lang="en-US" sz="3100" b="1" i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r>
              <a:rPr lang="en-US" sz="2400" dirty="0" smtClean="0">
                <a:latin typeface="Arial Black" pitchFamily="34" charset="0"/>
              </a:rPr>
              <a:t>A</a:t>
            </a:r>
            <a:endParaRPr lang="ru-RU" sz="24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Excuse me! Could you</a:t>
            </a:r>
            <a:r>
              <a:rPr lang="en-US" sz="3500" u="sng" dirty="0" smtClean="0">
                <a:solidFill>
                  <a:srgbClr val="FF0000"/>
                </a:solidFill>
                <a:latin typeface="Arial Black" pitchFamily="34" charset="0"/>
              </a:rPr>
              <a:t> … </a:t>
            </a:r>
            <a:r>
              <a:rPr lang="en-US" sz="3500" dirty="0" smtClean="0">
                <a:latin typeface="Arial Black" pitchFamily="34" charset="0"/>
              </a:rPr>
              <a:t>me?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PASSER-BY: Yes?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I need to get </a:t>
            </a:r>
            <a:r>
              <a:rPr lang="en-US" sz="3500" u="sng" dirty="0" smtClean="0">
                <a:solidFill>
                  <a:srgbClr val="FF0000"/>
                </a:solidFill>
                <a:latin typeface="Arial Black" pitchFamily="34" charset="0"/>
              </a:rPr>
              <a:t>…</a:t>
            </a:r>
            <a:r>
              <a:rPr lang="en-US" sz="3500" dirty="0" smtClean="0">
                <a:latin typeface="Arial Black" pitchFamily="34" charset="0"/>
              </a:rPr>
              <a:t> Manhattan. Which is the right terminal?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 PASSER-BY: The East Side terminal. There's a bus running</a:t>
            </a:r>
            <a:r>
              <a:rPr lang="en-US" sz="3500" u="sng" dirty="0" smtClean="0">
                <a:solidFill>
                  <a:srgbClr val="FF0000"/>
                </a:solidFill>
                <a:latin typeface="Arial Black" pitchFamily="34" charset="0"/>
              </a:rPr>
              <a:t> … </a:t>
            </a:r>
            <a:r>
              <a:rPr lang="en-US" sz="3500" dirty="0" smtClean="0">
                <a:latin typeface="Arial Black" pitchFamily="34" charset="0"/>
              </a:rPr>
              <a:t>there every half an hour.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How do I get there?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PASSER-BY: </a:t>
            </a:r>
            <a:r>
              <a:rPr lang="en-US" sz="3500" u="sng" dirty="0" smtClean="0">
                <a:solidFill>
                  <a:srgbClr val="FF0000"/>
                </a:solidFill>
                <a:latin typeface="Arial Black" pitchFamily="34" charset="0"/>
              </a:rPr>
              <a:t>… … … </a:t>
            </a:r>
            <a:r>
              <a:rPr lang="en-US" sz="3500" dirty="0" smtClean="0">
                <a:latin typeface="Arial Black" pitchFamily="34" charset="0"/>
              </a:rPr>
              <a:t>and </a:t>
            </a:r>
            <a:r>
              <a:rPr lang="en-US" sz="3500" u="sng" dirty="0" smtClean="0">
                <a:solidFill>
                  <a:srgbClr val="FF0000"/>
                </a:solidFill>
                <a:latin typeface="Arial Black" pitchFamily="34" charset="0"/>
              </a:rPr>
              <a:t>… … </a:t>
            </a:r>
            <a:r>
              <a:rPr lang="en-US" sz="3500" dirty="0" smtClean="0">
                <a:latin typeface="Arial Black" pitchFamily="34" charset="0"/>
              </a:rPr>
              <a:t>. You can't miss the stop.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RENSKY: Thanks a lot. </a:t>
            </a:r>
            <a:endParaRPr lang="ru-RU" sz="3500" dirty="0" smtClean="0">
              <a:latin typeface="Arial Black" pitchFamily="34" charset="0"/>
            </a:endParaRPr>
          </a:p>
          <a:p>
            <a:r>
              <a:rPr lang="en-US" sz="3500" dirty="0" smtClean="0">
                <a:latin typeface="Arial Black" pitchFamily="34" charset="0"/>
              </a:rPr>
              <a:t>PASSER-BY: You're welcome.</a:t>
            </a:r>
            <a:endParaRPr lang="ru-RU" sz="3500" dirty="0" smtClean="0">
              <a:latin typeface="Arial Black" pitchFamily="34" charset="0"/>
            </a:endParaRPr>
          </a:p>
          <a:p>
            <a:endParaRPr lang="ru-RU" sz="35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5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</a:p>
          <a:p>
            <a:pPr algn="ctr">
              <a:buNone/>
            </a:pPr>
            <a:r>
              <a:rPr lang="en-US" sz="4000" b="1" i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r>
              <a:rPr lang="en-US" sz="4600" dirty="0" smtClean="0">
                <a:latin typeface="Arial Black" pitchFamily="34" charset="0"/>
              </a:rPr>
              <a:t>B</a:t>
            </a:r>
            <a:endParaRPr lang="ru-RU" sz="46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RENSKY: Excuse me! Do you happen to know which bus will take me</a:t>
            </a:r>
            <a:r>
              <a:rPr lang="en-US" sz="4100" u="sng" dirty="0" smtClean="0">
                <a:solidFill>
                  <a:srgbClr val="FF0000"/>
                </a:solidFill>
                <a:latin typeface="Arial Black" pitchFamily="34" charset="0"/>
              </a:rPr>
              <a:t> … </a:t>
            </a:r>
            <a:r>
              <a:rPr lang="en-US" sz="4100" dirty="0" smtClean="0">
                <a:latin typeface="Arial Black" pitchFamily="34" charset="0"/>
              </a:rPr>
              <a:t>Maple</a:t>
            </a:r>
            <a:endParaRPr lang="ru-RU" sz="41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4100" dirty="0" smtClean="0">
                <a:latin typeface="Arial Black" pitchFamily="34" charset="0"/>
              </a:rPr>
              <a:t>   Street in Manhattan? I'm a stranger </a:t>
            </a:r>
            <a:r>
              <a:rPr lang="en-US" sz="4100" u="sng" dirty="0" smtClean="0">
                <a:solidFill>
                  <a:srgbClr val="FF0000"/>
                </a:solidFill>
                <a:latin typeface="Arial Black" pitchFamily="34" charset="0"/>
              </a:rPr>
              <a:t>…</a:t>
            </a:r>
            <a:r>
              <a:rPr lang="en-US" sz="4100" dirty="0" smtClean="0">
                <a:latin typeface="Arial Black" pitchFamily="34" charset="0"/>
              </a:rPr>
              <a:t> 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PASSER-BY: Maple Street ... I'm not sure.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RENSKY: That's </a:t>
            </a:r>
            <a:r>
              <a:rPr lang="en-US" sz="4100" u="sng" dirty="0" smtClean="0">
                <a:solidFill>
                  <a:srgbClr val="FF0000"/>
                </a:solidFill>
                <a:latin typeface="Arial Black" pitchFamily="34" charset="0"/>
              </a:rPr>
              <a:t>… </a:t>
            </a:r>
            <a:r>
              <a:rPr lang="en-US" sz="4100" dirty="0" smtClean="0">
                <a:latin typeface="Arial Black" pitchFamily="34" charset="0"/>
              </a:rPr>
              <a:t>the Mayflower Hotel is.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PASSER-BY: Oh, I see. </a:t>
            </a:r>
            <a:r>
              <a:rPr lang="en-US" sz="4100" u="sng" dirty="0" smtClean="0">
                <a:solidFill>
                  <a:srgbClr val="FF0000"/>
                </a:solidFill>
                <a:latin typeface="Arial Black" pitchFamily="34" charset="0"/>
              </a:rPr>
              <a:t>…</a:t>
            </a:r>
            <a:r>
              <a:rPr lang="en-US" sz="4100" dirty="0" smtClean="0">
                <a:latin typeface="Arial Black" pitchFamily="34" charset="0"/>
              </a:rPr>
              <a:t> the number 10 bus and get off</a:t>
            </a:r>
            <a:r>
              <a:rPr lang="en-US" sz="4100" u="sng" dirty="0" smtClean="0">
                <a:solidFill>
                  <a:srgbClr val="FF0000"/>
                </a:solidFill>
                <a:latin typeface="Arial Black" pitchFamily="34" charset="0"/>
              </a:rPr>
              <a:t> … </a:t>
            </a:r>
            <a:r>
              <a:rPr lang="en-US" sz="4100" dirty="0" smtClean="0">
                <a:latin typeface="Arial Black" pitchFamily="34" charset="0"/>
              </a:rPr>
              <a:t>Market Street.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RENSKY: Thank you very much. </a:t>
            </a:r>
            <a:endParaRPr lang="ru-RU" sz="4100" dirty="0" smtClean="0">
              <a:latin typeface="Arial Black" pitchFamily="34" charset="0"/>
            </a:endParaRPr>
          </a:p>
          <a:p>
            <a:r>
              <a:rPr lang="en-US" sz="4100" dirty="0" smtClean="0">
                <a:latin typeface="Arial Black" pitchFamily="34" charset="0"/>
              </a:rPr>
              <a:t>PASSER-BY: My pleasure.</a:t>
            </a:r>
            <a:endParaRPr lang="ru-RU" sz="4100" dirty="0" smtClean="0">
              <a:latin typeface="Arial Black" pitchFamily="34" charset="0"/>
            </a:endParaRPr>
          </a:p>
          <a:p>
            <a:endParaRPr lang="ru-RU" sz="35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4000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</a:p>
          <a:p>
            <a:pPr algn="ctr">
              <a:buNone/>
            </a:pPr>
            <a:r>
              <a:rPr lang="en-US" sz="3600" b="1" i="1" dirty="0" smtClean="0">
                <a:latin typeface="Arial Black" pitchFamily="34" charset="0"/>
              </a:rPr>
              <a:t>Exercises</a:t>
            </a:r>
          </a:p>
          <a:p>
            <a:pPr algn="ctr">
              <a:buNone/>
            </a:pPr>
            <a:r>
              <a:rPr lang="en-US" sz="3600" dirty="0" smtClean="0">
                <a:latin typeface="Arial Black" pitchFamily="34" charset="0"/>
              </a:rPr>
              <a:t>C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RENSKY: I beg your pardon.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 PASSER-BY: What is it?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RENSKY: What's the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 … </a:t>
            </a:r>
            <a:r>
              <a:rPr lang="en-US" sz="3600" dirty="0" smtClean="0">
                <a:latin typeface="Arial Black" pitchFamily="34" charset="0"/>
              </a:rPr>
              <a:t>the Mayflower Hotel, please?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 PASSER-BY: Mayflower Hotel? It's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 … … … </a:t>
            </a:r>
            <a:r>
              <a:rPr lang="en-US" sz="3600" dirty="0" smtClean="0">
                <a:latin typeface="Arial Black" pitchFamily="34" charset="0"/>
              </a:rPr>
              <a:t>Maple Street and Sixth. 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RENSKY: Is it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 … </a:t>
            </a:r>
            <a:r>
              <a:rPr lang="en-US" sz="3600" dirty="0" smtClean="0">
                <a:latin typeface="Arial Black" pitchFamily="34" charset="0"/>
              </a:rPr>
              <a:t>?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dirty="0" smtClean="0">
                <a:latin typeface="Arial Black" pitchFamily="34" charset="0"/>
              </a:rPr>
              <a:t>PASSER-BY: No, it isn't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</a:t>
            </a:r>
            <a:r>
              <a:rPr lang="en-US" sz="3600" dirty="0" smtClean="0">
                <a:latin typeface="Arial Black" pitchFamily="34" charset="0"/>
              </a:rPr>
              <a:t> . It's a five minute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</a:t>
            </a:r>
            <a:r>
              <a:rPr lang="en-US" sz="3600" dirty="0" smtClean="0">
                <a:latin typeface="Arial Black" pitchFamily="34" charset="0"/>
              </a:rPr>
              <a:t> . Walk two blocks, then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 … </a:t>
            </a:r>
            <a:r>
              <a:rPr lang="en-US" sz="3600" dirty="0" smtClean="0">
                <a:latin typeface="Arial Black" pitchFamily="34" charset="0"/>
              </a:rPr>
              <a:t>. Go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 … …  </a:t>
            </a:r>
            <a:r>
              <a:rPr lang="en-US" sz="3600" dirty="0" smtClean="0">
                <a:latin typeface="Arial Black" pitchFamily="34" charset="0"/>
              </a:rPr>
              <a:t>the traffic lights and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</a:t>
            </a:r>
            <a:r>
              <a:rPr lang="en-US" sz="3600" dirty="0" smtClean="0">
                <a:latin typeface="Arial Black" pitchFamily="34" charset="0"/>
              </a:rPr>
              <a:t> the street. It'll be </a:t>
            </a:r>
            <a:r>
              <a:rPr lang="en-US" sz="3600" u="sng" dirty="0" smtClean="0">
                <a:solidFill>
                  <a:srgbClr val="FF0000"/>
                </a:solidFill>
                <a:latin typeface="Arial Black" pitchFamily="34" charset="0"/>
              </a:rPr>
              <a:t>… … … </a:t>
            </a:r>
            <a:r>
              <a:rPr lang="en-US" sz="3600" dirty="0" smtClean="0">
                <a:latin typeface="Arial Black" pitchFamily="34" charset="0"/>
              </a:rPr>
              <a:t>.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cap="small" dirty="0" smtClean="0">
                <a:latin typeface="Arial Black" pitchFamily="34" charset="0"/>
              </a:rPr>
              <a:t>RENSKY</a:t>
            </a:r>
            <a:r>
              <a:rPr lang="en-US" sz="3600" dirty="0" smtClean="0">
                <a:latin typeface="Arial Black" pitchFamily="34" charset="0"/>
              </a:rPr>
              <a:t>: Thank you. </a:t>
            </a:r>
            <a:endParaRPr lang="ru-RU" sz="3600" dirty="0" smtClean="0">
              <a:latin typeface="Arial Black" pitchFamily="34" charset="0"/>
            </a:endParaRPr>
          </a:p>
          <a:p>
            <a:r>
              <a:rPr lang="en-US" sz="3600" cap="small" dirty="0" smtClean="0">
                <a:latin typeface="Arial Black" pitchFamily="34" charset="0"/>
              </a:rPr>
              <a:t>PASSER-BY:</a:t>
            </a:r>
            <a:r>
              <a:rPr lang="en-US" sz="3600" dirty="0" smtClean="0">
                <a:latin typeface="Arial Black" pitchFamily="34" charset="0"/>
              </a:rPr>
              <a:t> Anytime.</a:t>
            </a:r>
            <a:endParaRPr lang="ru-RU" sz="3600" dirty="0" smtClean="0">
              <a:latin typeface="Arial Black" pitchFamily="34" charset="0"/>
            </a:endParaRPr>
          </a:p>
          <a:p>
            <a:endParaRPr lang="ru-RU" sz="35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i="1" dirty="0" smtClean="0">
                <a:solidFill>
                  <a:srgbClr val="FF0000"/>
                </a:solidFill>
                <a:latin typeface="Arial Black" pitchFamily="34" charset="0"/>
              </a:rPr>
              <a:t>LISTENING AND SPEAKING</a:t>
            </a:r>
            <a:endParaRPr lang="ru-RU" b="1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b="1" i="1" dirty="0" smtClean="0"/>
          </a:p>
          <a:p>
            <a:pPr algn="ctr">
              <a:buNone/>
            </a:pPr>
            <a:r>
              <a:rPr lang="en-US" sz="4000" b="1" i="1" dirty="0" smtClean="0">
                <a:solidFill>
                  <a:srgbClr val="0070C0"/>
                </a:solidFill>
                <a:latin typeface="Arial Black" pitchFamily="34" charset="0"/>
              </a:rPr>
              <a:t>Read the dialogues </a:t>
            </a:r>
          </a:p>
          <a:p>
            <a:pPr algn="ctr">
              <a:buNone/>
            </a:pPr>
            <a:r>
              <a:rPr lang="en-US" sz="4000" b="1" i="1" dirty="0" smtClean="0">
                <a:solidFill>
                  <a:srgbClr val="0070C0"/>
                </a:solidFill>
                <a:latin typeface="Arial Black" pitchFamily="34" charset="0"/>
              </a:rPr>
              <a:t>in pairs; </a:t>
            </a:r>
          </a:p>
          <a:p>
            <a:pPr algn="ctr">
              <a:buNone/>
            </a:pPr>
            <a:r>
              <a:rPr lang="ru-RU" i="1" dirty="0" err="1" smtClean="0">
                <a:latin typeface="Arial Black" pitchFamily="34" charset="0"/>
              </a:rPr>
              <a:t>Прочитате</a:t>
            </a:r>
            <a:r>
              <a:rPr lang="ru-RU" i="1" dirty="0" smtClean="0">
                <a:latin typeface="Arial Black" pitchFamily="34" charset="0"/>
              </a:rPr>
              <a:t> диалоги в парах;</a:t>
            </a:r>
            <a:endParaRPr lang="en-US" i="1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4400" b="1" i="1" dirty="0" smtClean="0">
                <a:solidFill>
                  <a:srgbClr val="0070C0"/>
                </a:solidFill>
                <a:latin typeface="Arial Black" pitchFamily="34" charset="0"/>
              </a:rPr>
              <a:t>trade roles.</a:t>
            </a:r>
          </a:p>
          <a:p>
            <a:pPr algn="ctr">
              <a:buNone/>
            </a:pPr>
            <a:r>
              <a:rPr lang="ru-RU" i="1" dirty="0" smtClean="0">
                <a:latin typeface="Arial Black" pitchFamily="34" charset="0"/>
              </a:rPr>
              <a:t>поменяйтесь ролями</a:t>
            </a:r>
            <a:r>
              <a:rPr lang="en-US" i="1" dirty="0" smtClean="0">
                <a:latin typeface="Arial Black" pitchFamily="34" charset="0"/>
              </a:rPr>
              <a:t> </a:t>
            </a:r>
            <a:r>
              <a:rPr lang="ru-RU" i="1" dirty="0" smtClean="0">
                <a:latin typeface="Arial Black" pitchFamily="34" charset="0"/>
              </a:rPr>
              <a:t>.</a:t>
            </a:r>
            <a:endParaRPr lang="en-US" i="1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n-US" sz="4000" i="1" dirty="0" smtClean="0">
                <a:solidFill>
                  <a:srgbClr val="0070C0"/>
                </a:solidFill>
                <a:latin typeface="Arial Black" pitchFamily="34" charset="0"/>
              </a:rPr>
              <a:t>Reproduce the dialogues in pairs.</a:t>
            </a:r>
            <a:endParaRPr lang="ru-RU" sz="4000" i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i="1" dirty="0" smtClean="0">
                <a:latin typeface="Arial Black" pitchFamily="34" charset="0"/>
              </a:rPr>
              <a:t>Воспроизведите диалоги в парах.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latin typeface="Arial Black" pitchFamily="34" charset="0"/>
              </a:rPr>
              <a:t>Using the plan ask for directions and give them.</a:t>
            </a:r>
            <a:endParaRPr lang="ru-RU" sz="4400" dirty="0">
              <a:latin typeface="Arial Black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484784"/>
            <a:ext cx="892899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59024" y="0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6600" b="1" u="sng" dirty="0" smtClean="0">
                <a:latin typeface="Algerian" pitchFamily="82" charset="0"/>
              </a:rPr>
              <a:t>D E A R    STUDENTS, </a:t>
            </a:r>
            <a:endParaRPr lang="ru-RU" sz="6600" b="1" u="sng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en-US" sz="6600" b="1" dirty="0" smtClean="0">
                <a:latin typeface="Algerian" pitchFamily="82" charset="0"/>
              </a:rPr>
              <a:t>For      working!</a:t>
            </a:r>
            <a:endParaRPr lang="ru-RU" sz="6600" b="1" dirty="0" smtClean="0"/>
          </a:p>
          <a:p>
            <a:endParaRPr lang="ru-RU" dirty="0"/>
          </a:p>
        </p:txBody>
      </p:sp>
      <p:pic>
        <p:nvPicPr>
          <p:cNvPr id="6" name="Рисунок 5" descr="ÐÐ°ÑÑÐ¸Ð½ÐºÐ¸ Ð¿Ð¾ Ð·Ð°Ð¿ÑÐ¾ÑÑ THANK YO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8496944" cy="399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68000" contrast="-68000"/>
            </a:blip>
            <a:stretch>
              <a:fillRect/>
            </a:stretch>
          </a:blip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4000" b="1" dirty="0" smtClean="0">
                <a:latin typeface="Arial Black" pitchFamily="34" charset="0"/>
                <a:cs typeface="Times New Roman" pitchFamily="18" charset="0"/>
              </a:rPr>
              <a:t>Заключение</a:t>
            </a:r>
          </a:p>
          <a:p>
            <a:pPr algn="ctr">
              <a:buNone/>
            </a:pPr>
            <a:endParaRPr lang="ru-RU" sz="1100" b="1" dirty="0" smtClean="0">
              <a:latin typeface="Arial Black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Данная методическая разработка актуальна,</a:t>
            </a:r>
          </a:p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Arial Black" pitchFamily="34" charset="0"/>
                <a:cs typeface="Times New Roman" pitchFamily="18" charset="0"/>
              </a:rPr>
              <a:t>практико</a:t>
            </a: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 ориентирована;</a:t>
            </a:r>
          </a:p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 на занятиях подтверждена эффективность и необходимость наличия данной разработки. </a:t>
            </a:r>
          </a:p>
          <a:p>
            <a:pPr algn="ctr">
              <a:buNone/>
            </a:pPr>
            <a:r>
              <a:rPr lang="ru-RU" sz="3600" b="1" dirty="0" smtClean="0">
                <a:latin typeface="Arial Black" pitchFamily="34" charset="0"/>
                <a:cs typeface="Times New Roman" pitchFamily="18" charset="0"/>
              </a:rPr>
              <a:t>Студенты просили предоставить им данные тренировочные материалы по теме в личный отдельный доступ.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blipFill>
            <a:blip r:embed="rId2" cstate="print">
              <a:lum bright="51000" contrast="-24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endParaRPr lang="ru-RU" sz="4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>
              <a:buNone/>
            </a:pPr>
            <a:endParaRPr lang="ru-RU" sz="4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>
              <a:buNone/>
            </a:pPr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Спасибо за внимание!</a:t>
            </a:r>
            <a:endParaRPr lang="ru-RU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2664</Words>
  <Application>Microsoft Office PowerPoint</Application>
  <PresentationFormat>Экран (4:3)</PresentationFormat>
  <Paragraphs>558</Paragraphs>
  <Slides>75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7" baseType="lpstr">
      <vt:lpstr>Тема Office</vt:lpstr>
      <vt:lpstr>Объект упаковщика для оболочки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40</cp:revision>
  <dcterms:created xsi:type="dcterms:W3CDTF">2018-11-12T04:40:14Z</dcterms:created>
  <dcterms:modified xsi:type="dcterms:W3CDTF">2018-11-16T07:55:49Z</dcterms:modified>
</cp:coreProperties>
</file>