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261" r:id="rId5"/>
    <p:sldId id="263" r:id="rId6"/>
    <p:sldId id="264" r:id="rId7"/>
    <p:sldId id="265" r:id="rId8"/>
    <p:sldId id="270" r:id="rId9"/>
    <p:sldId id="271" r:id="rId10"/>
    <p:sldId id="267" r:id="rId11"/>
    <p:sldId id="268" r:id="rId12"/>
    <p:sldId id="269" r:id="rId13"/>
    <p:sldId id="272" r:id="rId14"/>
    <p:sldId id="274" r:id="rId15"/>
    <p:sldId id="276" r:id="rId16"/>
    <p:sldId id="277" r:id="rId17"/>
    <p:sldId id="280" r:id="rId18"/>
    <p:sldId id="281" r:id="rId19"/>
    <p:sldId id="282" r:id="rId20"/>
    <p:sldId id="279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23.05.2017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23.05.2017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23.05.2017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23.05.2017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Современная классификация гипертонической болезни по ВОЗ"/>
          <p:cNvPicPr>
            <a:picLocks noGrp="1"/>
          </p:cNvPicPr>
          <p:nvPr>
            <p:ph type="pic" idx="1"/>
          </p:nvPr>
        </p:nvPicPr>
        <p:blipFill>
          <a:blip r:embed="rId2" cstate="print"/>
          <a:srcRect l="3789" r="3789"/>
          <a:stretch>
            <a:fillRect/>
          </a:stretch>
        </p:blipFill>
        <p:spPr bwMode="auto"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1828800" y="476673"/>
            <a:ext cx="5486400" cy="936104"/>
          </a:xfrm>
        </p:spPr>
        <p:txBody>
          <a:bodyPr>
            <a:noAutofit/>
          </a:bodyPr>
          <a:lstStyle/>
          <a:p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Артериальная гипертензия</a:t>
            </a:r>
            <a:endParaRPr lang="ru-RU" sz="36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b="1" i="1" u="sng" dirty="0" err="1" smtClean="0"/>
              <a:t>Артериаальная</a:t>
            </a:r>
            <a:r>
              <a:rPr lang="ru-RU" b="1" i="1" u="sng" dirty="0" smtClean="0"/>
              <a:t> </a:t>
            </a:r>
            <a:r>
              <a:rPr lang="ru-RU" b="1" i="1" u="sng" dirty="0" err="1" smtClean="0"/>
              <a:t>гипертензиия</a:t>
            </a:r>
            <a:r>
              <a:rPr lang="ru-RU" b="1" dirty="0" smtClean="0"/>
              <a:t> — стойкое повышение артериального давления от 140/90 мм </a:t>
            </a:r>
            <a:r>
              <a:rPr lang="ru-RU" b="1" dirty="0" err="1" smtClean="0"/>
              <a:t>рт</a:t>
            </a:r>
            <a:r>
              <a:rPr lang="ru-RU" b="1" dirty="0" smtClean="0"/>
              <a:t>. ст. и выше, в результате которого нарушаются структура и функции артерий и сердца. </a:t>
            </a:r>
          </a:p>
          <a:p>
            <a:pPr>
              <a:buNone/>
            </a:pPr>
            <a:r>
              <a:rPr lang="ru-RU" b="1" dirty="0" smtClean="0"/>
              <a:t>Ученые считают, что изменения показателей даже на 10 мм </a:t>
            </a:r>
            <a:r>
              <a:rPr lang="ru-RU" b="1" dirty="0" err="1" smtClean="0"/>
              <a:t>рт</a:t>
            </a:r>
            <a:r>
              <a:rPr lang="ru-RU" b="1" dirty="0" smtClean="0"/>
              <a:t>. ст., увеличивают риск развития серьезных заболеваний. Больше всех достается сердцу, головному мозгу, сосудам и почкам. Их называют «органами-мишенями», потому что они принимают удар на себя.</a:t>
            </a:r>
          </a:p>
          <a:p>
            <a:pPr>
              <a:buNone/>
            </a:pPr>
            <a:r>
              <a:rPr lang="ru-RU" b="1" dirty="0" smtClean="0"/>
              <a:t>Современные классификации</a:t>
            </a:r>
          </a:p>
          <a:p>
            <a:pPr>
              <a:buNone/>
            </a:pPr>
            <a:r>
              <a:rPr lang="ru-RU" b="1" dirty="0" smtClean="0"/>
              <a:t>артериальной гипертензии основаны на двух принципах: </a:t>
            </a:r>
          </a:p>
          <a:p>
            <a:pPr>
              <a:buNone/>
            </a:pPr>
            <a:r>
              <a:rPr lang="ru-RU" b="1" dirty="0" smtClean="0"/>
              <a:t>-уровне АД;</a:t>
            </a:r>
          </a:p>
          <a:p>
            <a:pPr>
              <a:buNone/>
            </a:pPr>
            <a:r>
              <a:rPr lang="ru-RU" b="1" dirty="0" smtClean="0"/>
              <a:t>-признаках поражения «органов -мишеней».</a:t>
            </a:r>
          </a:p>
          <a:p>
            <a:endParaRPr lang="ru-RU" dirty="0"/>
          </a:p>
        </p:txBody>
      </p:sp>
      <p:pic>
        <p:nvPicPr>
          <p:cNvPr id="8" name="Содержимое 7" descr="Картинки по запросу гипертензия картинки"/>
          <p:cNvPicPr>
            <a:picLocks noGrp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32656"/>
            <a:ext cx="4038600" cy="2736304"/>
          </a:xfrm>
          <a:prstGeom prst="rect">
            <a:avLst/>
          </a:prstGeom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Рисунок 8" descr="Картинки по запросу артериальная гипертензия надпись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3" y="3284984"/>
            <a:ext cx="4104456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Содержимое 4" descr="Картинки по запросу виды артериальной гипертензии"/>
          <p:cNvPicPr>
            <a:picLocks noGrp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04664"/>
            <a:ext cx="8064896" cy="612068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2000" b="1" i="1" u="sng" dirty="0" err="1" smtClean="0"/>
              <a:t>Эссенциальная</a:t>
            </a:r>
            <a:r>
              <a:rPr lang="ru-RU" sz="2000" b="1" i="1" u="sng" dirty="0" smtClean="0"/>
              <a:t> гипертензия  </a:t>
            </a:r>
            <a:r>
              <a:rPr lang="ru-RU" sz="2000" b="1" dirty="0" smtClean="0"/>
              <a:t>- форма артериальной гипертензии, основным клиническим признаком которого является длительное и стойкое повышение артериального давления (гипертензия), диагноз которого ставится путём исключения всех вторичных гипертензий. </a:t>
            </a:r>
            <a:endParaRPr lang="ru-RU" sz="2000" b="1" dirty="0"/>
          </a:p>
        </p:txBody>
      </p:sp>
      <p:pic>
        <p:nvPicPr>
          <p:cNvPr id="5" name="Содержимое 4" descr="Картинки по запросу первичная гипертензия"/>
          <p:cNvPicPr>
            <a:picLocks noGrp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04664"/>
            <a:ext cx="4038600" cy="2665476"/>
          </a:xfrm>
          <a:prstGeom prst="rect">
            <a:avLst/>
          </a:prstGeom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  <a:softEdge rad="112500"/>
          </a:effectLst>
        </p:spPr>
      </p:pic>
      <p:pic>
        <p:nvPicPr>
          <p:cNvPr id="6" name="Рисунок 5" descr="Картинки по запросу первичная гипертензия это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3717032"/>
            <a:ext cx="4464495" cy="2664296"/>
          </a:xfrm>
          <a:prstGeom prst="rect">
            <a:avLst/>
          </a:prstGeom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832688"/>
          </a:xfrm>
        </p:spPr>
        <p:txBody>
          <a:bodyPr>
            <a:normAutofit fontScale="85000" lnSpcReduction="20000"/>
          </a:bodyPr>
          <a:lstStyle/>
          <a:p>
            <a:pPr algn="just">
              <a:buNone/>
            </a:pPr>
            <a:r>
              <a:rPr lang="ru-RU" b="1" i="1" dirty="0" smtClean="0"/>
              <a:t>Артериальная гипертензия </a:t>
            </a:r>
            <a:r>
              <a:rPr lang="ru-RU" b="1" i="1" dirty="0" err="1" smtClean="0"/>
              <a:t>эссенциального</a:t>
            </a:r>
            <a:r>
              <a:rPr lang="ru-RU" b="1" i="1" dirty="0" smtClean="0"/>
              <a:t> типа </a:t>
            </a:r>
            <a:r>
              <a:rPr lang="ru-RU" dirty="0" smtClean="0"/>
              <a:t>встречается в 90-95% случаев. Прямая причина первичной АГ до сих пор не выявлена, но существует множество факторов, которые существенно повышают риск ее развития. Они очень даже всем нам знакомы:</a:t>
            </a:r>
          </a:p>
          <a:p>
            <a:pPr lvl="0" algn="just">
              <a:buNone/>
            </a:pPr>
            <a:r>
              <a:rPr lang="ru-RU" dirty="0" smtClean="0"/>
              <a:t>-Гиподинамия (малоподвижный образ жизни);</a:t>
            </a:r>
          </a:p>
          <a:p>
            <a:pPr lvl="0" algn="just">
              <a:buNone/>
            </a:pPr>
            <a:r>
              <a:rPr lang="ru-RU" dirty="0" smtClean="0"/>
              <a:t>-Ожирение (у 85% людей с большой массой тела отмечается </a:t>
            </a:r>
            <a:r>
              <a:rPr lang="ru-RU" dirty="0" err="1" smtClean="0"/>
              <a:t>эссенциальная</a:t>
            </a:r>
            <a:r>
              <a:rPr lang="ru-RU" dirty="0" smtClean="0"/>
              <a:t> гипертензия);</a:t>
            </a:r>
          </a:p>
          <a:p>
            <a:pPr lvl="0" algn="just">
              <a:buNone/>
            </a:pPr>
            <a:r>
              <a:rPr lang="ru-RU" dirty="0" smtClean="0"/>
              <a:t>-Наследственность;</a:t>
            </a:r>
          </a:p>
          <a:p>
            <a:pPr lvl="0" algn="just">
              <a:buNone/>
            </a:pPr>
            <a:r>
              <a:rPr lang="ru-RU" dirty="0" smtClean="0"/>
              <a:t>-Высокий уровень холестерина;</a:t>
            </a:r>
          </a:p>
          <a:p>
            <a:pPr lvl="0" algn="just">
              <a:buNone/>
            </a:pPr>
            <a:r>
              <a:rPr lang="ru-RU" dirty="0" smtClean="0"/>
              <a:t>-Дефицит калия (</a:t>
            </a:r>
            <a:r>
              <a:rPr lang="ru-RU" dirty="0" err="1" smtClean="0"/>
              <a:t>гипокалиемия</a:t>
            </a:r>
            <a:r>
              <a:rPr lang="ru-RU" dirty="0" smtClean="0"/>
              <a:t>);</a:t>
            </a:r>
          </a:p>
          <a:p>
            <a:pPr lvl="0" algn="just">
              <a:buNone/>
            </a:pPr>
            <a:r>
              <a:rPr lang="ru-RU" dirty="0" smtClean="0"/>
              <a:t>-Дефицит витамина D;</a:t>
            </a:r>
          </a:p>
          <a:p>
            <a:pPr lvl="0" algn="just">
              <a:buNone/>
            </a:pPr>
            <a:r>
              <a:rPr lang="ru-RU" dirty="0" smtClean="0"/>
              <a:t>-Чувствительность к соли (натрию);</a:t>
            </a:r>
          </a:p>
          <a:p>
            <a:pPr lvl="0" algn="just">
              <a:buNone/>
            </a:pPr>
            <a:r>
              <a:rPr lang="ru-RU" dirty="0" smtClean="0"/>
              <a:t>-Чрезмерное употребление алкоголя;</a:t>
            </a:r>
          </a:p>
          <a:p>
            <a:pPr lvl="0" algn="just">
              <a:buNone/>
            </a:pPr>
            <a:r>
              <a:rPr lang="ru-RU" dirty="0" smtClean="0"/>
              <a:t>-Курение;</a:t>
            </a:r>
          </a:p>
          <a:p>
            <a:pPr lvl="0" algn="just">
              <a:buNone/>
            </a:pPr>
            <a:r>
              <a:rPr lang="ru-RU" dirty="0" smtClean="0"/>
              <a:t>-Стресс.</a:t>
            </a:r>
          </a:p>
          <a:p>
            <a:endParaRPr lang="ru-RU" dirty="0"/>
          </a:p>
        </p:txBody>
      </p:sp>
      <p:pic>
        <p:nvPicPr>
          <p:cNvPr id="10" name="Рисунок 9" descr="Картинки по запросу вторичная гипертензия это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6136" y="3789040"/>
            <a:ext cx="2857500" cy="1905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Текст 5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427984" y="273050"/>
            <a:ext cx="4258816" cy="5853113"/>
          </a:xfrm>
        </p:spPr>
        <p:txBody>
          <a:bodyPr/>
          <a:lstStyle/>
          <a:p>
            <a:pPr>
              <a:buNone/>
            </a:pPr>
            <a:r>
              <a:rPr lang="ru-RU" b="1" dirty="0" smtClean="0"/>
              <a:t>    </a:t>
            </a:r>
            <a:r>
              <a:rPr lang="ru-RU" b="1" i="1" u="sng" dirty="0" smtClean="0"/>
              <a:t>Вторичная (симптоматическая) артериальная гипертензия</a:t>
            </a:r>
            <a:r>
              <a:rPr lang="ru-RU" b="1" dirty="0" smtClean="0"/>
              <a:t> </a:t>
            </a:r>
            <a:r>
              <a:rPr lang="ru-RU" dirty="0" smtClean="0"/>
              <a:t>– это гипертензия, связанная с заболеваниями органов, участвующих в регуляции артериального давления (АД) и причину которой можно выявить.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Рисунок 3" descr="Картинки по запросу вторичная гипертензия это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88640"/>
            <a:ext cx="3312368" cy="29523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Картинки по запросу вторичная гипертензия это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3429000"/>
            <a:ext cx="3096344" cy="31683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931224" cy="779686"/>
          </a:xfrm>
        </p:spPr>
        <p:txBody>
          <a:bodyPr>
            <a:normAutofit/>
          </a:bodyPr>
          <a:lstStyle/>
          <a:p>
            <a:pPr algn="ctr"/>
            <a:r>
              <a:rPr lang="ru-RU" sz="2800" b="1" i="1" u="sng" dirty="0" smtClean="0"/>
              <a:t>Реноваскулярная (почечная) гипертензия</a:t>
            </a:r>
            <a:endParaRPr lang="ru-RU" sz="2800" b="1" i="1" u="sng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788024" y="273050"/>
            <a:ext cx="3898776" cy="5853113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 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    Вода, накапливаясь в межклеточном пространстве, приводит к появлению отечности внутренних органов, конечностей, лица. Далее запускается программа работы </a:t>
            </a:r>
            <a:r>
              <a:rPr lang="ru-RU" dirty="0" err="1" smtClean="0"/>
              <a:t>ренин-ангиотензин-альдостероновой</a:t>
            </a:r>
            <a:r>
              <a:rPr lang="ru-RU" dirty="0" smtClean="0"/>
              <a:t> системы.</a:t>
            </a:r>
            <a:endParaRPr lang="ru-RU" dirty="0"/>
          </a:p>
        </p:txBody>
      </p:sp>
      <p:pic>
        <p:nvPicPr>
          <p:cNvPr id="5" name="Рисунок 4" descr="Картинки по запросу почечная гипертензия это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124744"/>
            <a:ext cx="2880320" cy="2664296"/>
          </a:xfrm>
          <a:prstGeom prst="rect">
            <a:avLst/>
          </a:prstGeom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 descr="http://sosudinfo.ru/wp-content/uploads/2014/05/46488684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3933056"/>
            <a:ext cx="4572000" cy="2808312"/>
          </a:xfrm>
          <a:prstGeom prst="rect">
            <a:avLst/>
          </a:prstGeom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i="1" dirty="0" err="1" smtClean="0"/>
              <a:t>Гломерулонефрит</a:t>
            </a:r>
            <a:endParaRPr lang="ru-RU" sz="2800" i="1" dirty="0"/>
          </a:p>
        </p:txBody>
      </p:sp>
      <p:pic>
        <p:nvPicPr>
          <p:cNvPr id="7" name="Содержимое 6" descr="Картинки по запросу гломерулонефрит у детей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484784"/>
            <a:ext cx="3333750" cy="22955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Похожее изображение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1484784"/>
            <a:ext cx="3810000" cy="25336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Картинки по запросу гломерулонефрит у детей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59632" y="4293096"/>
            <a:ext cx="5940425" cy="22555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i="1" dirty="0" err="1" smtClean="0"/>
              <a:t>Пиелонефрит</a:t>
            </a:r>
            <a:endParaRPr lang="ru-RU" sz="2800" i="1" dirty="0"/>
          </a:p>
        </p:txBody>
      </p:sp>
      <p:pic>
        <p:nvPicPr>
          <p:cNvPr id="9" name="Содержимое 8" descr="Картинки по запросу пиелонефрит фото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196752"/>
            <a:ext cx="4211960" cy="28083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Картинки по запросу пиелонефрит фото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4653136"/>
            <a:ext cx="4248150" cy="1714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 descr="Картинки по запросу гипертензия картинки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2040" y="1700808"/>
            <a:ext cx="4033292" cy="33123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/>
              <a:t>Тиреотоксикоз</a:t>
            </a:r>
            <a:endParaRPr lang="ru-RU" i="1" dirty="0"/>
          </a:p>
        </p:txBody>
      </p:sp>
      <p:pic>
        <p:nvPicPr>
          <p:cNvPr id="5" name="Рисунок 4" descr="Похожее изображение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064" y="1412776"/>
            <a:ext cx="3744416" cy="19891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Картинки по запросу тиреотоксикоз фото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088" y="3729261"/>
            <a:ext cx="3493418" cy="31287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Картинки по запросу тиреотоксикоз фото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4653136"/>
            <a:ext cx="1495425" cy="1905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Содержимое 8" descr="Картинки по запросу тиреотоксикоз фото"/>
          <p:cNvPicPr>
            <a:picLocks noGrp="1"/>
          </p:cNvPicPr>
          <p:nvPr>
            <p:ph idx="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7544" y="1340768"/>
            <a:ext cx="4248472" cy="33123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Картинки по запросу тиреотоксикоз фото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339752" y="4797152"/>
            <a:ext cx="2778646" cy="17902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/>
              <a:t>Акромегалия</a:t>
            </a:r>
            <a:endParaRPr lang="ru-RU" i="1" dirty="0"/>
          </a:p>
        </p:txBody>
      </p:sp>
      <p:pic>
        <p:nvPicPr>
          <p:cNvPr id="4" name="Содержимое 3" descr="Картинки по запросу акромегалия валуев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196752"/>
            <a:ext cx="3744416" cy="2376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Картинки по запросу акромегалия до и после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1340768"/>
            <a:ext cx="3906316" cy="25846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Картинки по запросу морис тилле до болезни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4365104"/>
            <a:ext cx="3024336" cy="23419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Картинки по запросу акромегалия у детей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34200" y="4581128"/>
            <a:ext cx="2209800" cy="1885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Картинки по запросу морис тилле до болезни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23928" y="4293096"/>
            <a:ext cx="2785492" cy="23042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8229600" cy="1143000"/>
          </a:xfrm>
        </p:spPr>
        <p:txBody>
          <a:bodyPr>
            <a:noAutofit/>
          </a:bodyPr>
          <a:lstStyle/>
          <a:p>
            <a:r>
              <a:rPr lang="ru-RU" sz="2800" i="1" dirty="0" smtClean="0"/>
              <a:t>Синдром и болезнь </a:t>
            </a:r>
            <a:r>
              <a:rPr lang="ru-RU" sz="2800" i="1" dirty="0" err="1" smtClean="0"/>
              <a:t>Иценко-Кушинга</a:t>
            </a:r>
            <a:r>
              <a:rPr lang="ru-RU" sz="2800" i="1" dirty="0" smtClean="0"/>
              <a:t> (</a:t>
            </a:r>
            <a:r>
              <a:rPr lang="ru-RU" sz="2800" i="1" dirty="0" err="1" smtClean="0"/>
              <a:t>гиперкортицизм</a:t>
            </a:r>
            <a:r>
              <a:rPr lang="ru-RU" sz="2800" i="1" dirty="0" smtClean="0"/>
              <a:t>)</a:t>
            </a:r>
            <a:br>
              <a:rPr lang="ru-RU" sz="2800" i="1" dirty="0" smtClean="0"/>
            </a:br>
            <a:endParaRPr lang="ru-RU" sz="2800" i="1" dirty="0"/>
          </a:p>
        </p:txBody>
      </p:sp>
      <p:pic>
        <p:nvPicPr>
          <p:cNvPr id="4" name="Содержимое 3" descr="Синдром Иценко-Кушинга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412776"/>
            <a:ext cx="3048000" cy="3581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Картинки по запросу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1484784"/>
            <a:ext cx="3492153" cy="20162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Картинки по запросу болезнь кушинга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67944" y="3717032"/>
            <a:ext cx="4762500" cy="29527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i="1" dirty="0" err="1" smtClean="0"/>
              <a:t>Сердечно-сосудистые</a:t>
            </a:r>
            <a:r>
              <a:rPr lang="ru-RU" sz="2800" i="1" dirty="0" smtClean="0"/>
              <a:t> (гемодинамические)артериальные гипертензии</a:t>
            </a:r>
            <a:endParaRPr lang="ru-RU" sz="2800" i="1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Текст 5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ru-RU" dirty="0" smtClean="0"/>
              <a:t>Атеросклероз аорты</a:t>
            </a:r>
            <a:endParaRPr lang="ru-RU" dirty="0"/>
          </a:p>
        </p:txBody>
      </p:sp>
      <p:pic>
        <p:nvPicPr>
          <p:cNvPr id="4" name="Содержимое 3" descr="Картинки по запросу атеросклероз аорты"/>
          <p:cNvPicPr>
            <a:picLocks noGrp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539552" y="1484784"/>
            <a:ext cx="2620888" cy="2232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Содержимое 6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Рисунок 7" descr="Картинки по запросу атеросклероз аорты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63888" y="2996952"/>
            <a:ext cx="5238750" cy="3619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Картинки по запросу атеросклероз аорты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76" y="4149080"/>
            <a:ext cx="2381250" cy="20669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i="1" dirty="0" smtClean="0"/>
              <a:t>Открытый аортальный проток</a:t>
            </a:r>
            <a:endParaRPr lang="ru-RU" sz="2800" i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Содержимое 6" descr="Картинки по запросу открытый аортальный проток"/>
          <p:cNvPicPr>
            <a:picLocks noGrp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268760"/>
            <a:ext cx="1914525" cy="1714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Содержимое 7" descr="Картинки по запросу открытый аортальный проток"/>
          <p:cNvPicPr>
            <a:picLocks noGrp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088" y="4149080"/>
            <a:ext cx="2381250" cy="2133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Картинки по запросу открытый аортальный проток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8064" y="1412776"/>
            <a:ext cx="3028950" cy="2057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Картинки по запросу открытый аортальный проток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536" y="3212976"/>
            <a:ext cx="4356249" cy="34563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Опухоли головного мозга</a:t>
            </a:r>
          </a:p>
          <a:p>
            <a:endParaRPr lang="ru-RU" dirty="0"/>
          </a:p>
        </p:txBody>
      </p:sp>
      <p:pic>
        <p:nvPicPr>
          <p:cNvPr id="7" name="Содержимое 6" descr="Картинки по запросу опухоли головного мозга фото"/>
          <p:cNvPicPr>
            <a:picLocks noGrp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908720"/>
            <a:ext cx="4040188" cy="26463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Картинки по запросу опухоли головного мозга фото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3928" y="4005064"/>
            <a:ext cx="4286250" cy="228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i="1" dirty="0" smtClean="0"/>
              <a:t>Лекарственная артериальная гипертензия</a:t>
            </a:r>
            <a:endParaRPr lang="ru-RU" sz="2800" i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dirty="0" smtClean="0"/>
              <a:t>       Данная разновидность вторичной АГ возникает при длительном воздействии на организм препаратов различного назначения и состава. Медикаменты способны в результате продолжительного курса лечения оказать значительное влияние на работу сердца и кровеносной системы, увеличить давление в сосудах. Возможны несколько различных вариантов возникновения АГ в зависимости от лекарства (</a:t>
            </a:r>
            <a:r>
              <a:rPr lang="ru-RU" dirty="0" err="1" smtClean="0"/>
              <a:t>адреномиметики</a:t>
            </a:r>
            <a:r>
              <a:rPr lang="ru-RU" dirty="0" smtClean="0"/>
              <a:t>, </a:t>
            </a:r>
            <a:r>
              <a:rPr lang="ru-RU" dirty="0" err="1" smtClean="0"/>
              <a:t>глюкокортикоиды</a:t>
            </a:r>
            <a:r>
              <a:rPr lang="ru-RU" dirty="0" smtClean="0"/>
              <a:t>, некоторые анальгетики)</a:t>
            </a:r>
            <a:endParaRPr lang="ru-RU" dirty="0"/>
          </a:p>
        </p:txBody>
      </p:sp>
      <p:pic>
        <p:nvPicPr>
          <p:cNvPr id="7" name="Содержимое 6" descr="Картинки по запросу лекарственные артериальные гипертензии"/>
          <p:cNvPicPr>
            <a:picLocks noGrp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124744"/>
            <a:ext cx="3536132" cy="2448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Картинки по запросу лекарственные артериальные гипертензии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3717032"/>
            <a:ext cx="3914800" cy="28083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Современная классификация гипертонической болезни по ВОЗ"/>
          <p:cNvPicPr>
            <a:picLocks noGrp="1"/>
          </p:cNvPicPr>
          <p:nvPr>
            <p:ph type="pic" idx="1"/>
          </p:nvPr>
        </p:nvPicPr>
        <p:blipFill>
          <a:blip r:embed="rId2" cstate="print"/>
          <a:srcRect l="3789" r="3789"/>
          <a:stretch>
            <a:fillRect/>
          </a:stretch>
        </p:blipFill>
        <p:spPr bwMode="auto"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1828800" y="476673"/>
            <a:ext cx="5486400" cy="936104"/>
          </a:xfrm>
        </p:spPr>
        <p:txBody>
          <a:bodyPr>
            <a:noAutofit/>
          </a:bodyPr>
          <a:lstStyle/>
          <a:p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Артериальная гипертензия</a:t>
            </a:r>
            <a:endParaRPr lang="ru-RU" sz="36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i="1" dirty="0" smtClean="0"/>
              <a:t>Основные принципы питания при артериальной гипертензии</a:t>
            </a:r>
            <a:endParaRPr lang="ru-RU" i="1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Картинки по запросу основные принципы питания при гипертонии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484784"/>
            <a:ext cx="5940425" cy="47538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Текст 7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Картинки по запросу основные принципы питания при гипертонии"/>
          <p:cNvPicPr>
            <a:picLocks noGrp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23528" y="260648"/>
            <a:ext cx="4040188" cy="23567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Содержимое 8"/>
          <p:cNvSpPr>
            <a:spLocks noGrp="1"/>
          </p:cNvSpPr>
          <p:nvPr>
            <p:ph sz="quarter" idx="4"/>
          </p:nvPr>
        </p:nvSpPr>
        <p:spPr>
          <a:xfrm>
            <a:off x="4645025" y="620688"/>
            <a:ext cx="4041775" cy="5505475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100" dirty="0" smtClean="0"/>
              <a:t>1. О</a:t>
            </a:r>
            <a:r>
              <a:rPr lang="ru-RU" sz="1100" i="1" dirty="0" smtClean="0"/>
              <a:t>граничение соли.</a:t>
            </a:r>
            <a:r>
              <a:rPr lang="ru-RU" sz="1100" dirty="0" smtClean="0"/>
              <a:t> </a:t>
            </a:r>
          </a:p>
          <a:p>
            <a:pPr>
              <a:buNone/>
            </a:pPr>
            <a:r>
              <a:rPr lang="ru-RU" sz="1100" dirty="0" smtClean="0"/>
              <a:t>2. </a:t>
            </a:r>
            <a:r>
              <a:rPr lang="ru-RU" sz="1100" i="1" dirty="0" smtClean="0"/>
              <a:t>Количество жиров уменьшить</a:t>
            </a:r>
            <a:r>
              <a:rPr lang="ru-RU" sz="1100" dirty="0" smtClean="0"/>
              <a:t> до 65 - 75 г в сутки. Животные жиры частично заменяются растительным маслом (кукурузное, подсолнечное, соевое, оливковое), которое богато полиненасыщенными жирными кислотами и лецитином.</a:t>
            </a:r>
          </a:p>
          <a:p>
            <a:pPr>
              <a:buNone/>
            </a:pPr>
            <a:r>
              <a:rPr lang="ru-RU" sz="1100" dirty="0" smtClean="0"/>
              <a:t>3. </a:t>
            </a:r>
            <a:r>
              <a:rPr lang="ru-RU" sz="1100" i="1" dirty="0" smtClean="0"/>
              <a:t>Углеводы</a:t>
            </a:r>
            <a:r>
              <a:rPr lang="ru-RU" sz="1100" dirty="0" smtClean="0"/>
              <a:t> </a:t>
            </a:r>
            <a:r>
              <a:rPr lang="ru-RU" sz="1100" i="1" dirty="0" smtClean="0"/>
              <a:t>не ограничиваются</a:t>
            </a:r>
            <a:r>
              <a:rPr lang="ru-RU" sz="1100" dirty="0" smtClean="0"/>
              <a:t>, но меняются. Как можно меньше легкоусвояемых углеводов (сахар, мед, варенье, кондитерские изделия и т. д.). И увеличить количество продуктов, богатых растительной клетчаткой (несладкие сорта фруктов, ягод, овощи и др.).</a:t>
            </a:r>
          </a:p>
          <a:p>
            <a:pPr>
              <a:buNone/>
            </a:pPr>
            <a:r>
              <a:rPr lang="ru-RU" sz="1100" dirty="0" smtClean="0"/>
              <a:t>4. </a:t>
            </a:r>
            <a:r>
              <a:rPr lang="ru-RU" sz="1100" i="1" dirty="0" smtClean="0"/>
              <a:t>Побольше растительной клетчатки</a:t>
            </a:r>
            <a:r>
              <a:rPr lang="ru-RU" sz="1100" dirty="0" smtClean="0"/>
              <a:t> - она способствует выведению холестерина из организма с калом и позволяет при сопутствующем ожирении несколько снизить энергетическую ценность рациона, при этом не влияя на чувство насыщения. </a:t>
            </a:r>
          </a:p>
          <a:p>
            <a:pPr>
              <a:buNone/>
            </a:pPr>
            <a:r>
              <a:rPr lang="ru-RU" sz="1100" dirty="0" smtClean="0"/>
              <a:t>5. </a:t>
            </a:r>
            <a:r>
              <a:rPr lang="ru-RU" sz="1100" b="1" dirty="0" smtClean="0"/>
              <a:t>Необходимы</a:t>
            </a:r>
            <a:r>
              <a:rPr lang="ru-RU" sz="1100" dirty="0" smtClean="0"/>
              <a:t> </a:t>
            </a:r>
            <a:r>
              <a:rPr lang="ru-RU" sz="1100" i="1" dirty="0" smtClean="0"/>
              <a:t>витамины</a:t>
            </a:r>
            <a:r>
              <a:rPr lang="ru-RU" sz="1100" dirty="0" smtClean="0"/>
              <a:t>, поддерживающие жизненно важные функции организма.</a:t>
            </a:r>
          </a:p>
          <a:p>
            <a:pPr>
              <a:buNone/>
            </a:pPr>
            <a:r>
              <a:rPr lang="ru-RU" sz="1100" dirty="0" smtClean="0"/>
              <a:t>- </a:t>
            </a:r>
            <a:r>
              <a:rPr lang="ru-RU" sz="1100" i="1" dirty="0" smtClean="0"/>
              <a:t>Аскорбиновая кислота</a:t>
            </a:r>
            <a:r>
              <a:rPr lang="ru-RU" sz="1100" dirty="0" smtClean="0"/>
              <a:t> </a:t>
            </a:r>
          </a:p>
          <a:p>
            <a:pPr>
              <a:buNone/>
            </a:pPr>
            <a:r>
              <a:rPr lang="ru-RU" sz="1100" dirty="0" smtClean="0"/>
              <a:t>- </a:t>
            </a:r>
            <a:r>
              <a:rPr lang="ru-RU" sz="1100" i="1" dirty="0" err="1" smtClean="0"/>
              <a:t>Ниацин</a:t>
            </a:r>
            <a:r>
              <a:rPr lang="ru-RU" sz="1100" dirty="0" smtClean="0"/>
              <a:t> </a:t>
            </a:r>
          </a:p>
          <a:p>
            <a:pPr>
              <a:buNone/>
            </a:pPr>
            <a:r>
              <a:rPr lang="ru-RU" sz="1100" dirty="0" smtClean="0"/>
              <a:t>- </a:t>
            </a:r>
            <a:r>
              <a:rPr lang="ru-RU" sz="1100" i="1" dirty="0" smtClean="0"/>
              <a:t>Рибофлавин</a:t>
            </a:r>
            <a:r>
              <a:rPr lang="ru-RU" sz="1100" dirty="0" smtClean="0"/>
              <a:t> </a:t>
            </a:r>
          </a:p>
          <a:p>
            <a:pPr>
              <a:buNone/>
            </a:pPr>
            <a:r>
              <a:rPr lang="ru-RU" sz="1100" dirty="0" smtClean="0"/>
              <a:t>- </a:t>
            </a:r>
            <a:r>
              <a:rPr lang="ru-RU" sz="1100" i="1" dirty="0" smtClean="0"/>
              <a:t>Пиридоксин</a:t>
            </a:r>
            <a:r>
              <a:rPr lang="ru-RU" sz="1100" dirty="0" smtClean="0"/>
              <a:t> </a:t>
            </a:r>
          </a:p>
          <a:p>
            <a:pPr>
              <a:buNone/>
            </a:pPr>
            <a:r>
              <a:rPr lang="ru-RU" sz="1100" dirty="0" smtClean="0"/>
              <a:t>- </a:t>
            </a:r>
            <a:r>
              <a:rPr lang="ru-RU" sz="1100" i="1" dirty="0" err="1" smtClean="0"/>
              <a:t>Биофлавоноиды</a:t>
            </a:r>
            <a:r>
              <a:rPr lang="ru-RU" sz="1100" dirty="0" smtClean="0"/>
              <a:t> </a:t>
            </a:r>
          </a:p>
          <a:p>
            <a:pPr>
              <a:buNone/>
            </a:pPr>
            <a:r>
              <a:rPr lang="ru-RU" sz="1100" dirty="0" smtClean="0"/>
              <a:t>А также </a:t>
            </a:r>
            <a:r>
              <a:rPr lang="ru-RU" sz="1100" i="1" dirty="0" smtClean="0"/>
              <a:t>минералы:</a:t>
            </a:r>
            <a:endParaRPr lang="ru-RU" sz="1100" dirty="0" smtClean="0"/>
          </a:p>
          <a:p>
            <a:pPr>
              <a:buNone/>
            </a:pPr>
            <a:r>
              <a:rPr lang="ru-RU" sz="1100" dirty="0" smtClean="0"/>
              <a:t>- </a:t>
            </a:r>
            <a:r>
              <a:rPr lang="ru-RU" sz="1100" i="1" dirty="0" smtClean="0"/>
              <a:t>Калий</a:t>
            </a:r>
            <a:r>
              <a:rPr lang="ru-RU" sz="1100" dirty="0" smtClean="0"/>
              <a:t> способствует усилению сократительной функции миокарда, особенно при сопутствующей недостаточности кровообращения. </a:t>
            </a:r>
          </a:p>
          <a:p>
            <a:pPr>
              <a:buNone/>
            </a:pPr>
            <a:r>
              <a:rPr lang="ru-RU" sz="1100" dirty="0" smtClean="0"/>
              <a:t>- </a:t>
            </a:r>
            <a:r>
              <a:rPr lang="ru-RU" sz="1100" i="1" dirty="0" smtClean="0"/>
              <a:t>Магний</a:t>
            </a:r>
            <a:r>
              <a:rPr lang="ru-RU" sz="1100" dirty="0" smtClean="0"/>
              <a:t> усиливает тормозные процессы в коре большого мозга, уменьшает спазм гладкой мускулатуры сосудов и тем самым снижает артериальное давление. </a:t>
            </a:r>
          </a:p>
          <a:p>
            <a:pPr>
              <a:buNone/>
            </a:pPr>
            <a:r>
              <a:rPr lang="ru-RU" sz="1100" dirty="0" smtClean="0"/>
              <a:t>- </a:t>
            </a:r>
            <a:r>
              <a:rPr lang="ru-RU" sz="1100" i="1" dirty="0" smtClean="0"/>
              <a:t>Йод</a:t>
            </a:r>
            <a:r>
              <a:rPr lang="ru-RU" sz="1100" dirty="0" smtClean="0"/>
              <a:t> обладает </a:t>
            </a:r>
            <a:r>
              <a:rPr lang="ru-RU" sz="1100" dirty="0" err="1" smtClean="0"/>
              <a:t>противосклеротическим</a:t>
            </a:r>
            <a:r>
              <a:rPr lang="ru-RU" sz="1100" dirty="0" smtClean="0"/>
              <a:t> действием. </a:t>
            </a:r>
          </a:p>
          <a:p>
            <a:endParaRPr lang="ru-RU" sz="1100" dirty="0"/>
          </a:p>
        </p:txBody>
      </p:sp>
      <p:pic>
        <p:nvPicPr>
          <p:cNvPr id="10" name="Рисунок 9" descr="Картинки по запросу основные принципы питания при гипертонии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1" y="3068960"/>
            <a:ext cx="4104456" cy="28803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i="1" dirty="0" smtClean="0">
                <a:latin typeface="+mn-lt"/>
              </a:rPr>
              <a:t>ДИЕТА ПРИ АРТЕРИАЛЬНОЙ ГИПЕРТЕНЗИИ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dirty="0" smtClean="0"/>
              <a:t>-Есть больше овощей, фруктов и ненасыщенных жиров, к которым относятся растительные масла (в них, как известно, не содержится холестерина).</a:t>
            </a:r>
          </a:p>
          <a:p>
            <a:pPr>
              <a:buNone/>
            </a:pPr>
            <a:r>
              <a:rPr lang="ru-RU" dirty="0" smtClean="0"/>
              <a:t>-Снижение в рационе доли жиров животного происхождения, в которых содержится много холестерина.</a:t>
            </a:r>
          </a:p>
          <a:p>
            <a:pPr>
              <a:buNone/>
            </a:pPr>
            <a:r>
              <a:rPr lang="ru-RU" dirty="0" smtClean="0"/>
              <a:t>-Есть больше злаков, рыбы, домашнюю птицу и орехи.</a:t>
            </a:r>
          </a:p>
          <a:p>
            <a:pPr>
              <a:buNone/>
            </a:pPr>
            <a:r>
              <a:rPr lang="ru-RU" dirty="0" smtClean="0"/>
              <a:t>-Есть меньше жирного мяса и сладкого.</a:t>
            </a:r>
          </a:p>
          <a:p>
            <a:pPr>
              <a:buNone/>
            </a:pPr>
            <a:r>
              <a:rPr lang="ru-RU" dirty="0" smtClean="0"/>
              <a:t>-Есть больше продуктов, богатых магнием, калием и кальцием.</a:t>
            </a:r>
          </a:p>
          <a:p>
            <a:pPr>
              <a:buNone/>
            </a:pPr>
            <a:r>
              <a:rPr lang="ru-RU" dirty="0" smtClean="0"/>
              <a:t>-Ограничить потребление соли.</a:t>
            </a:r>
          </a:p>
          <a:p>
            <a:endParaRPr lang="ru-RU" dirty="0"/>
          </a:p>
        </p:txBody>
      </p:sp>
      <p:pic>
        <p:nvPicPr>
          <p:cNvPr id="7" name="Рисунок 6" descr="Картинки по запросу принципы диетотерапии при гипертонии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052736"/>
            <a:ext cx="3960439" cy="16561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Содержимое 7" descr="Картинки по запросу принципы диетотерапии при гипертонии"/>
          <p:cNvPicPr>
            <a:picLocks noGrp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2924944"/>
            <a:ext cx="4040188" cy="26934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Картинки по запросу принципы диетотерапии при гипертонии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04248" y="980728"/>
            <a:ext cx="1970584" cy="13681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131</TotalTime>
  <Words>324</Words>
  <Application>Microsoft Office PowerPoint</Application>
  <PresentationFormat>Экран (4:3)</PresentationFormat>
  <Paragraphs>58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Апекс</vt:lpstr>
      <vt:lpstr>Слайд 1</vt:lpstr>
      <vt:lpstr>Слайд 2</vt:lpstr>
      <vt:lpstr>Слайд 3</vt:lpstr>
      <vt:lpstr>Слайд 4</vt:lpstr>
      <vt:lpstr>Слайд 5</vt:lpstr>
      <vt:lpstr>Слайд 6</vt:lpstr>
      <vt:lpstr>Реноваскулярная (почечная) гипертензия</vt:lpstr>
      <vt:lpstr>Гломерулонефрит</vt:lpstr>
      <vt:lpstr>Пиелонефрит</vt:lpstr>
      <vt:lpstr>Тиреотоксикоз</vt:lpstr>
      <vt:lpstr>Акромегалия</vt:lpstr>
      <vt:lpstr>Синдром и болезнь Иценко-Кушинга (гиперкортицизм) </vt:lpstr>
      <vt:lpstr>Сердечно-сосудистые (гемодинамические)артериальные гипертензии</vt:lpstr>
      <vt:lpstr>Открытый аортальный проток</vt:lpstr>
      <vt:lpstr>Слайд 15</vt:lpstr>
      <vt:lpstr>Лекарственная артериальная гипертензия</vt:lpstr>
      <vt:lpstr>Слайд 17</vt:lpstr>
      <vt:lpstr>Основные принципы питания при артериальной гипертензии</vt:lpstr>
      <vt:lpstr>Слайд 19</vt:lpstr>
      <vt:lpstr>ДИЕТА ПРИ АРТЕРИАЛЬНОЙ ГИПЕРТЕНЗИИ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Наталья</dc:creator>
  <cp:lastModifiedBy>Наталья</cp:lastModifiedBy>
  <cp:revision>97</cp:revision>
  <dcterms:created xsi:type="dcterms:W3CDTF">2017-05-20T02:40:14Z</dcterms:created>
  <dcterms:modified xsi:type="dcterms:W3CDTF">2017-05-23T06:52:48Z</dcterms:modified>
</cp:coreProperties>
</file>