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24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73" r:id="rId7"/>
    <p:sldId id="274" r:id="rId8"/>
    <p:sldId id="275" r:id="rId9"/>
    <p:sldId id="276" r:id="rId10"/>
    <p:sldId id="277" r:id="rId11"/>
    <p:sldId id="278" r:id="rId12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82" d="100"/>
          <a:sy n="82" d="100"/>
        </p:scale>
        <p:origin x="-1026" y="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68BAC-12AB-4BA1-900B-4AB6AB94795D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68078-7995-4B50-B958-B469D6192A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058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791203F-23E7-4557-B2A6-A5E477EED79D}" type="datetime1">
              <a:rPr lang="en-US" smtClean="0"/>
              <a:t>2/6/2018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eaLnBrk="1" latinLnBrk="0" hangingPunct="1"/>
            <a:fld id="{AB88D9BE-3F03-4563-901F-44E963331191}" type="datetime1">
              <a:rPr lang="en-US" smtClean="0"/>
              <a:t>2/6/2018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3CE43327-E47B-48F6-9FAC-B3BB5145603B}" type="datetime1">
              <a:rPr lang="en-US" smtClean="0"/>
              <a:t>2/6/2018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83684593-0B30-4A74-8BE5-41208C11BC6E}" type="datetime1">
              <a:rPr lang="en-US" smtClean="0"/>
              <a:t>2/6/2018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6C004F51-AD5E-4E19-9953-C15C2CA80257}" type="datetime1">
              <a:rPr lang="en-US" smtClean="0"/>
              <a:t>2/6/2018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D4E00D82-DCBC-4B21-9BCA-EB614AC1404D}" type="datetime1">
              <a:rPr lang="en-US" smtClean="0"/>
              <a:t>2/6/2018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D6F9FED6-271A-41A4-A2E2-0CFA48322968}" type="datetime1">
              <a:rPr lang="en-US" smtClean="0"/>
              <a:t>2/6/2018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eaLnBrk="1" latinLnBrk="0" hangingPunct="1"/>
            <a:fld id="{628D790A-4247-4243-9BCA-6302727E12EE}" type="datetime1">
              <a:rPr lang="en-US" smtClean="0"/>
              <a:t>2/6/2018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D6655A01-5EA3-4C35-AD72-064CDC5ECC3B}" type="datetime1">
              <a:rPr lang="en-US" smtClean="0"/>
              <a:t>2/6/2018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E3E6243-A1E4-4511-8FAA-F3EC5E7F9962}" type="datetime1">
              <a:rPr lang="en-US" smtClean="0"/>
              <a:t>2/6/2018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05BA446D-53FF-4F50-9E37-183F9EFADAE1}" type="datetime1">
              <a:rPr lang="en-US" smtClean="0"/>
              <a:t>2/6/2018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AF4EC761-26A3-468C-BA51-0F8A0FDDD739}" type="datetime1">
              <a:rPr lang="en-US" smtClean="0"/>
              <a:t>2/6/2018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827640" y="1196640"/>
            <a:ext cx="7771680" cy="1469160"/>
          </a:xfrm>
          <a:prstGeom prst="rect">
            <a:avLst/>
          </a:prstGeom>
        </p:spPr>
        <p:txBody>
          <a:bodyPr lIns="90000" tIns="45000" rIns="90000" bIns="9000" anchor="b"/>
          <a:lstStyle/>
          <a:p>
            <a:pPr algn="ctr">
              <a:lnSpc>
                <a:spcPct val="100000"/>
              </a:lnSpc>
            </a:pPr>
            <a:r>
              <a:rPr lang="ru-RU" sz="6000" b="1" dirty="0" smtClean="0">
                <a:solidFill>
                  <a:srgbClr val="000000"/>
                </a:solidFill>
                <a:latin typeface="Monotype Corsiva"/>
              </a:rPr>
              <a:t>Почерк и характер человека</a:t>
            </a:r>
            <a:endParaRPr dirty="0"/>
          </a:p>
        </p:txBody>
      </p:sp>
      <p:pic>
        <p:nvPicPr>
          <p:cNvPr id="150" name="Picture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662" y="2857496"/>
            <a:ext cx="3671640" cy="3646440"/>
          </a:xfrm>
          <a:prstGeom prst="rect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sz="half" idx="1"/>
          </p:nvPr>
        </p:nvSpPr>
        <p:spPr>
          <a:xfrm>
            <a:off x="4929190" y="5000636"/>
            <a:ext cx="3857652" cy="1285884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b="1" dirty="0" smtClean="0"/>
              <a:t>Работу  выполнила</a:t>
            </a:r>
          </a:p>
          <a:p>
            <a:pPr algn="r"/>
            <a:r>
              <a:rPr lang="ru-RU" b="1" dirty="0" smtClean="0"/>
              <a:t> </a:t>
            </a:r>
            <a:r>
              <a:rPr lang="ru-RU" b="1" dirty="0" smtClean="0"/>
              <a:t>Обучающаяся  </a:t>
            </a:r>
            <a:r>
              <a:rPr lang="ru-RU" b="1" dirty="0" smtClean="0"/>
              <a:t>группы Ш 12-17</a:t>
            </a:r>
          </a:p>
          <a:p>
            <a:pPr algn="r"/>
            <a:r>
              <a:rPr lang="ru-RU" b="1" dirty="0" smtClean="0"/>
              <a:t>Ващенко Диана</a:t>
            </a:r>
          </a:p>
          <a:p>
            <a:pPr algn="r"/>
            <a:r>
              <a:rPr lang="ru-RU" b="1" dirty="0" smtClean="0"/>
              <a:t>Руководитель  Абышева И.В.</a:t>
            </a:r>
            <a:endParaRPr 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1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899640" y="1484640"/>
            <a:ext cx="7520400" cy="54792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endParaRPr lang="ru-RU" sz="2800" dirty="0" smtClean="0">
              <a:solidFill>
                <a:srgbClr val="000000"/>
              </a:solidFill>
              <a:latin typeface="Franklin Gothic Medium"/>
            </a:endParaRPr>
          </a:p>
          <a:p>
            <a:r>
              <a:rPr lang="ru-RU" sz="2800" dirty="0" smtClean="0">
                <a:solidFill>
                  <a:srgbClr val="000000"/>
                </a:solidFill>
                <a:latin typeface="Franklin Gothic Medium"/>
              </a:rPr>
              <a:t>Связь </a:t>
            </a:r>
            <a:r>
              <a:rPr lang="ru-RU" sz="2800" dirty="0">
                <a:solidFill>
                  <a:srgbClr val="000000"/>
                </a:solidFill>
                <a:latin typeface="Franklin Gothic Medium"/>
              </a:rPr>
              <a:t>почерка с характером изучает наука  </a:t>
            </a:r>
            <a:r>
              <a:rPr lang="ru-RU" sz="2800" dirty="0">
                <a:solidFill>
                  <a:srgbClr val="7030A0"/>
                </a:solidFill>
                <a:latin typeface="Franklin Gothic Medium"/>
              </a:rPr>
              <a:t>графология</a:t>
            </a:r>
            <a:r>
              <a:rPr lang="ru-RU" sz="2800" dirty="0" smtClean="0">
                <a:solidFill>
                  <a:srgbClr val="000000"/>
                </a:solidFill>
                <a:latin typeface="Franklin Gothic Medium"/>
              </a:rPr>
              <a:t>.</a:t>
            </a:r>
            <a:endParaRPr sz="2800" dirty="0"/>
          </a:p>
          <a:p>
            <a:r>
              <a:rPr lang="ru-RU" sz="2800" dirty="0" smtClean="0">
                <a:solidFill>
                  <a:srgbClr val="000000"/>
                </a:solidFill>
                <a:latin typeface="Franklin Gothic Medium"/>
              </a:rPr>
              <a:t>    Она </a:t>
            </a:r>
            <a:r>
              <a:rPr lang="ru-RU" sz="2800" dirty="0">
                <a:solidFill>
                  <a:srgbClr val="000000"/>
                </a:solidFill>
                <a:latin typeface="Franklin Gothic Medium"/>
              </a:rPr>
              <a:t>позволяет определить по почерку человека его ум, силу воли, самооценку, эмоциональность и многое другое. Здесь мы рассмотрим основные признаки, которые позволяют сделать выводы о личных качествах </a:t>
            </a:r>
            <a:r>
              <a:rPr lang="ru-RU" sz="2800" dirty="0" smtClean="0">
                <a:solidFill>
                  <a:srgbClr val="000000"/>
                </a:solidFill>
                <a:latin typeface="Franklin Gothic Medium"/>
              </a:rPr>
              <a:t>человека.</a:t>
            </a:r>
            <a:endParaRPr sz="2800" dirty="0"/>
          </a:p>
        </p:txBody>
      </p:sp>
      <p:pic>
        <p:nvPicPr>
          <p:cNvPr id="152" name="Объект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4000" y="3717032"/>
            <a:ext cx="4176352" cy="2808312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2</a:t>
            </a:fld>
            <a:endParaRPr kumimoji="0"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971640" y="1700640"/>
            <a:ext cx="7520400" cy="54792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ru-RU" sz="2800" dirty="0">
                <a:solidFill>
                  <a:srgbClr val="7030A0"/>
                </a:solidFill>
                <a:latin typeface="Franklin Gothic Medium"/>
              </a:rPr>
              <a:t>Графология</a:t>
            </a:r>
            <a:r>
              <a:rPr lang="ru-RU" sz="2800" dirty="0">
                <a:solidFill>
                  <a:srgbClr val="000000"/>
                </a:solidFill>
                <a:latin typeface="Franklin Gothic Medium"/>
              </a:rPr>
              <a:t> - это наука, изучающая законы зависимости между почерком и личностью, характером человека.</a:t>
            </a:r>
            <a:endParaRPr sz="2800" dirty="0"/>
          </a:p>
          <a:p>
            <a:r>
              <a:rPr lang="ru-RU" sz="2800" dirty="0">
                <a:solidFill>
                  <a:srgbClr val="000000"/>
                </a:solidFill>
                <a:latin typeface="Franklin Gothic Medium"/>
              </a:rPr>
              <a:t>Еще в глубокой древности люди начали обращать внимание на связь между почерком и характером. </a:t>
            </a:r>
            <a:endParaRPr sz="2800" dirty="0"/>
          </a:p>
          <a:p>
            <a:endParaRPr sz="2800" dirty="0"/>
          </a:p>
        </p:txBody>
      </p:sp>
      <p:pic>
        <p:nvPicPr>
          <p:cNvPr id="154" name="Объект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0000" y="3285000"/>
            <a:ext cx="3023640" cy="316764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3</a:t>
            </a:fld>
            <a:endParaRPr kumimoji="0"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251520" y="2132856"/>
            <a:ext cx="4608512" cy="4382086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+mj-lt"/>
              </a:rPr>
              <a:t>черты характера;</a:t>
            </a:r>
            <a:endParaRPr sz="2400" dirty="0"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+mj-lt"/>
              </a:rPr>
              <a:t>наклонности и способности;</a:t>
            </a:r>
            <a:endParaRPr sz="2400" dirty="0"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+mj-lt"/>
              </a:rPr>
              <a:t>интеллект;</a:t>
            </a:r>
            <a:endParaRPr sz="2400" dirty="0"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+mj-lt"/>
              </a:rPr>
              <a:t>эмоционально-чувственные проявления;</a:t>
            </a:r>
            <a:endParaRPr sz="2400" dirty="0"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+mj-lt"/>
              </a:rPr>
              <a:t>волевые качества;</a:t>
            </a:r>
            <a:endParaRPr sz="2400" dirty="0"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+mj-lt"/>
              </a:rPr>
              <a:t>морально-психологические качества;</a:t>
            </a:r>
            <a:endParaRPr sz="2400" dirty="0"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+mj-lt"/>
              </a:rPr>
              <a:t>психологические комплексы;</a:t>
            </a:r>
            <a:endParaRPr sz="2400" dirty="0"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+mj-lt"/>
              </a:rPr>
              <a:t>психические отклонения;</a:t>
            </a:r>
            <a:endParaRPr sz="2400" dirty="0"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+mj-lt"/>
              </a:rPr>
              <a:t>темперамент и т.д.</a:t>
            </a:r>
            <a:endParaRPr sz="2400" dirty="0">
              <a:latin typeface="+mj-lt"/>
            </a:endParaRPr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156" name="CustomShape 2"/>
          <p:cNvSpPr/>
          <p:nvPr/>
        </p:nvSpPr>
        <p:spPr>
          <a:xfrm>
            <a:off x="1187640" y="1412640"/>
            <a:ext cx="7520400" cy="54792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ru-RU" sz="2400" dirty="0">
                <a:solidFill>
                  <a:srgbClr val="7030A0"/>
                </a:solidFill>
                <a:latin typeface="Franklin Gothic Medium"/>
              </a:rPr>
              <a:t>Графология</a:t>
            </a:r>
            <a:r>
              <a:rPr lang="ru-RU" sz="2400" dirty="0">
                <a:solidFill>
                  <a:srgbClr val="000000"/>
                </a:solidFill>
                <a:latin typeface="Franklin Gothic Medium"/>
              </a:rPr>
              <a:t> - это интересный и ценный способ, позволяющий понять самого себя и познать природу других людей. На почерке сказываются многие особенности личности каждого человека</a:t>
            </a:r>
            <a:r>
              <a:rPr lang="ru-RU" sz="2400" dirty="0" smtClean="0">
                <a:solidFill>
                  <a:srgbClr val="000000"/>
                </a:solidFill>
                <a:latin typeface="Franklin Gothic Medium"/>
              </a:rPr>
              <a:t>:</a:t>
            </a:r>
          </a:p>
          <a:p>
            <a:endParaRPr sz="2400"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157" name="Объект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4000" y="2925000"/>
            <a:ext cx="3455640" cy="316764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4</a:t>
            </a:fld>
            <a:endParaRPr kumimoji="0"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1066772" y="620640"/>
            <a:ext cx="8031202" cy="212652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endParaRPr lang="ru-RU" sz="2800" dirty="0" smtClean="0">
              <a:solidFill>
                <a:srgbClr val="000000"/>
              </a:solidFill>
              <a:latin typeface="Franklin Gothic Medium"/>
            </a:endParaRPr>
          </a:p>
          <a:p>
            <a:endParaRPr dirty="0" smtClean="0"/>
          </a:p>
          <a:p>
            <a:endParaRPr lang="ru-RU" sz="2800" dirty="0" smtClean="0">
              <a:solidFill>
                <a:srgbClr val="000000"/>
              </a:solidFill>
              <a:latin typeface="Franklin Gothic Medium"/>
            </a:endParaRPr>
          </a:p>
          <a:p>
            <a:r>
              <a:rPr lang="ru-RU" sz="2800" dirty="0" smtClean="0">
                <a:solidFill>
                  <a:srgbClr val="000000"/>
                </a:solidFill>
                <a:latin typeface="Franklin Gothic Medium"/>
              </a:rPr>
              <a:t> </a:t>
            </a:r>
          </a:p>
          <a:p>
            <a:endParaRPr lang="ru-RU" sz="2800" b="1" i="1" u="sng" dirty="0">
              <a:solidFill>
                <a:srgbClr val="000000"/>
              </a:solidFill>
              <a:latin typeface="Franklin Gothic Medium"/>
              <a:ea typeface="Times New Roman"/>
              <a:cs typeface="Times New Roman" pitchFamily="18" charset="0"/>
            </a:endParaRPr>
          </a:p>
          <a:p>
            <a:endParaRPr lang="ru-RU" sz="2800" b="1" i="1" u="sng" dirty="0" smtClean="0">
              <a:solidFill>
                <a:srgbClr val="000000"/>
              </a:solidFill>
              <a:latin typeface="Franklin Gothic Medium"/>
              <a:ea typeface="Times New Roman"/>
              <a:cs typeface="Times New Roman" pitchFamily="18" charset="0"/>
            </a:endParaRPr>
          </a:p>
          <a:p>
            <a:endParaRPr lang="ru-RU" sz="2800" b="1" i="1" u="sng" dirty="0">
              <a:solidFill>
                <a:srgbClr val="000000"/>
              </a:solidFill>
              <a:latin typeface="Franklin Gothic Medium"/>
              <a:ea typeface="Times New Roman"/>
              <a:cs typeface="Times New Roman" pitchFamily="18" charset="0"/>
            </a:endParaRPr>
          </a:p>
          <a:p>
            <a:r>
              <a:rPr lang="ru-RU" sz="2800" b="1" i="1" u="sng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Актуальность </a:t>
            </a:r>
            <a:r>
              <a:rPr lang="ru-RU" sz="2800" b="1" i="1" u="sng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выбранной темы</a:t>
            </a:r>
            <a:r>
              <a:rPr lang="ru-RU" sz="2800" u="sng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</a:t>
            </a:r>
            <a:r>
              <a:rPr lang="ru-RU" sz="2400" b="1" i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Каждый человек пытается разгадать себя и свой характер. Изучение почерка может выявить и наличие скрытых черт характера людей, которые могут быть использованы ими в дальнейшей жизни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endParaRPr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Дать характеристику обучающимся группы Ш 12-17, руководствуясь теорией зависимости почерка от характера человека.</a:t>
            </a:r>
          </a:p>
          <a:p>
            <a:r>
              <a:rPr lang="ru-RU" sz="2800" b="1" i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r>
              <a:rPr lang="ru-RU" sz="2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1.Познакомиться с наукой графологией.</a:t>
            </a:r>
          </a:p>
          <a:p>
            <a:r>
              <a:rPr lang="ru-RU" sz="2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2.Изучить основные закономерности графологического анализа.</a:t>
            </a:r>
          </a:p>
          <a:p>
            <a:r>
              <a:rPr lang="ru-RU" sz="2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3.Провести анализ почерка и на основе и наблюдений и анкетирования установить процент достоверности полученных результатов.</a:t>
            </a:r>
            <a:endParaRPr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5</a:t>
            </a:fld>
            <a:endParaRPr kumimoji="0"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Сила нажима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s://cdn1.ostroh.info/wp-content/uploads/2016/10/Testimonials-we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61512"/>
            <a:ext cx="8064896" cy="494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6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9019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3240" y="1628800"/>
            <a:ext cx="8229600" cy="46805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7</a:t>
            </a:fld>
            <a:endParaRPr kumimoji="0" 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Наклон букв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57" y="1340769"/>
            <a:ext cx="8287304" cy="4937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57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8</a:t>
            </a:fld>
            <a:endParaRPr kumimoji="0" 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Размер букв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08786"/>
            <a:ext cx="8208912" cy="4584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540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9</a:t>
            </a:fld>
            <a:endParaRPr kumimoji="0" 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Расположение строк на странице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5" name="AutoShape 5" descr="http://www.e-reading.by/illustrations/101/101643-i_095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1484785"/>
            <a:ext cx="7810500" cy="456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822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10</a:t>
            </a:fld>
            <a:endParaRPr kumimoji="0" 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Общая характеристика группы на основе почерка обучающихся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Коммуникабельных, энергичных, уверенных в себе – 27%</a:t>
            </a:r>
          </a:p>
          <a:p>
            <a:r>
              <a:rPr lang="ru-RU" sz="3200" dirty="0" smtClean="0"/>
              <a:t>Осмотрительных -14%</a:t>
            </a:r>
          </a:p>
          <a:p>
            <a:r>
              <a:rPr lang="ru-RU" sz="3200" dirty="0" smtClean="0"/>
              <a:t>Уравновешенных в отношениях- 27%</a:t>
            </a:r>
          </a:p>
          <a:p>
            <a:r>
              <a:rPr lang="ru-RU" sz="3200" dirty="0" smtClean="0"/>
              <a:t>Стрессоустойчивых – 40%</a:t>
            </a:r>
          </a:p>
          <a:p>
            <a:r>
              <a:rPr lang="ru-RU" sz="3200" dirty="0" smtClean="0"/>
              <a:t>Упрямых -11%</a:t>
            </a:r>
          </a:p>
          <a:p>
            <a:r>
              <a:rPr lang="ru-RU" sz="3200" dirty="0" smtClean="0"/>
              <a:t>Отзывчивых -31%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499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11</a:t>
            </a:fld>
            <a:endParaRPr kumimoji="0" 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Почерк –зеркало души…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352928" cy="5188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571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246</Words>
  <Application>Microsoft Office PowerPoint</Application>
  <PresentationFormat>Экран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Сила нажима</vt:lpstr>
      <vt:lpstr>Наклон букв</vt:lpstr>
      <vt:lpstr>Размер букв</vt:lpstr>
      <vt:lpstr>Расположение строк на странице</vt:lpstr>
      <vt:lpstr>Общая характеристика группы на основе почерка обучающихся</vt:lpstr>
      <vt:lpstr>Почерк –зеркало души…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Психолог</dc:creator>
  <cp:lastModifiedBy>Психолог</cp:lastModifiedBy>
  <cp:revision>17</cp:revision>
  <dcterms:modified xsi:type="dcterms:W3CDTF">2018-02-06T14:28:33Z</dcterms:modified>
</cp:coreProperties>
</file>