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5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27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02ECE-C9FE-41F9-A819-AC75BB0AE983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B7926-FE0A-4C83-8B48-462EB5AC8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1382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B7926-FE0A-4C83-8B48-462EB5AC889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B7926-FE0A-4C83-8B48-462EB5AC889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User\&#1056;&#1072;&#1073;&#1086;&#1095;&#1080;&#1081;%20&#1089;&#1090;&#1086;&#1083;\Spokojnaya_muzyka_-_Bez_slov_(xMusic.me).mp3" TargetMode="Externa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pn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gif"/><Relationship Id="rId4" Type="http://schemas.openxmlformats.org/officeDocument/2006/relationships/hyperlink" Target="http://colnyshko.ru/?image=5097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12" Type="http://schemas.openxmlformats.org/officeDocument/2006/relationships/image" Target="../media/image7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11" Type="http://schemas.openxmlformats.org/officeDocument/2006/relationships/image" Target="../media/image75.jpe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4" cstate="email">
            <a:lum bright="20000"/>
          </a:blip>
          <a:srcRect/>
          <a:stretch>
            <a:fillRect/>
          </a:stretch>
        </p:blipFill>
        <p:spPr bwMode="auto">
          <a:xfrm rot="10800000">
            <a:off x="0" y="-214338"/>
            <a:ext cx="9144000" cy="7072338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Текущее\ФОТО разные\ФОТО ОТ ТКАЛИЧ\20160521_12190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02303">
            <a:off x="158950" y="3031857"/>
            <a:ext cx="1613917" cy="2682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Рисунок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92450">
            <a:off x="1938145" y="1971893"/>
            <a:ext cx="1671517" cy="2387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Documents and Settings\User\Рабочий стол\DSCF1736.JPG"/>
          <p:cNvPicPr/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358651">
            <a:off x="639463" y="629249"/>
            <a:ext cx="1553118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Рисунок 4" descr="DSC09173"/>
          <p:cNvPicPr>
            <a:picLocks noChangeAspect="1" noChangeArrowheads="1"/>
          </p:cNvPicPr>
          <p:nvPr/>
        </p:nvPicPr>
        <p:blipFill>
          <a:blip r:embed="rId8" cstate="email">
            <a:lum bright="10000" contras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74701">
            <a:off x="6427686" y="1761224"/>
            <a:ext cx="2451470" cy="1857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email">
            <a:lum bright="30000" contrast="1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670630">
            <a:off x="3746965" y="1826738"/>
            <a:ext cx="1657375" cy="2071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8794" y="0"/>
            <a:ext cx="7215206" cy="1643050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Arial Unicode MS" pitchFamily="34" charset="-128"/>
                <a:cs typeface="Arial" pitchFamily="34" charset="0"/>
              </a:rPr>
              <a:t/>
            </a:r>
            <a:b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Arial Unicode MS" pitchFamily="34" charset="-128"/>
                <a:cs typeface="Arial" pitchFamily="34" charset="0"/>
              </a:rPr>
            </a:br>
            <a: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Arial Unicode MS" pitchFamily="34" charset="-128"/>
                <a:cs typeface="Arial" pitchFamily="34" charset="0"/>
              </a:rPr>
              <a:t>Деятельность </a:t>
            </a:r>
            <a:b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Arial Unicode MS" pitchFamily="34" charset="-128"/>
                <a:cs typeface="Arial" pitchFamily="34" charset="0"/>
              </a:rPr>
            </a:br>
            <a: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Arial Unicode MS" pitchFamily="34" charset="-128"/>
                <a:cs typeface="Arial" pitchFamily="34" charset="0"/>
              </a:rPr>
              <a:t>ОГАПОУ «Старооскольский техникум технологий и дизайна» </a:t>
            </a:r>
            <a:b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Arial Unicode MS" pitchFamily="34" charset="-128"/>
                <a:cs typeface="Arial" pitchFamily="34" charset="0"/>
              </a:rPr>
            </a:br>
            <a: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Arial Unicode MS" pitchFamily="34" charset="-128"/>
                <a:cs typeface="Arial" pitchFamily="34" charset="0"/>
              </a:rPr>
              <a:t>в области духовно-нравственного образования и воспитания подрастающего поколения</a:t>
            </a:r>
            <a:b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Arial Unicode MS" pitchFamily="34" charset="-128"/>
                <a:cs typeface="Arial" pitchFamily="34" charset="0"/>
              </a:rPr>
            </a:br>
            <a: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Arial Unicode MS" pitchFamily="34" charset="-128"/>
                <a:cs typeface="Arial" pitchFamily="34" charset="0"/>
              </a:rPr>
              <a:t>во  внеурочное  время</a:t>
            </a:r>
            <a:b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Arial Unicode MS" pitchFamily="34" charset="-128"/>
                <a:cs typeface="Arial" pitchFamily="34" charset="0"/>
              </a:rPr>
            </a:br>
            <a:endParaRPr lang="ru-RU" sz="2000" b="1" i="1" dirty="0">
              <a:solidFill>
                <a:srgbClr val="9900FF"/>
              </a:solidFill>
              <a:latin typeface="Arial Black" pitchFamily="34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1033" name="Рисунок 3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rot="21130703">
            <a:off x="5253312" y="3033083"/>
            <a:ext cx="2703419" cy="1798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Рисунок 68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21628">
            <a:off x="1415266" y="4561855"/>
            <a:ext cx="2847975" cy="1928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\\Server\Общая папка\Хлебникова М.Н\СТТД\Клип_2.jpg"/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3286124"/>
            <a:ext cx="1589224" cy="15567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 descr="E:\Губернский стиль 2014\Фото Бахреттдин\IMG_1482.JPG"/>
          <p:cNvPicPr/>
          <p:nvPr/>
        </p:nvPicPr>
        <p:blipFill>
          <a:blip r:embed="rId1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71115">
            <a:off x="4593984" y="4666068"/>
            <a:ext cx="1485404" cy="1954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User\Рабочий стол\Текущее\ФОТО разные\фото мб альтаир\IMG_2855.jp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35256">
            <a:off x="7099722" y="3985581"/>
            <a:ext cx="1714168" cy="2691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Spokojnaya_muzyka_-_Bez_slov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5" cstate="email"/>
          <a:stretch>
            <a:fillRect/>
          </a:stretch>
        </p:blipFill>
        <p:spPr>
          <a:xfrm>
            <a:off x="4500562" y="4714884"/>
            <a:ext cx="304800" cy="3048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5500702"/>
            <a:ext cx="8001056" cy="1214446"/>
          </a:xfrm>
        </p:spPr>
        <p:txBody>
          <a:bodyPr>
            <a:normAutofit/>
          </a:bodyPr>
          <a:lstStyle/>
          <a:p>
            <a:pPr algn="r"/>
            <a:endParaRPr lang="ru-RU" sz="1600" dirty="0" smtClean="0">
              <a:solidFill>
                <a:srgbClr val="9900FF"/>
              </a:solidFill>
              <a:latin typeface="Arial Black" pitchFamily="34" charset="0"/>
            </a:endParaRPr>
          </a:p>
          <a:p>
            <a:pPr algn="r"/>
            <a:endParaRPr lang="ru-RU" sz="1600" dirty="0" smtClean="0">
              <a:solidFill>
                <a:srgbClr val="9900FF"/>
              </a:solidFill>
              <a:latin typeface="Arial Black" pitchFamily="34" charset="0"/>
            </a:endParaRPr>
          </a:p>
          <a:p>
            <a:pPr algn="r"/>
            <a:endParaRPr lang="ru-RU" sz="1600" dirty="0" smtClean="0">
              <a:solidFill>
                <a:srgbClr val="9900FF"/>
              </a:solidFill>
              <a:latin typeface="Arial Black" pitchFamily="34" charset="0"/>
            </a:endParaRPr>
          </a:p>
          <a:p>
            <a:pPr algn="r"/>
            <a:r>
              <a:rPr lang="ru-RU" sz="1600" dirty="0" smtClean="0">
                <a:solidFill>
                  <a:srgbClr val="9900FF"/>
                </a:solidFill>
                <a:latin typeface="Arial Black" pitchFamily="34" charset="0"/>
              </a:rPr>
              <a:t>                        </a:t>
            </a:r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>Методист  Панкратова Н.Е. </a:t>
            </a:r>
          </a:p>
          <a:p>
            <a:pPr algn="r"/>
            <a:endParaRPr lang="ru-RU" sz="1600" dirty="0">
              <a:solidFill>
                <a:srgbClr val="9900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8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2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  <a:t/>
            </a:r>
            <a:br>
              <a:rPr lang="ru-RU" sz="2000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</a:br>
            <a:endParaRPr lang="ru-RU" sz="2000" b="1" i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 algn="r">
              <a:buNone/>
            </a:pPr>
            <a:r>
              <a:rPr lang="ru-RU" sz="1200" b="1" i="1" dirty="0" smtClean="0">
                <a:latin typeface="Arial Black" pitchFamily="34" charset="0"/>
              </a:rPr>
              <a:t>   </a:t>
            </a:r>
            <a:endParaRPr lang="ru-RU" dirty="0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214282" y="285729"/>
            <a:ext cx="864399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lang="ru-RU" sz="1400" i="1" dirty="0" smtClean="0">
                <a:latin typeface="Arial Black" pitchFamily="34" charset="0"/>
              </a:rPr>
              <a:t>Основными  направлениями  воспитательной работы  с обучающимися техникума являются патриотическое   и духовно-нравственное  воспитание. Эти направления  занимают  значительное  место в  работе  кураторов  и  членов  студенческого  самоуправления  групп. Формирование патриотических чувств и сознания обучающихся на основе исторических ценностей и роли России в судьбах мира, сохранение  и развитие  чувства гордости за свою  страну, чувства сопричастности к истории России и ответственности за её будущее, воспитание любви  к малой Родине приобретает новый виток  в свете происходящих в мире событий.</a:t>
            </a:r>
          </a:p>
          <a:p>
            <a:pPr algn="just"/>
            <a:r>
              <a:rPr lang="ru-RU" sz="1400" i="1" dirty="0" smtClean="0">
                <a:latin typeface="Arial Black" pitchFamily="34" charset="0"/>
              </a:rPr>
              <a:t>         В  рамках  реализации  областной программы   «Патриотическое  воспитание  на  2016-2020 гг.»,  в техникуме  проведена  большая  работа и организованы различные формы внеаудиторного общения с обучающимися: кураторские  часы, беседы, викторины, интеллектуальные игры, экскурсии в городской краеведческий музей, в музей военно-патриотического объединения «Поиск», часы информации, выпуск стенгазет и </a:t>
            </a:r>
            <a:r>
              <a:rPr lang="ru-RU" sz="1400" i="1" dirty="0" err="1" smtClean="0">
                <a:latin typeface="Arial Black" pitchFamily="34" charset="0"/>
              </a:rPr>
              <a:t>санбюллетней</a:t>
            </a:r>
            <a:r>
              <a:rPr lang="ru-RU" sz="1400" i="1" dirty="0" smtClean="0">
                <a:latin typeface="Arial Black" pitchFamily="34" charset="0"/>
              </a:rPr>
              <a:t>,  тематические просмотры фильмов, проведение  тематических опросов обучающихся, заседания клубов, посещение выставок и участие в выставках, встречи с интересными людьми, открытые мероприятия, концертные программы и многое другое.</a:t>
            </a:r>
            <a:r>
              <a:rPr lang="ru-RU" sz="1400" dirty="0" smtClean="0"/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2686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" name="Рисунок 10" descr="C:\Documents and Settings\User\Рабочий стол\Текущее\ФОТО разные\лыжня 2017\IMG_20170211_122114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4857760"/>
            <a:ext cx="2357454" cy="1671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Documents and Settings\User\Рабочий стол\В работе\На Площади Победы  05.02.17\P2050117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488" y="4500570"/>
            <a:ext cx="2951498" cy="2024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Documents and Settings\User\Рабочий стол\Текущее\ФОТО разные\Викторина по году кино\P1120261.JPG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00760" y="4786322"/>
            <a:ext cx="2786050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Server\общая папка\Панченко Л.А\ФОН ПРЕЗЕНТАЦИИ\Красивые фоны для презентаций\Космос\c06c6d11ca3e94798bf15-12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401080" cy="1082660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        </a:t>
            </a:r>
            <a:br>
              <a:rPr lang="ru-RU" sz="2000" dirty="0" smtClean="0"/>
            </a:br>
            <a:r>
              <a:rPr lang="ru-RU" sz="2000" dirty="0" smtClean="0"/>
              <a:t>              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600" i="1" dirty="0" smtClean="0">
                <a:latin typeface="Arial Black" pitchFamily="34" charset="0"/>
              </a:rPr>
              <a:t>В нашем учреждении разработана Программа развития системы духовно-нравственного образования и воспитания обучающихся ОГАПОУ «Старооскольский техникум технологий и дизайна» на 2015-2018 гг.</a:t>
            </a:r>
            <a:br>
              <a:rPr lang="ru-RU" sz="1600" i="1" dirty="0" smtClean="0">
                <a:latin typeface="Arial Black" pitchFamily="34" charset="0"/>
              </a:rPr>
            </a:br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>          </a:t>
            </a:r>
            <a:b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800" i="1" u="sng" dirty="0" smtClean="0">
                <a:solidFill>
                  <a:srgbClr val="9900FF"/>
                </a:solidFill>
                <a:latin typeface="Arial Black" pitchFamily="34" charset="0"/>
              </a:rPr>
              <a:t>Ц</a:t>
            </a:r>
            <a:r>
              <a:rPr lang="ru-RU" sz="1800" b="1" i="1" u="sng" dirty="0" smtClean="0">
                <a:solidFill>
                  <a:srgbClr val="9900FF"/>
                </a:solidFill>
                <a:latin typeface="Arial Black" pitchFamily="34" charset="0"/>
              </a:rPr>
              <a:t>ель Программы</a:t>
            </a:r>
            <a:r>
              <a:rPr lang="ru-RU" sz="1800" i="1" u="sng" dirty="0" smtClean="0">
                <a:solidFill>
                  <a:srgbClr val="9900FF"/>
                </a:solidFill>
                <a:latin typeface="Arial Black" pitchFamily="34" charset="0"/>
              </a:rPr>
              <a:t>:</a:t>
            </a:r>
            <a:br>
              <a:rPr lang="ru-RU" sz="1800" i="1" u="sng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> </a:t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600" i="1" dirty="0" smtClean="0">
                <a:latin typeface="Arial Black" pitchFamily="34" charset="0"/>
              </a:rPr>
              <a:t>Создать благоприятные условия для формирования духовно-нравственного и патриотического воспитания обучающихся</a:t>
            </a:r>
            <a:br>
              <a:rPr lang="ru-RU" sz="1600" i="1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r>
              <a:rPr lang="ru-RU" sz="1800" i="1" u="sng" dirty="0" smtClean="0">
                <a:latin typeface="Arial Black" pitchFamily="34" charset="0"/>
              </a:rPr>
              <a:t/>
            </a:r>
            <a:br>
              <a:rPr lang="ru-RU" sz="1800" i="1" u="sng" dirty="0" smtClean="0">
                <a:latin typeface="Arial Black" pitchFamily="34" charset="0"/>
              </a:rPr>
            </a:br>
            <a:endParaRPr lang="ru-RU" sz="2000" i="1" dirty="0"/>
          </a:p>
        </p:txBody>
      </p:sp>
      <p:pic>
        <p:nvPicPr>
          <p:cNvPr id="11" name="Picture 6" descr="Изображение 05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571744"/>
            <a:ext cx="2655817" cy="178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28" y="4643446"/>
            <a:ext cx="2973365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2066" y="4714883"/>
            <a:ext cx="2892714" cy="1930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16" y="2571744"/>
            <a:ext cx="2682539" cy="1928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5074" y="2571744"/>
            <a:ext cx="2714644" cy="1857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6286512" y="4286256"/>
            <a:ext cx="2492336" cy="23574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57158" y="-214338"/>
            <a:ext cx="842968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4788" algn="l"/>
              </a:tabLs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4788" algn="l"/>
              </a:tabLst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9900FF"/>
              </a:solidFill>
              <a:effectLst/>
              <a:latin typeface="Arial Black" pitchFamily="34" charset="0"/>
              <a:ea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4788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9900FF"/>
                </a:solidFill>
                <a:effectLst/>
                <a:latin typeface="Arial Black" pitchFamily="34" charset="0"/>
                <a:ea typeface="Times New Roman" pitchFamily="18" charset="0"/>
              </a:rPr>
              <a:t>Ожидаемые результаты реализации Программы: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4788" algn="l"/>
              </a:tabLst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9900FF"/>
              </a:solidFill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повышение уровня духовно-нравственных качеств обучающихся и преподавателей;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повышение уровня профессиональных качеств обучающихся и преподавателей;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повышение уровня социальной адаптации и социальной активности у обучающихся;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повышение уровня патриотизма и гражданственности обучающихся и преподавателей;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повышение степени удовлетворенности обучающихся образовательным процессом;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обеспечение стабилизации состояния здоровья обучающихся;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увеличение доли участников и победителей олимпиад, научно-практических конференций, творческих конкурсов;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увеличение доли обучающихся, успешно адаптированных к современным требованиям ;  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 увеличение доли обучающихся, участвующих в конкурсах </a:t>
            </a:r>
            <a:r>
              <a:rPr kumimoji="0" lang="ru-RU" sz="1200" b="0" i="1" u="none" strike="noStrike" cap="none" normalizeH="0" baseline="0" dirty="0" err="1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профмастерства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увеличение доли обучающихся, удовлетворенных процессом обучения;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уменьшение случаев</a:t>
            </a:r>
            <a:r>
              <a:rPr kumimoji="0" lang="ru-RU" sz="1200" b="0" i="1" u="none" strike="noStrike" cap="none" normalizeH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 </a:t>
            </a:r>
            <a:r>
              <a:rPr kumimoji="0" lang="ru-RU" sz="1200" b="0" i="1" u="none" strike="noStrike" cap="none" normalizeH="0" dirty="0" err="1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т</a:t>
            </a:r>
            <a:r>
              <a:rPr kumimoji="0" lang="ru-RU" sz="1200" b="0" i="1" u="none" strike="noStrike" cap="none" normalizeH="0" baseline="0" dirty="0" err="1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абакокурения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, приёма алкоголя;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увеличение доли позитивного отношения к здоровому образу жизни;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увеличение доли обучающихся, успешно овладевшими навыками психической релаксации;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уменьшение уровня тревожности у обучающихся;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увеличение числа обучающихся, участвующих в оздоровительных мероприятиях;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04788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</a:rPr>
              <a:t>увеличение числа обучающихся, занимающихся в спортивных секциях</a:t>
            </a:r>
            <a:endParaRPr kumimoji="0" lang="ru-RU" sz="1200" b="0" i="1" u="none" strike="noStrike" cap="none" normalizeH="0" baseline="0" dirty="0" smtClean="0">
              <a:ln>
                <a:noFill/>
              </a:ln>
              <a:effectLst/>
              <a:latin typeface="Arial Black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26304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indent="450850" fontAlgn="base">
              <a:spcAft>
                <a:spcPct val="0"/>
              </a:spcAft>
              <a:tabLst>
                <a:tab pos="204788" algn="l"/>
              </a:tabLst>
            </a:pPr>
            <a:r>
              <a:rPr lang="ru-RU" sz="2400" b="1" dirty="0" smtClean="0">
                <a:latin typeface="Arial" pitchFamily="34" charset="0"/>
                <a:ea typeface="Times New Roman" pitchFamily="18" charset="0"/>
              </a:rPr>
              <a:t/>
            </a:r>
            <a:br>
              <a:rPr lang="ru-RU" sz="2400" b="1" dirty="0" smtClean="0">
                <a:latin typeface="Arial" pitchFamily="34" charset="0"/>
                <a:ea typeface="Times New Roman" pitchFamily="18" charset="0"/>
              </a:rPr>
            </a:br>
            <a:r>
              <a:rPr lang="ru-RU" sz="2400" b="1" dirty="0" smtClean="0">
                <a:latin typeface="Arial" pitchFamily="34" charset="0"/>
                <a:ea typeface="Times New Roman" pitchFamily="18" charset="0"/>
              </a:rPr>
              <a:t/>
            </a:r>
            <a:br>
              <a:rPr lang="ru-RU" sz="2400" b="1" dirty="0" smtClean="0">
                <a:latin typeface="Arial" pitchFamily="34" charset="0"/>
                <a:ea typeface="Times New Roman" pitchFamily="18" charset="0"/>
              </a:rPr>
            </a:br>
            <a: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  <a:t>Основные направления Программы: </a:t>
            </a:r>
            <a:b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</a:br>
            <a: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</a:br>
            <a:r>
              <a:rPr lang="ru-RU" sz="2400" b="1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</a:br>
            <a:endParaRPr lang="ru-RU" sz="2400" dirty="0">
              <a:latin typeface="Arial Black" pitchFamily="34" charset="0"/>
            </a:endParaRPr>
          </a:p>
        </p:txBody>
      </p:sp>
      <p:pic>
        <p:nvPicPr>
          <p:cNvPr id="5" name="Рисунок 4" descr="C:\Documents and Settings\User\Рабочий стол\ДЛЯ ОТПРАВКИ\Фото, информация Духовно-нравственное воспитание\Фото, рисунки и информация 5 февраля - День освобождения города\Конкурс рисунков к 5 февевраля\Рис0001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0596545">
            <a:off x="234135" y="2452104"/>
            <a:ext cx="2946857" cy="2060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\\Server\общая папка\Кислицына В.П\СоцРекМоёЧБ квадр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524105">
            <a:off x="6495438" y="1320413"/>
            <a:ext cx="2500329" cy="2143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/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45355">
            <a:off x="4879767" y="4416501"/>
            <a:ext cx="4105272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857232"/>
            <a:ext cx="6900914" cy="5715016"/>
          </a:xfrm>
        </p:spPr>
        <p:txBody>
          <a:bodyPr>
            <a:noAutofit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endParaRPr lang="ru-RU" sz="2400" i="1" dirty="0" smtClean="0">
              <a:solidFill>
                <a:srgbClr val="9900FF"/>
              </a:solidFill>
              <a:latin typeface="Arial Black" pitchFamily="34" charset="0"/>
              <a:ea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endParaRPr lang="ru-RU" sz="2400" i="1" dirty="0" smtClean="0">
              <a:solidFill>
                <a:srgbClr val="9900FF"/>
              </a:solidFill>
              <a:latin typeface="Arial Black" pitchFamily="34" charset="0"/>
              <a:ea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r>
              <a:rPr lang="ru-RU" sz="2000" i="1" dirty="0" smtClean="0">
                <a:latin typeface="Arial Black" pitchFamily="34" charset="0"/>
                <a:ea typeface="Times New Roman" pitchFamily="18" charset="0"/>
              </a:rPr>
              <a:t>Духовно-нравственное воспитание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endParaRPr lang="ru-RU" sz="2400" i="1" dirty="0" smtClean="0">
              <a:solidFill>
                <a:srgbClr val="9900FF"/>
              </a:solidFill>
              <a:latin typeface="Arial Black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endParaRPr lang="ru-RU" sz="2400" i="1" dirty="0" smtClean="0">
              <a:solidFill>
                <a:srgbClr val="9900FF"/>
              </a:solidFill>
              <a:latin typeface="Arial Black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endParaRPr lang="ru-RU" sz="2400" i="1" dirty="0" smtClean="0">
              <a:solidFill>
                <a:srgbClr val="9900FF"/>
              </a:solidFill>
              <a:latin typeface="Arial Black" pitchFamily="34" charset="0"/>
              <a:ea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endParaRPr lang="ru-RU" sz="2400" i="1" dirty="0" smtClean="0">
              <a:solidFill>
                <a:srgbClr val="9900FF"/>
              </a:solidFill>
              <a:latin typeface="Arial Black" pitchFamily="34" charset="0"/>
              <a:ea typeface="Times New Roman" pitchFamily="18" charset="0"/>
            </a:endParaRPr>
          </a:p>
          <a:p>
            <a:pPr marL="400050" lvl="1" indent="0" algn="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r>
              <a:rPr lang="ru-RU" sz="2000" i="1" dirty="0" smtClean="0">
                <a:latin typeface="Arial Black" pitchFamily="34" charset="0"/>
                <a:ea typeface="Times New Roman" pitchFamily="18" charset="0"/>
              </a:rPr>
              <a:t>Гражданско-патриотическое воспитание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endParaRPr lang="ru-RU" sz="2400" i="1" dirty="0" smtClean="0">
              <a:solidFill>
                <a:srgbClr val="9900FF"/>
              </a:solidFill>
              <a:latin typeface="Arial Black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endParaRPr lang="ru-RU" sz="2400" i="1" dirty="0" smtClean="0">
              <a:solidFill>
                <a:srgbClr val="9900FF"/>
              </a:solidFill>
              <a:latin typeface="Arial Black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endParaRPr lang="ru-RU" sz="2400" i="1" dirty="0" smtClean="0">
              <a:solidFill>
                <a:srgbClr val="9900FF"/>
              </a:solidFill>
              <a:latin typeface="Arial Black" pitchFamily="34" charset="0"/>
              <a:ea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endParaRPr lang="ru-RU" sz="2400" i="1" dirty="0" smtClean="0">
              <a:solidFill>
                <a:srgbClr val="9900FF"/>
              </a:solidFill>
              <a:latin typeface="Arial Black" pitchFamily="34" charset="0"/>
              <a:ea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r>
              <a:rPr lang="ru-RU" sz="2000" i="1" dirty="0" err="1" smtClean="0">
                <a:latin typeface="Arial Black" pitchFamily="34" charset="0"/>
                <a:ea typeface="Times New Roman" pitchFamily="18" charset="0"/>
              </a:rPr>
              <a:t>Профориентационная</a:t>
            </a:r>
            <a:r>
              <a:rPr lang="ru-RU" sz="2000" i="1" dirty="0" smtClean="0">
                <a:latin typeface="Arial Black" pitchFamily="34" charset="0"/>
                <a:ea typeface="Times New Roman" pitchFamily="18" charset="0"/>
              </a:rPr>
              <a:t> деятельность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204788" algn="l"/>
              </a:tabLst>
            </a:pPr>
            <a:endParaRPr lang="ru-RU" sz="2400" i="1" dirty="0" smtClean="0">
              <a:solidFill>
                <a:srgbClr val="9900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 contrast="20000"/>
          </a:blip>
          <a:srcRect/>
          <a:stretch>
            <a:fillRect/>
          </a:stretch>
        </p:blipFill>
        <p:spPr bwMode="auto">
          <a:xfrm>
            <a:off x="-71438" y="-214338"/>
            <a:ext cx="9144000" cy="707233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Autofit/>
          </a:bodyPr>
          <a:lstStyle/>
          <a:p>
            <a:pPr lvl="0" algn="r"/>
            <a:r>
              <a:rPr lang="ru-RU" sz="2000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  <a:t>ДУХОВНО-НРАВСТВЕННОЕ  ВОСПИТАНИЕ</a:t>
            </a:r>
            <a:br>
              <a:rPr lang="ru-RU" sz="2000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</a:br>
            <a:endParaRPr lang="ru-RU" sz="2000" dirty="0"/>
          </a:p>
        </p:txBody>
      </p:sp>
      <p:pic>
        <p:nvPicPr>
          <p:cNvPr id="5" name="Рисунок 4"/>
          <p:cNvPicPr/>
          <p:nvPr/>
        </p:nvPicPr>
        <p:blipFill>
          <a:blip r:embed="rId3" cstate="email">
            <a:lum bright="20000" contrast="20000"/>
          </a:blip>
          <a:srcRect/>
          <a:stretch>
            <a:fillRect/>
          </a:stretch>
        </p:blipFill>
        <p:spPr bwMode="auto">
          <a:xfrm>
            <a:off x="6215074" y="1928802"/>
            <a:ext cx="2409828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186766" cy="5054617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1200" b="1" dirty="0" smtClean="0">
                <a:latin typeface="Arial Black" pitchFamily="34" charset="0"/>
              </a:rPr>
              <a:t>                </a:t>
            </a:r>
            <a:r>
              <a:rPr lang="ru-RU" sz="1200" b="1" i="1" dirty="0" smtClean="0">
                <a:latin typeface="Arial Black" pitchFamily="34" charset="0"/>
              </a:rPr>
              <a:t>АРТ-ПРОФИ проект «Театр моды» ОГАОУ СПО «Старооскольский техникум технологий и дизайна» принимает участие в традиционных крещенских встречах с воспитанниками Старооскольского Дома детства. На суд зрителей была представила коллекция «Ода холсту»: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 algn="r">
              <a:buNone/>
            </a:pPr>
            <a:endParaRPr lang="ru-RU" sz="800" b="1" i="1" dirty="0" smtClean="0">
              <a:latin typeface="Arial Black" pitchFamily="34" charset="0"/>
            </a:endParaRPr>
          </a:p>
          <a:p>
            <a:pPr algn="r">
              <a:buNone/>
            </a:pPr>
            <a:endParaRPr lang="ru-RU" sz="800" b="1" i="1" dirty="0" smtClean="0">
              <a:latin typeface="Arial Black" pitchFamily="34" charset="0"/>
            </a:endParaRPr>
          </a:p>
          <a:p>
            <a:pPr algn="r">
              <a:buNone/>
            </a:pPr>
            <a:r>
              <a:rPr lang="ru-RU" sz="1200" b="1" i="1" dirty="0" smtClean="0">
                <a:latin typeface="Arial Black" pitchFamily="34" charset="0"/>
              </a:rPr>
              <a:t>М</a:t>
            </a:r>
            <a:r>
              <a:rPr lang="ru-RU" sz="1200" i="1" dirty="0" smtClean="0">
                <a:latin typeface="Arial Black" pitchFamily="34" charset="0"/>
              </a:rPr>
              <a:t>ногие учебные заведения города активно откликнулись  на приглашение поучаствовать в благотворительной акции «Подари мечту!» в Старооскольском детском доме.  Наши воспитанники подарили детям красивые, стильные прически:</a:t>
            </a:r>
          </a:p>
          <a:p>
            <a:pPr algn="r">
              <a:buNone/>
            </a:pPr>
            <a:endParaRPr lang="ru-RU" sz="1100" i="1" dirty="0">
              <a:latin typeface="Arial Black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 cstate="email">
            <a:lum bright="10000" contras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4643446"/>
            <a:ext cx="2857520" cy="2000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/>
          <p:nvPr/>
        </p:nvPicPr>
        <p:blipFill>
          <a:blip r:embed="rId5" cstate="email">
            <a:lum bright="30000" contras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16" y="1928802"/>
            <a:ext cx="2428892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429684" cy="4525963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0" algn="r">
              <a:buNone/>
            </a:pPr>
            <a:r>
              <a:rPr lang="ru-RU" sz="1200" i="1" dirty="0" smtClean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Владыка  Иоанн призвал беречь свою традиционную русскую культуру и всячески противостоять попыткам изменить или оболгать ее, трансформировать ее по неким западным  стандартам.  «Потеря  традиций означает исчезновение целых народов», – сказал архипастырь.  </a:t>
            </a:r>
            <a:endParaRPr lang="ru-RU" sz="1200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dirty="0">
              <a:latin typeface="Arial Black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5" y="1071546"/>
            <a:ext cx="3214710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472518" cy="1203348"/>
          </a:xfrm>
        </p:spPr>
        <p:txBody>
          <a:bodyPr>
            <a:noAutofit/>
          </a:bodyPr>
          <a:lstStyle/>
          <a:p>
            <a:pPr algn="r"/>
            <a:r>
              <a:rPr lang="ru-RU" sz="1200" b="1" i="1" dirty="0" smtClean="0">
                <a:latin typeface="Arial Black" pitchFamily="34" charset="0"/>
              </a:rPr>
              <a:t> 24 мая</a:t>
            </a:r>
            <a:r>
              <a:rPr lang="ru-RU" sz="1200" i="1" dirty="0" smtClean="0">
                <a:latin typeface="Arial Black" pitchFamily="34" charset="0"/>
              </a:rPr>
              <a:t> весь православный мир чтит память  просветителей славянских – святых равноапостольных </a:t>
            </a:r>
            <a:r>
              <a:rPr lang="ru-RU" sz="1200" b="1" i="1" dirty="0" smtClean="0">
                <a:latin typeface="Arial Black" pitchFamily="34" charset="0"/>
              </a:rPr>
              <a:t>Кирилла и </a:t>
            </a:r>
            <a:r>
              <a:rPr lang="ru-RU" sz="1200" b="1" i="1" dirty="0" err="1" smtClean="0">
                <a:latin typeface="Arial Black" pitchFamily="34" charset="0"/>
              </a:rPr>
              <a:t>Мефодия</a:t>
            </a:r>
            <a:r>
              <a:rPr lang="ru-RU" sz="1200" i="1" dirty="0" smtClean="0">
                <a:latin typeface="Arial Black" pitchFamily="34" charset="0"/>
              </a:rPr>
              <a:t>. О том, как мы храним свои национальные традиции и русскую культуру, рассказала самобытная  </a:t>
            </a:r>
            <a:r>
              <a:rPr lang="ru-RU" sz="1200" i="1" dirty="0" err="1" smtClean="0">
                <a:latin typeface="Arial Black" pitchFamily="34" charset="0"/>
              </a:rPr>
              <a:t>этновыставка</a:t>
            </a:r>
            <a:r>
              <a:rPr lang="ru-RU" sz="1200" i="1" dirty="0" smtClean="0">
                <a:latin typeface="Arial Black" pitchFamily="34" charset="0"/>
              </a:rPr>
              <a:t> тряпичных кукол,  домашней утвари и предметов быта  из музейных экспонатов ОГАОУ СПО « </a:t>
            </a:r>
            <a:r>
              <a:rPr lang="ru-RU" sz="1200" b="1" i="1" dirty="0" smtClean="0">
                <a:latin typeface="Arial Black" pitchFamily="34" charset="0"/>
              </a:rPr>
              <a:t>Старооскольский  техникум  технологий и дизайна».</a:t>
            </a:r>
            <a:br>
              <a:rPr lang="ru-RU" sz="1200" b="1" i="1" dirty="0" smtClean="0">
                <a:latin typeface="Arial Black" pitchFamily="34" charset="0"/>
              </a:rPr>
            </a:br>
            <a:r>
              <a:rPr lang="ru-RU" sz="1200" b="1" i="1" dirty="0" smtClean="0">
                <a:latin typeface="Arial Black" pitchFamily="34" charset="0"/>
              </a:rPr>
              <a:t/>
            </a:r>
            <a:br>
              <a:rPr lang="ru-RU" sz="1200" b="1" i="1" dirty="0" smtClean="0">
                <a:latin typeface="Arial Black" pitchFamily="34" charset="0"/>
              </a:rPr>
            </a:br>
            <a:endParaRPr lang="ru-RU" sz="1200" dirty="0">
              <a:latin typeface="Arial Black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071546"/>
            <a:ext cx="2786082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/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5074" y="1142984"/>
            <a:ext cx="2643206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/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9058" y="4071942"/>
            <a:ext cx="1857388" cy="2605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/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0826" y="4000504"/>
            <a:ext cx="1857388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1143008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latin typeface="Arial Black" pitchFamily="34" charset="0"/>
              </a:rPr>
              <a:t> </a:t>
            </a:r>
            <a:br>
              <a:rPr lang="ru-RU" b="1" dirty="0" smtClean="0">
                <a:latin typeface="Arial Black" pitchFamily="34" charset="0"/>
              </a:rPr>
            </a:br>
            <a:r>
              <a:rPr lang="ru-RU" sz="1300" b="1" i="1" dirty="0" smtClean="0">
                <a:latin typeface="Arial Black" pitchFamily="34" charset="0"/>
              </a:rPr>
              <a:t>Грамотное приобщение  детей к православным церковным правилам и обрядам  должно начинаться в семье. В ОГАПОУ «Старооскольский техникум технологий и дизайна» лишь поддерживают эту традицию.</a:t>
            </a:r>
            <a:endParaRPr lang="ru-RU" sz="13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>В храме Преподобного Сергия Радонежского</a:t>
            </a:r>
            <a:endParaRPr lang="ru-RU" sz="1600" i="1" dirty="0">
              <a:solidFill>
                <a:srgbClr val="9900FF"/>
              </a:solidFill>
              <a:latin typeface="Arial Black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8" y="2000240"/>
            <a:ext cx="7929618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sz="1800" i="1" dirty="0" smtClean="0">
                <a:solidFill>
                  <a:srgbClr val="9900FF"/>
                </a:solidFill>
                <a:latin typeface="Arial Black" pitchFamily="34" charset="0"/>
              </a:rPr>
              <a:t>Кабинет духовно-нравственного воспитания</a:t>
            </a:r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> </a:t>
            </a:r>
            <a:r>
              <a:rPr lang="ru-RU" i="1" dirty="0" smtClean="0">
                <a:latin typeface="Arial Black" pitchFamily="34" charset="0"/>
              </a:rPr>
              <a:t/>
            </a:r>
            <a:br>
              <a:rPr lang="ru-RU" i="1" dirty="0" smtClean="0">
                <a:latin typeface="Arial Black" pitchFamily="34" charset="0"/>
              </a:rPr>
            </a:br>
            <a:r>
              <a:rPr lang="ru-RU" sz="1600" i="1" dirty="0" smtClean="0">
                <a:latin typeface="Arial Black" pitchFamily="34" charset="0"/>
              </a:rPr>
              <a:t>Около 10 лет в Старооскольском техникуме технологий и дизайна функционирует учебный кабинет духовно-нравственного воспитания №205.</a:t>
            </a:r>
            <a:br>
              <a:rPr lang="ru-RU" sz="1600" i="1" dirty="0" smtClean="0">
                <a:latin typeface="Arial Black" pitchFamily="34" charset="0"/>
              </a:rPr>
            </a:br>
            <a:endParaRPr lang="ru-RU" sz="1600" i="1" dirty="0">
              <a:latin typeface="Arial Black" pitchFamily="34" charset="0"/>
            </a:endParaRPr>
          </a:p>
        </p:txBody>
      </p:sp>
      <p:pic>
        <p:nvPicPr>
          <p:cNvPr id="5" name="Содержимое 4" descr="C:\Documents and Settings\User\Рабочий стол\Конкурс  Вифлиемская звезда  20.08. 2106\для Вифлиемской звезды\кабинет 205.JPG"/>
          <p:cNvPicPr>
            <a:picLocks noGrp="1"/>
          </p:cNvPicPr>
          <p:nvPr>
            <p:ph idx="1"/>
          </p:nvPr>
        </p:nvPicPr>
        <p:blipFill>
          <a:blip r:embed="rId3" cstate="email">
            <a:lum bright="-10000" contrast="1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1428736"/>
            <a:ext cx="4468091" cy="3034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Documents and Settings\User\Рабочий стол\Конкурс  Вифлиемская звезда  20.08. 2106\для Вифлиемской звезды\каб 205.JPG"/>
          <p:cNvPicPr/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2" y="3000372"/>
            <a:ext cx="4395706" cy="3295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-357214"/>
            <a:ext cx="8715436" cy="1857388"/>
          </a:xfrm>
        </p:spPr>
        <p:txBody>
          <a:bodyPr>
            <a:normAutofit fontScale="90000"/>
          </a:bodyPr>
          <a:lstStyle/>
          <a:p>
            <a:pPr algn="r"/>
            <a:r>
              <a:rPr lang="ru-RU" sz="1800" b="1" i="1" dirty="0" smtClean="0">
                <a:solidFill>
                  <a:srgbClr val="9900FF"/>
                </a:solidFill>
                <a:latin typeface="Arial Black" pitchFamily="34" charset="0"/>
              </a:rPr>
              <a:t>                    </a:t>
            </a:r>
            <a:br>
              <a:rPr lang="ru-RU" sz="18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8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8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8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8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8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8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800" b="1" i="1" dirty="0" smtClean="0">
                <a:solidFill>
                  <a:srgbClr val="9900FF"/>
                </a:solidFill>
                <a:latin typeface="Arial Black" pitchFamily="34" charset="0"/>
              </a:rPr>
              <a:t>День освобождения Старого Оскола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300" b="1" i="1" dirty="0" smtClean="0">
                <a:latin typeface="Arial Black" pitchFamily="34" charset="0"/>
              </a:rPr>
              <a:t>Ежегодно, в День освобождения нашего родного города 5 февраля 1943 года от немецко-фашистских захватчиков, в техникуме проводятся различные мероприятия: экскурсии по местам боевой славы Белгородчины, экскурсии по городу к памятникам героев, торжественные линейки, участие в городском митинге у мемориала в Атаманском лесу.</a:t>
            </a:r>
            <a:br>
              <a:rPr lang="ru-RU" sz="1300" b="1" i="1" dirty="0" smtClean="0">
                <a:latin typeface="Arial Black" pitchFamily="34" charset="0"/>
              </a:rPr>
            </a:br>
            <a:r>
              <a:rPr lang="ru-RU" sz="1300" b="1" i="1" dirty="0" smtClean="0">
                <a:latin typeface="Arial Black" pitchFamily="34" charset="0"/>
              </a:rPr>
              <a:t> </a:t>
            </a:r>
            <a:endParaRPr lang="ru-RU" sz="1300" b="1" i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1000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000" i="1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ru-RU" sz="1000" i="1" dirty="0" smtClean="0">
                <a:latin typeface="Arial Black" pitchFamily="34" charset="0"/>
              </a:rPr>
              <a:t>Памятник у разъезда села </a:t>
            </a:r>
            <a:r>
              <a:rPr lang="ru-RU" sz="1000" i="1" dirty="0" err="1" smtClean="0">
                <a:latin typeface="Arial Black" pitchFamily="34" charset="0"/>
              </a:rPr>
              <a:t>Набокино</a:t>
            </a:r>
            <a:r>
              <a:rPr lang="ru-RU" sz="1000" i="1" dirty="0" smtClean="0">
                <a:latin typeface="Arial Black" pitchFamily="34" charset="0"/>
              </a:rPr>
              <a:t> (у </a:t>
            </a:r>
            <a:r>
              <a:rPr lang="ru-RU" sz="1000" i="1" dirty="0" err="1" smtClean="0">
                <a:latin typeface="Arial Black" pitchFamily="34" charset="0"/>
              </a:rPr>
              <a:t>Майсюковой</a:t>
            </a:r>
            <a:r>
              <a:rPr lang="ru-RU" sz="1000" i="1" dirty="0" smtClean="0">
                <a:latin typeface="Arial Black" pitchFamily="34" charset="0"/>
              </a:rPr>
              <a:t> будки) – возложение цветов</a:t>
            </a:r>
            <a:endParaRPr lang="ru-RU" sz="1000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                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3042" y="2285992"/>
            <a:ext cx="2323602" cy="4133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/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0" y="2285992"/>
            <a:ext cx="2333191" cy="4152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Содержимое 4" descr="C:\Documents and Settings\User\Рабочий стол\Конкурс  Вифлиемская звезда  20.08. 2106\Фото и информация 5 февраля - День освобождения города\IMG_9081.jpg"/>
          <p:cNvPicPr>
            <a:picLocks noGrp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60318">
            <a:off x="5135332" y="694039"/>
            <a:ext cx="3518892" cy="2090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Documents and Settings\User\Рабочий стол\Конкурс  Вифлиемская звезда  20.08. 2106\Фото Экскурсия в прохоровку\CIMG5155.JPG"/>
          <p:cNvPicPr/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45794">
            <a:off x="237687" y="383328"/>
            <a:ext cx="3411995" cy="2359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Рисунок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763662">
            <a:off x="185831" y="3981057"/>
            <a:ext cx="2638425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Рисунок 1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837104">
            <a:off x="5301962" y="2940678"/>
            <a:ext cx="3621074" cy="2411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IMG_305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33364">
            <a:off x="1998546" y="2251032"/>
            <a:ext cx="3255492" cy="2167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IMG_278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3240" y="4500570"/>
            <a:ext cx="3336516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pPr algn="r"/>
            <a:r>
              <a:rPr lang="ru-RU" sz="1400" b="1" i="1" dirty="0" smtClean="0">
                <a:solidFill>
                  <a:srgbClr val="9900FF"/>
                </a:solidFill>
                <a:latin typeface="Arial Black" pitchFamily="34" charset="0"/>
              </a:rPr>
              <a:t>    Экскурсии по земле Белгородской, посещение музеев и выставок</a:t>
            </a:r>
            <a:endParaRPr lang="ru-RU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pPr algn="r"/>
            <a:r>
              <a:rPr lang="ru-RU" sz="1600" b="1" i="1" dirty="0" smtClean="0">
                <a:solidFill>
                  <a:srgbClr val="9900FF"/>
                </a:solidFill>
                <a:latin typeface="Arial Black" pitchFamily="34" charset="0"/>
              </a:rPr>
              <a:t>И читаем, и поем и танцуем…</a:t>
            </a:r>
            <a:endParaRPr lang="ru-RU" sz="1600" b="1" i="1" dirty="0">
              <a:solidFill>
                <a:srgbClr val="9900FF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i="1" dirty="0" smtClean="0">
                <a:latin typeface="Arial Black" pitchFamily="34" charset="0"/>
              </a:rPr>
              <a:t>     </a:t>
            </a:r>
          </a:p>
          <a:p>
            <a:pPr>
              <a:buNone/>
            </a:pPr>
            <a:r>
              <a:rPr lang="ru-RU" sz="1200" i="1" dirty="0" smtClean="0">
                <a:latin typeface="Arial Black" pitchFamily="34" charset="0"/>
              </a:rPr>
              <a:t>         В «Литературной  гостиной»                                                                     </a:t>
            </a:r>
          </a:p>
          <a:p>
            <a:pPr>
              <a:buNone/>
            </a:pPr>
            <a:endParaRPr lang="ru-RU" sz="1200" b="1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b="1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b="1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b="1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000" b="1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b="1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b="1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b="1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b="1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b="1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b="1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b="1" i="1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sz="1200" b="1" i="1" dirty="0" smtClean="0">
                <a:latin typeface="Arial Black" pitchFamily="34" charset="0"/>
              </a:rPr>
              <a:t>                                                                                                                     Наш хор</a:t>
            </a:r>
            <a:endParaRPr lang="ru-RU" sz="1200" i="1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C:\Documents and Settings\User\Рабочий стол\ДЛЯ ОТПРАВКИ\Фото, информация Духовно-нравственное воспитание\Фото Литературная Гостиная\IMG_2936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1000108"/>
            <a:ext cx="4000528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Рисунок 10"/>
          <p:cNvPicPr>
            <a:picLocks noChangeAspect="1" noChangeArrowheads="1"/>
          </p:cNvPicPr>
          <p:nvPr/>
        </p:nvPicPr>
        <p:blipFill>
          <a:blip r:embed="rId4" cstate="email">
            <a:lum bright="10000" contrast="10000"/>
          </a:blip>
          <a:srcRect/>
          <a:stretch>
            <a:fillRect/>
          </a:stretch>
        </p:blipFill>
        <p:spPr bwMode="auto">
          <a:xfrm>
            <a:off x="5072066" y="3643314"/>
            <a:ext cx="378621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lum bright="20000" contrast="-10000"/>
          </a:blip>
          <a:srcRect/>
          <a:stretch>
            <a:fillRect/>
          </a:stretch>
        </p:blipFill>
        <p:spPr bwMode="auto">
          <a:xfrm>
            <a:off x="4929190" y="642918"/>
            <a:ext cx="3857652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Рисунок 15"/>
          <p:cNvPicPr>
            <a:picLocks noChangeAspect="1" noChangeArrowheads="1"/>
          </p:cNvPicPr>
          <p:nvPr/>
        </p:nvPicPr>
        <p:blipFill>
          <a:blip r:embed="rId6" cstate="email">
            <a:lum bright="10000" contrast="10000"/>
          </a:blip>
          <a:srcRect/>
          <a:stretch>
            <a:fillRect/>
          </a:stretch>
        </p:blipFill>
        <p:spPr bwMode="auto">
          <a:xfrm>
            <a:off x="785786" y="4000504"/>
            <a:ext cx="3643338" cy="2592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3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  <a:t>ГАЖДАНСКО-ПАТРИОТИЧЕСКОЕ ВОСПИТАНИЕ</a:t>
            </a:r>
            <a:br>
              <a:rPr lang="ru-RU" sz="2000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229600" cy="4525963"/>
          </a:xfrm>
        </p:spPr>
        <p:txBody>
          <a:bodyPr/>
          <a:lstStyle/>
          <a:p>
            <a:pPr algn="r">
              <a:buNone/>
            </a:pPr>
            <a:r>
              <a:rPr lang="ru-RU" sz="1400" b="1" i="1" dirty="0" smtClean="0">
                <a:latin typeface="Arial Black" pitchFamily="34" charset="0"/>
              </a:rPr>
              <a:t>Большая, кропотливая работа по краеведению в рамках кружка «Истоки» - еще одна из традиций ОГАПОУ «Старооскольский техникум технологий и дизайна». С 2009 года руководит этой работой преподаватель истории Попова Юлия Николаевна </a:t>
            </a:r>
          </a:p>
          <a:p>
            <a:pPr lvl="0">
              <a:buNone/>
            </a:pPr>
            <a:endParaRPr lang="ru-RU" sz="1200" i="1" dirty="0" smtClean="0">
              <a:latin typeface="Arial Black" pitchFamily="34" charset="0"/>
            </a:endParaRPr>
          </a:p>
          <a:p>
            <a:pPr>
              <a:buNone/>
            </a:pPr>
            <a:endParaRPr lang="ru-RU" sz="1200" i="1" dirty="0" smtClean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endParaRPr lang="ru-RU" sz="1200" i="1" dirty="0" smtClean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endParaRPr lang="ru-RU" sz="1200" i="1" dirty="0" smtClean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endParaRPr lang="ru-RU" sz="1200" i="1" dirty="0" smtClean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endParaRPr lang="ru-RU" sz="1200" i="1" dirty="0" smtClean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endParaRPr lang="ru-RU" sz="1200" i="1" dirty="0" smtClean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i="1" dirty="0" smtClean="0">
                <a:latin typeface="Arial Black" pitchFamily="34" charset="0"/>
                <a:ea typeface="Calibri" pitchFamily="34" charset="0"/>
                <a:cs typeface="Times New Roman" pitchFamily="18" charset="0"/>
              </a:rPr>
              <a:t>       Не прервется связь поколений!</a:t>
            </a:r>
            <a:endParaRPr lang="ru-RU" sz="1200" dirty="0"/>
          </a:p>
        </p:txBody>
      </p:sp>
      <p:pic>
        <p:nvPicPr>
          <p:cNvPr id="9" name="Рисунок 8" descr="\\Server\общая папка\НПК, КОНКУРСЫ ИНФОРМАЦИЯ\Конкурс  Вифлиемская звезда  20.08. 2106\IMG_5799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29190" y="1785926"/>
            <a:ext cx="3786214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pic>
        <p:nvPicPr>
          <p:cNvPr id="8" name="Рисунок 7" descr="C:\Documents and Settings\User\Рабочий стол\Текущее\Конкурс  Вифлиемская звезда  20.08. 2106\CIMG5443.JPG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20" y="3571876"/>
            <a:ext cx="3857652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92946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 fontScale="90000"/>
          </a:bodyPr>
          <a:lstStyle/>
          <a:p>
            <a:pPr algn="r"/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>Увековечение памяти</a:t>
            </a:r>
            <a:b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300" b="1" i="1" dirty="0" smtClean="0">
                <a:latin typeface="Arial Black" pitchFamily="34" charset="0"/>
              </a:rPr>
              <a:t> Мемориальная доска с именами участников Великой Отечественной войны 1941-1945 годов, установленная  в техникуме в 2015 году, должна напоминать обучающимся, постигающим рабочие профессии, о том, что почёт и уважение человек может заслужить лишь своим честным служением Отечеству и добросовестным трудом:</a:t>
            </a:r>
            <a:br>
              <a:rPr lang="ru-RU" sz="1300" b="1" i="1" dirty="0" smtClean="0">
                <a:latin typeface="Arial Black" pitchFamily="34" charset="0"/>
              </a:rPr>
            </a:br>
            <a:endParaRPr lang="ru-RU" sz="1300" b="1" i="1" dirty="0">
              <a:solidFill>
                <a:srgbClr val="9900FF"/>
              </a:solidFill>
              <a:latin typeface="Arial Black" pitchFamily="34" charset="0"/>
            </a:endParaRPr>
          </a:p>
        </p:txBody>
      </p:sp>
      <p:pic>
        <p:nvPicPr>
          <p:cNvPr id="5" name="Содержимое 4" descr="C:\Documents and Settings\User\Рабочий стол\Текущее\Конкурс  Вифлиемская звезда  20.08. 2106\открытие мемориальной доски\CIMG5029.JPG"/>
          <p:cNvPicPr>
            <a:picLocks noGrp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1643050"/>
            <a:ext cx="3418956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http://colnyshko.ru/images/prev/c0d670a559f39376f3b3fcb3561b333b.gif">
            <a:hlinkClick r:id="rId4" tooltip="Мы помним! - вечный огонь белая роза стакан анимация блестяшка"/>
          </p:cNvPr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214414" y="3714752"/>
            <a:ext cx="28575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571504"/>
          </a:xfrm>
        </p:spPr>
        <p:txBody>
          <a:bodyPr>
            <a:normAutofit fontScale="90000"/>
          </a:bodyPr>
          <a:lstStyle/>
          <a:p>
            <a:pPr algn="r"/>
            <a:r>
              <a:rPr lang="ru-RU" sz="16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6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600" b="1" i="1" dirty="0" smtClean="0">
                <a:solidFill>
                  <a:srgbClr val="9900FF"/>
                </a:solidFill>
                <a:latin typeface="Arial Black" pitchFamily="34" charset="0"/>
              </a:rPr>
              <a:t>Традиционные мероприятия</a:t>
            </a:r>
            <a:br>
              <a:rPr lang="ru-RU" sz="16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6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6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600" b="1" i="1" dirty="0" smtClean="0">
                <a:solidFill>
                  <a:srgbClr val="9900FF"/>
                </a:solidFill>
                <a:latin typeface="Arial Black" pitchFamily="34" charset="0"/>
              </a:rPr>
              <a:t>                                                                      </a:t>
            </a:r>
            <a:r>
              <a:rPr lang="en-US" sz="1600" i="1" dirty="0" smtClean="0">
                <a:latin typeface="Arial Black" pitchFamily="34" charset="0"/>
              </a:rPr>
              <a:t>IV</a:t>
            </a:r>
            <a:r>
              <a:rPr lang="ru-RU" sz="1600" i="1" dirty="0" smtClean="0">
                <a:latin typeface="Arial Black" pitchFamily="34" charset="0"/>
              </a:rPr>
              <a:t> Фестиваль народности и    исторических реконструкций «Маланья»</a:t>
            </a:r>
            <a:br>
              <a:rPr lang="ru-RU" sz="1600" i="1" dirty="0" smtClean="0">
                <a:latin typeface="Arial Black" pitchFamily="34" charset="0"/>
              </a:rPr>
            </a:br>
            <a:r>
              <a:rPr lang="ru-RU" sz="1600" b="1" dirty="0" smtClean="0">
                <a:latin typeface="Arial Black" pitchFamily="34" charset="0"/>
              </a:rPr>
              <a:t> </a:t>
            </a:r>
            <a:endParaRPr lang="ru-RU" sz="1600" b="1" i="1" dirty="0">
              <a:solidFill>
                <a:srgbClr val="9900FF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400" b="1" i="1" dirty="0" smtClean="0">
                <a:latin typeface="Arial Black" pitchFamily="34" charset="0"/>
              </a:rPr>
              <a:t>Участие в ежегодном </a:t>
            </a:r>
            <a:r>
              <a:rPr lang="ru-RU" sz="1400" i="1" dirty="0" smtClean="0">
                <a:latin typeface="Arial Black" pitchFamily="34" charset="0"/>
              </a:rPr>
              <a:t>празднике</a:t>
            </a:r>
          </a:p>
          <a:p>
            <a:pPr>
              <a:buNone/>
            </a:pPr>
            <a:r>
              <a:rPr lang="ru-RU" sz="1400" b="1" i="1" dirty="0" smtClean="0">
                <a:latin typeface="Arial Black" pitchFamily="34" charset="0"/>
              </a:rPr>
              <a:t>                    День города</a:t>
            </a:r>
            <a:endParaRPr lang="ru-RU" sz="1400" b="1" i="1" dirty="0">
              <a:latin typeface="Arial Black" pitchFamily="34" charset="0"/>
            </a:endParaRPr>
          </a:p>
        </p:txBody>
      </p:sp>
      <p:pic>
        <p:nvPicPr>
          <p:cNvPr id="1025" name="Picture 1" descr="IMG_130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143116"/>
            <a:ext cx="3705225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\\Server\общая папка\Коршикова Р.С\МАЛАНЬЯ\DSCF1741.JPG"/>
          <p:cNvPicPr/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5074" y="1142984"/>
            <a:ext cx="2543172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\\Server\общая папка\Коршикова Р.С\МАЛАНЬЯ\DSCF1784.JPG"/>
          <p:cNvPicPr/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4" y="3786190"/>
            <a:ext cx="3476417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  <a:t>ПРОФОРИЕНТАЦИОННАЯ ДЕЯТЕЛЬНОСТЬ</a:t>
            </a:r>
            <a:br>
              <a:rPr lang="ru-RU" sz="2000" i="1" dirty="0" smtClean="0">
                <a:solidFill>
                  <a:srgbClr val="9900FF"/>
                </a:solidFill>
                <a:latin typeface="Arial Black" pitchFamily="34" charset="0"/>
                <a:ea typeface="Times New Roman" pitchFamily="18" charset="0"/>
              </a:rPr>
            </a:br>
            <a:endParaRPr lang="ru-RU" sz="2000" b="1" i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 algn="r">
              <a:buNone/>
            </a:pPr>
            <a:r>
              <a:rPr lang="ru-RU" sz="1200" b="1" i="1" dirty="0" smtClean="0">
                <a:latin typeface="Arial Black" pitchFamily="34" charset="0"/>
              </a:rPr>
              <a:t>   С работой ОП ОАО «БТК групп» знакомятся</a:t>
            </a:r>
          </a:p>
          <a:p>
            <a:pPr algn="r">
              <a:buNone/>
            </a:pPr>
            <a:r>
              <a:rPr lang="ru-RU" sz="1200" b="1" i="1" dirty="0" smtClean="0">
                <a:latin typeface="Arial Black" pitchFamily="34" charset="0"/>
              </a:rPr>
              <a:t>обучающиеся школы № 27</a:t>
            </a:r>
          </a:p>
          <a:p>
            <a:pPr algn="r">
              <a:buNone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1357298"/>
            <a:ext cx="3966053" cy="2355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Documents and Settings\User\Рабочий стол\Текущее\ФОТО разные\ФОТО Экскурсии школ на Белтекс\IMG_0260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428596" y="1789315"/>
            <a:ext cx="3916030" cy="2294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Documents and Settings\User\Рабочий стол\Текущее\ФОТО разные\ФОТО Экскурсии школ на Белтекс\IMG_0285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4221088"/>
            <a:ext cx="3895506" cy="2437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1142984"/>
            <a:ext cx="497443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                 Экскурсия </a:t>
            </a:r>
            <a:r>
              <a:rPr kumimoji="0" lang="ru-RU" sz="1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старооскольских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               школьников на ООО БЕЛТЕКС</a:t>
            </a: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2686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1600" i="1" dirty="0" smtClean="0">
                <a:solidFill>
                  <a:srgbClr val="9900FF"/>
                </a:solidFill>
                <a:latin typeface="Arial Black" pitchFamily="34" charset="0"/>
              </a:rPr>
              <a:t>«День открытых дверей»</a:t>
            </a:r>
            <a:r>
              <a:rPr lang="ru-RU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i="1" dirty="0" smtClean="0">
                <a:solidFill>
                  <a:srgbClr val="9900FF"/>
                </a:solidFill>
                <a:latin typeface="Arial Black" pitchFamily="34" charset="0"/>
              </a:rPr>
            </a:br>
            <a:endParaRPr lang="ru-RU" dirty="0"/>
          </a:p>
        </p:txBody>
      </p:sp>
      <p:pic>
        <p:nvPicPr>
          <p:cNvPr id="6" name="Рисунок 5" descr="C:\Documents and Settings\User\Рабочий стол\Текущее\ФОТО разные\день откр дв. 03.16\10.03\IMG_0314.JPG"/>
          <p:cNvPicPr/>
          <p:nvPr/>
        </p:nvPicPr>
        <p:blipFill>
          <a:blip r:embed="rId3" cstate="email">
            <a:lum bright="-10000" contrast="3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30353">
            <a:off x="700130" y="394399"/>
            <a:ext cx="2488525" cy="1866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Documents and Settings\User\Рабочий стол\Текущее\ФОТО разные\день откр дв. 03.16\10.03\IMG_0313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571696">
            <a:off x="286403" y="2313068"/>
            <a:ext cx="2474460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Documents and Settings\User\Рабочий стол\Текущее\ФОТО разные\день откр дв. 03.16\11.03.16\IMG_0319.JPG"/>
          <p:cNvPicPr/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82847">
            <a:off x="5086761" y="4421219"/>
            <a:ext cx="2795453" cy="1972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Documents and Settings\User\Рабочий стол\Текущее\ФОТО разные\день откр дв. 03.16\10.03\IMG_0316.JPG"/>
          <p:cNvPicPr/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31846">
            <a:off x="6571190" y="2055729"/>
            <a:ext cx="2386953" cy="179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Documents and Settings\User\Рабочий стол\Текущее\ФОТО разные\день откр дв. 03.16\10.03\IMG_0317.JPG"/>
          <p:cNvPicPr/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73617">
            <a:off x="1294081" y="4355845"/>
            <a:ext cx="2729760" cy="204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Содержимое 13" descr="C:\Documents and Settings\User\Рабочий стол\Текущее\ФОТО разные\день откр дв. 03.16\10.03\IMG_0300.JPG"/>
          <p:cNvPicPr>
            <a:picLocks noGrp="1"/>
          </p:cNvPicPr>
          <p:nvPr>
            <p:ph idx="1"/>
          </p:nvPr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1802" y="2143116"/>
            <a:ext cx="3057516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3" descr="\\Server\Общая папка\Хлебникова М.Н\СТТД\Клип_2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0" y="357166"/>
            <a:ext cx="1589224" cy="15567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571504"/>
          </a:xfrm>
        </p:spPr>
        <p:txBody>
          <a:bodyPr>
            <a:normAutofit fontScale="90000"/>
          </a:bodyPr>
          <a:lstStyle/>
          <a:p>
            <a:pPr algn="r"/>
            <a: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  <a:t/>
            </a:r>
            <a:br>
              <a:rPr lang="ru-RU" sz="1300" b="1" i="1" dirty="0" smtClean="0">
                <a:solidFill>
                  <a:srgbClr val="9900FF"/>
                </a:solidFill>
                <a:latin typeface="Arial Black" pitchFamily="34" charset="0"/>
              </a:rPr>
            </a:br>
            <a:r>
              <a:rPr lang="ru-RU" sz="1600" b="1" i="1" dirty="0" smtClean="0">
                <a:latin typeface="Arial Black" pitchFamily="34" charset="0"/>
              </a:rPr>
              <a:t>К.Д. Ушинский: «Задача воспитания – пробудить внимание к духовной жизни… Если ваш воспитанник знает много, но интересуется пустыми интересами, если он ведёт себя отлично, но в нём не пробуждено живое внимание к нравственному и прекрасному – вы не достигли цели воспитания»</a:t>
            </a:r>
            <a:br>
              <a:rPr lang="ru-RU" sz="1600" b="1" i="1" dirty="0" smtClean="0">
                <a:latin typeface="Arial Black" pitchFamily="34" charset="0"/>
              </a:rPr>
            </a:br>
            <a:endParaRPr lang="ru-RU" sz="1600" b="1" i="1" dirty="0">
              <a:latin typeface="Arial Black" pitchFamily="34" charset="0"/>
            </a:endParaRPr>
          </a:p>
        </p:txBody>
      </p:sp>
      <p:pic>
        <p:nvPicPr>
          <p:cNvPr id="5" name="Рисунок 4" descr="C:\Documents and Settings\User\Рабочий стол\ДЛЯ ОТПРАВКИ\Конкурсы\шкатулка диплом Кислицыной 2 ст..jpg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55" y="1285860"/>
            <a:ext cx="164307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User\Рабочий стол\ДЛЯ ОТПРАВКИ\Конкурсы\Диплом СОЗИДАНИЕ И ТВОРЧЕСТВО.jpg"/>
          <p:cNvPicPr/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52" y="2143116"/>
            <a:ext cx="2845751" cy="1879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User\Рабочий стол\ДЛЯ ОТПРАВКИ\Конкурсы\Диплом Дешевых.jpg"/>
          <p:cNvPicPr/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72" y="3786190"/>
            <a:ext cx="185738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ГрамотаСвЗаступники2012КВП"/>
          <p:cNvPicPr/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768" y="1285860"/>
            <a:ext cx="1785950" cy="278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ГрамотаСвЗаступники2012Лида"/>
          <p:cNvPicPr/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857356" y="3929066"/>
            <a:ext cx="1817445" cy="257176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Рисунок 10" descr="ГрДешевых"/>
          <p:cNvPicPr/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20" y="3714752"/>
            <a:ext cx="184439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ГрМоя2011"/>
          <p:cNvPicPr/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143768" y="3786190"/>
            <a:ext cx="1826499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Грамота2"/>
          <p:cNvPicPr/>
          <p:nvPr/>
        </p:nvPicPr>
        <p:blipFill>
          <a:blip r:embed="rId10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8" y="3857628"/>
            <a:ext cx="1809320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Рисунок 13" descr="C:\Documents and Settings\User\Рабочий стол\ДЛЯ ОТПРАВКИ\Конкурсы\Дипломы Пасхальный сувенир - 2015\2015Пасха00.jpg"/>
          <p:cNvPicPr/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5459" y="1659013"/>
            <a:ext cx="1500198" cy="2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 descr="Грамота сохрКультНасл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3857620" y="1428736"/>
            <a:ext cx="206776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er\общая папка\Панченко Л.А\ФОН ПРЕЗЕНТАЦИИ\Красивые фоны для презентаций\Космос\c06c6d11ca3e94798bf15-1280.jpg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28690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572560" cy="1500174"/>
          </a:xfrm>
        </p:spPr>
        <p:txBody>
          <a:bodyPr>
            <a:noAutofit/>
          </a:bodyPr>
          <a:lstStyle/>
          <a:p>
            <a:pPr algn="r"/>
            <a:r>
              <a:rPr lang="ru-RU" sz="1400" i="1" dirty="0" smtClean="0">
                <a:latin typeface="Arial Black" pitchFamily="34" charset="0"/>
              </a:rPr>
              <a:t/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/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/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/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>        </a:t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>           </a:t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/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>          </a:t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>            </a:t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>             Проблема  духовного развития  относится  к  категории  проблем, не теряющих своей  актуальности  в любую эпоху. В  современном  обществе  сильно  обострились  противоречия  между   людьми, воспитанными  в  разные  исторические  эпохи,  на  основе  разных  идеалов  и  ценностей. И  поэтому необходимо помочь подрастающему  поколению в формировании своих  индивидуальных  ценностей, доброго и толерантного отношения к  людям. </a:t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>              Наш техникум принял участие в региональном этапе межрегионального  конкурса  «Вифлеемская звезда» в октябре 2016 года и занял </a:t>
            </a:r>
            <a:r>
              <a:rPr lang="en-US" sz="1400" i="1" dirty="0" smtClean="0">
                <a:latin typeface="Arial Black" pitchFamily="34" charset="0"/>
              </a:rPr>
              <a:t>I </a:t>
            </a:r>
            <a:r>
              <a:rPr lang="ru-RU" sz="1400" i="1" dirty="0" smtClean="0">
                <a:latin typeface="Arial Black" pitchFamily="34" charset="0"/>
              </a:rPr>
              <a:t>место в номинации «Лучшая организация среднего профессионального образования Белгородской области по формированию системы духовно-нравственного воспитания». </a:t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/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/>
            </a:r>
            <a:br>
              <a:rPr lang="ru-RU" sz="1400" i="1" dirty="0" smtClean="0">
                <a:latin typeface="Arial Black" pitchFamily="34" charset="0"/>
              </a:rPr>
            </a:br>
            <a:r>
              <a:rPr lang="ru-RU" sz="1400" i="1" dirty="0" smtClean="0">
                <a:latin typeface="Arial Black" pitchFamily="34" charset="0"/>
              </a:rPr>
              <a:t/>
            </a:r>
            <a:br>
              <a:rPr lang="ru-RU" sz="1400" i="1" dirty="0" smtClean="0">
                <a:latin typeface="Arial Black" pitchFamily="34" charset="0"/>
              </a:rPr>
            </a:br>
            <a:endParaRPr lang="ru-RU" sz="1400" b="1" i="1" dirty="0">
              <a:latin typeface="Arial Black" pitchFamily="34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2686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Содержимое 13" descr="\\Server\общая папка\Дипломы, грамоты, сертификаты СТТД\2016-2017\Педработники\Диплом Вифлеемская звезда из Белгорода.jpg"/>
          <p:cNvPicPr>
            <a:picLocks noGrp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678" y="2357430"/>
            <a:ext cx="335758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619</Words>
  <Application>Microsoft Office PowerPoint</Application>
  <PresentationFormat>Экран (4:3)</PresentationFormat>
  <Paragraphs>108</Paragraphs>
  <Slides>19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Деятельность  ОГАПОУ «Старооскольский техникум технологий и дизайна»  в области духовно-нравственного образования и воспитания подрастающего поколения во  внеурочное  время </vt:lpstr>
      <vt:lpstr> </vt:lpstr>
      <vt:lpstr>                                                В нашем учреждении разработана Программа развития системы духовно-нравственного образования и воспитания обучающихся ОГАПОУ «Старооскольский техникум технологий и дизайна» на 2015-2018 гг.            Цель Программы:   Создать благоприятные условия для формирования духовно-нравственного и патриотического воспитания обучающихся              </vt:lpstr>
      <vt:lpstr>Слайд 4</vt:lpstr>
      <vt:lpstr>  Основные направления Программы:    </vt:lpstr>
      <vt:lpstr>ДУХОВНО-НРАВСТВЕННОЕ  ВОСПИТАНИЕ </vt:lpstr>
      <vt:lpstr> 24 мая весь православный мир чтит память  просветителей славянских – святых равноапостольных Кирилла и Мефодия. О том, как мы храним свои национальные традиции и русскую культуру, рассказала самобытная  этновыставка тряпичных кукол,  домашней утвари и предметов быта  из музейных экспонатов ОГАОУ СПО « Старооскольский  техникум  технологий и дизайна».  </vt:lpstr>
      <vt:lpstr>  Грамотное приобщение  детей к православным церковным правилам и обрядам  должно начинаться в семье. В ОГАПОУ «Старооскольский техникум технологий и дизайна» лишь поддерживают эту традицию.</vt:lpstr>
      <vt:lpstr>Кабинет духовно-нравственного воспитания   Около 10 лет в Старооскольском техникуме технологий и дизайна функционирует учебный кабинет духовно-нравственного воспитания №205. </vt:lpstr>
      <vt:lpstr>                        День освобождения Старого Оскола   Ежегодно, в День освобождения нашего родного города 5 февраля 1943 года от немецко-фашистских захватчиков, в техникуме проводятся различные мероприятия: экскурсии по местам боевой славы Белгородчины, экскурсии по городу к памятникам героев, торжественные линейки, участие в городском митинге у мемориала в Атаманском лесу.  </vt:lpstr>
      <vt:lpstr>    Экскурсии по земле Белгородской, посещение музеев и выставок</vt:lpstr>
      <vt:lpstr>И читаем, и поем и танцуем…</vt:lpstr>
      <vt:lpstr>ГАЖДАНСКО-ПАТРИОТИЧЕСКОЕ ВОСПИТАНИЕ </vt:lpstr>
      <vt:lpstr>     Увековечение памяти   Мемориальная доска с именами участников Великой Отечественной войны 1941-1945 годов, установленная  в техникуме в 2015 году, должна напоминать обучающимся, постигающим рабочие профессии, о том, что почёт и уважение человек может заслужить лишь своим честным служением Отечеству и добросовестным трудом: </vt:lpstr>
      <vt:lpstr> Традиционные мероприятия                                                                        IV Фестиваль народности и    исторических реконструкций «Маланья»  </vt:lpstr>
      <vt:lpstr>ПРОФОРИЕНТАЦИОННАЯ ДЕЯТЕЛЬНОСТЬ </vt:lpstr>
      <vt:lpstr>«День открытых дверей» </vt:lpstr>
      <vt:lpstr>          К.Д. Ушинский: «Задача воспитания – пробудить внимание к духовной жизни… Если ваш воспитанник знает много, но интересуется пустыми интересами, если он ведёт себя отлично, но в нём не пробуждено живое внимание к нравственному и прекрасному – вы не достигли цели воспитания» </vt:lpstr>
      <vt:lpstr>                                                               Проблема  духовного развития  относится  к  категории  проблем, не теряющих своей  актуальности  в любую эпоху. В  современном  обществе  сильно  обострились  противоречия  между   людьми, воспитанными  в  разные  исторические  эпохи,  на  основе  разных  идеалов  и  ценностей. И  поэтому необходимо помочь подрастающему  поколению в формировании своих  индивидуальных  ценностей, доброго и толерантного отношения к  людям.                Наш техникум принял участие в региональном этапе межрегионального  конкурса  «Вифлеемская звезда» в октябре 2016 года и занял I место в номинации «Лучшая организация среднего профессионального образования Белгородской области по формированию системы духовно-нравственного воспитания».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128</cp:revision>
  <dcterms:modified xsi:type="dcterms:W3CDTF">2017-02-20T06:33:07Z</dcterms:modified>
</cp:coreProperties>
</file>