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1"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63" autoAdjust="0"/>
    <p:restoredTop sz="94660"/>
  </p:normalViewPr>
  <p:slideViewPr>
    <p:cSldViewPr snapToGrid="0">
      <p:cViewPr varScale="1">
        <p:scale>
          <a:sx n="71" d="100"/>
          <a:sy n="71" d="100"/>
        </p:scale>
        <p:origin x="5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F970741-5D36-4EA6-831F-D7E336041C6B}" type="datetimeFigureOut">
              <a:rPr lang="ru-RU" smtClean="0"/>
              <a:t>26.10.2017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3119101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970741-5D36-4EA6-831F-D7E336041C6B}" type="datetimeFigureOut">
              <a:rPr lang="ru-RU" smtClean="0"/>
              <a:t>26.10.2017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621532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F970741-5D36-4EA6-831F-D7E336041C6B}" type="datetimeFigureOut">
              <a:rPr lang="ru-RU" smtClean="0"/>
              <a:t>26.10.2017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1866974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F970741-5D36-4EA6-831F-D7E336041C6B}" type="datetimeFigureOut">
              <a:rPr lang="ru-RU" smtClean="0"/>
              <a:t>26.10.2017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531803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F970741-5D36-4EA6-831F-D7E336041C6B}" type="datetimeFigureOut">
              <a:rPr lang="ru-RU" smtClean="0"/>
              <a:t>26.10.2017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4132135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F970741-5D36-4EA6-831F-D7E336041C6B}" type="datetimeFigureOut">
              <a:rPr lang="ru-RU" smtClean="0"/>
              <a:t>26.10.2017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77458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F970741-5D36-4EA6-831F-D7E336041C6B}" type="datetimeFigureOut">
              <a:rPr lang="ru-RU" smtClean="0"/>
              <a:t>26.10.2017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557668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F970741-5D36-4EA6-831F-D7E336041C6B}" type="datetimeFigureOut">
              <a:rPr lang="ru-RU" smtClean="0"/>
              <a:t>26.10.2017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955684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F970741-5D36-4EA6-831F-D7E336041C6B}" type="datetimeFigureOut">
              <a:rPr lang="ru-RU" smtClean="0"/>
              <a:t>26.10.2017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66324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970741-5D36-4EA6-831F-D7E336041C6B}" type="datetimeFigureOut">
              <a:rPr lang="ru-RU" smtClean="0"/>
              <a:t>26.10.2017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725701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F970741-5D36-4EA6-831F-D7E336041C6B}" type="datetimeFigureOut">
              <a:rPr lang="ru-RU" smtClean="0"/>
              <a:t>26.10.2017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1807CA-2191-426C-83B8-0B728971A6AC}" type="slidenum">
              <a:rPr lang="ru-RU" smtClean="0"/>
              <a:t>‹#›</a:t>
            </a:fld>
            <a:endParaRPr lang="ru-RU"/>
          </a:p>
        </p:txBody>
      </p:sp>
    </p:spTree>
    <p:extLst>
      <p:ext uri="{BB962C8B-B14F-4D97-AF65-F5344CB8AC3E}">
        <p14:creationId xmlns:p14="http://schemas.microsoft.com/office/powerpoint/2010/main" val="2856825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970741-5D36-4EA6-831F-D7E336041C6B}" type="datetimeFigureOut">
              <a:rPr lang="ru-RU" smtClean="0"/>
              <a:t>26.10.2017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807CA-2191-426C-83B8-0B728971A6AC}" type="slidenum">
              <a:rPr lang="ru-RU" smtClean="0"/>
              <a:t>‹#›</a:t>
            </a:fld>
            <a:endParaRPr lang="ru-RU"/>
          </a:p>
        </p:txBody>
      </p:sp>
    </p:spTree>
    <p:extLst>
      <p:ext uri="{BB962C8B-B14F-4D97-AF65-F5344CB8AC3E}">
        <p14:creationId xmlns:p14="http://schemas.microsoft.com/office/powerpoint/2010/main" val="1241916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8923" y="304800"/>
            <a:ext cx="11043137" cy="844061"/>
          </a:xfrm>
        </p:spPr>
        <p:txBody>
          <a:bodyPr>
            <a:normAutofit/>
          </a:bodyPr>
          <a:lstStyle/>
          <a:p>
            <a:r>
              <a:rPr lang="ru-RU" sz="3200" b="1" dirty="0" smtClean="0">
                <a:latin typeface="Times New Roman" panose="02020603050405020304" pitchFamily="18" charset="0"/>
                <a:cs typeface="Times New Roman" panose="02020603050405020304" pitchFamily="18" charset="0"/>
              </a:rPr>
              <a:t>ТЕМА: «ОБЕЗБОЛИВАНИЕ. МЕСТНАЯ АНЕСТЕЗИЯ»</a:t>
            </a:r>
            <a:endParaRPr lang="ru-RU" sz="32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468923" y="1359877"/>
            <a:ext cx="11043137" cy="5228492"/>
          </a:xfrm>
        </p:spPr>
        <p:txBody>
          <a:bodyPr>
            <a:normAutofit lnSpcReduction="10000"/>
          </a:bodyPr>
          <a:lstStyle/>
          <a:p>
            <a:pPr algn="just">
              <a:lnSpc>
                <a:spcPct val="100000"/>
              </a:lnSpc>
              <a:spcAft>
                <a:spcPts val="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Студент должен знать:</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Wingdings" panose="05000000000000000000" pitchFamily="2"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Что такое боль? Формирование чувства боли.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Wingdings" panose="05000000000000000000" pitchFamily="2"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Обезболивание.</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Wingdings" panose="05000000000000000000" pitchFamily="2"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Что такое местная анестезия?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Wingdings" panose="05000000000000000000" pitchFamily="2"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Виды местной анестезии.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Wingdings" panose="05000000000000000000" pitchFamily="2"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Осложнения местной анестезии.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Студент должен уметь:</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Wingdings" panose="05000000000000000000" pitchFamily="2"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Собрать набор для проведения местной анестезии.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0"/>
              </a:spcAft>
              <a:buFont typeface="Wingdings" panose="05000000000000000000" pitchFamily="2"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Участие медицинской сестры в профилактических, лечебно-диагностических и реабилитационных мероприятиях при проведении местной анестезии.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r>
              <a:rPr lang="ru-RU" dirty="0" smtClean="0">
                <a:effectLst/>
                <a:latin typeface="Times New Roman" panose="02020603050405020304" pitchFamily="18" charset="0"/>
                <a:ea typeface="Calibri" panose="020F0502020204030204" pitchFamily="34" charset="0"/>
              </a:rPr>
              <a:t>Выявление и решение проблем пациентов при проведении местной анестезии</a:t>
            </a:r>
            <a:endParaRPr lang="ru-RU" dirty="0"/>
          </a:p>
        </p:txBody>
      </p:sp>
    </p:spTree>
    <p:extLst>
      <p:ext uri="{BB962C8B-B14F-4D97-AF65-F5344CB8AC3E}">
        <p14:creationId xmlns:p14="http://schemas.microsoft.com/office/powerpoint/2010/main" val="411530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0"/>
            <a:ext cx="9144000" cy="1597446"/>
          </a:xfrm>
        </p:spPr>
        <p:txBody>
          <a:bodyPr>
            <a:normAutofit/>
          </a:bodyPr>
          <a:lstStyle/>
          <a:p>
            <a:pPr lvl="0" indent="450850" eaLnBrk="0" fontAlgn="base" hangingPunct="0">
              <a:lnSpc>
                <a:spcPct val="100000"/>
              </a:lnSpc>
              <a:spcAft>
                <a:spcPct val="0"/>
              </a:spcAft>
            </a:pPr>
            <a:r>
              <a:rPr lang="ru-RU" altLang="ru-RU" sz="16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После изучения темы студент должен:</a:t>
            </a:r>
            <a:r>
              <a:rPr lang="ru-RU" altLang="ru-RU" sz="1600" dirty="0" smtClean="0">
                <a:solidFill>
                  <a:prstClr val="black"/>
                </a:solidFill>
                <a:latin typeface="Calibri" panose="020F0502020204030204"/>
                <a:ea typeface="+mn-ea"/>
                <a:cs typeface="+mn-cs"/>
              </a:rPr>
              <a:t/>
            </a:r>
            <a:br>
              <a:rPr lang="ru-RU" altLang="ru-RU" sz="1600" dirty="0" smtClean="0">
                <a:solidFill>
                  <a:prstClr val="black"/>
                </a:solidFill>
                <a:latin typeface="Calibri" panose="020F0502020204030204"/>
                <a:ea typeface="+mn-ea"/>
                <a:cs typeface="+mn-cs"/>
              </a:rPr>
            </a:br>
            <a:r>
              <a:rPr lang="ru-RU" altLang="ru-RU" sz="1600" b="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Овладеть общими компетенциями (ОК): </a:t>
            </a:r>
            <a:r>
              <a:rPr lang="ru-RU" altLang="ru-RU" sz="1000" dirty="0" smtClean="0">
                <a:solidFill>
                  <a:prstClr val="black"/>
                </a:solidFill>
                <a:latin typeface="Calibri" panose="020F0502020204030204"/>
                <a:ea typeface="+mn-ea"/>
                <a:cs typeface="+mn-cs"/>
              </a:rPr>
              <a:t/>
            </a:r>
            <a:br>
              <a:rPr lang="ru-RU" altLang="ru-RU" sz="1000" dirty="0" smtClean="0">
                <a:solidFill>
                  <a:prstClr val="black"/>
                </a:solidFill>
                <a:latin typeface="Calibri" panose="020F0502020204030204"/>
                <a:ea typeface="+mn-ea"/>
                <a:cs typeface="+mn-cs"/>
              </a:rPr>
            </a:b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2211104654"/>
              </p:ext>
            </p:extLst>
          </p:nvPr>
        </p:nvGraphicFramePr>
        <p:xfrm>
          <a:off x="1178804" y="793216"/>
          <a:ext cx="9981282" cy="2941501"/>
        </p:xfrm>
        <a:graphic>
          <a:graphicData uri="http://schemas.openxmlformats.org/drawingml/2006/table">
            <a:tbl>
              <a:tblPr firstRow="1" firstCol="1" bandRow="1"/>
              <a:tblGrid>
                <a:gridCol w="1518143"/>
                <a:gridCol w="8463139"/>
              </a:tblGrid>
              <a:tr h="349339">
                <a:tc>
                  <a:txBody>
                    <a:bodyPr/>
                    <a:lstStyle/>
                    <a:p>
                      <a:pPr algn="ctr">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ОК 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Понимать сущность и социальную значимость своей будущей профессии, проявлять к ней устойчивый интерес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4009">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ОК 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Организовывать собственную деятельность, выбирать типовые методы и способы выполнения профессиональных задач, оценивать их выполнение и качество</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339">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ОК 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Принимать решения в стандартных и нестандартных ситуациях и нести за них ответственность</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4009">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ОК 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Осуществлять поиск и использование информации, необходимой для эффективного выполнения профессиональных задач, профессионального и личностного развития</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339">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ОК 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Работать в коллективе и в команде, эффективно общаться с коллегами, руководством, потребителями</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339">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ОК 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Брать на себя ответственность за работу членов команды (подчиненных), за результат выполнения заданий</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6127">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ОК 13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Вести здоровый образ жизни, заниматься физической культурой и спортом для укрепления здоровья, достижения жизненных и профессиональных целей</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288706805"/>
              </p:ext>
            </p:extLst>
          </p:nvPr>
        </p:nvGraphicFramePr>
        <p:xfrm>
          <a:off x="1189822" y="4208443"/>
          <a:ext cx="9959248" cy="2335577"/>
        </p:xfrm>
        <a:graphic>
          <a:graphicData uri="http://schemas.openxmlformats.org/drawingml/2006/table">
            <a:tbl>
              <a:tblPr firstRow="1" firstCol="1" bandRow="1"/>
              <a:tblGrid>
                <a:gridCol w="1514792"/>
                <a:gridCol w="8444456"/>
              </a:tblGrid>
              <a:tr h="498648">
                <a:tc>
                  <a:txBody>
                    <a:bodyPr/>
                    <a:lstStyle/>
                    <a:p>
                      <a:pPr algn="ctr">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ПК 2.1</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Представлять информацию в понятном для пациента виде, объяснять ему суть вмешательств</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0310">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ПК 2.2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Осуществлять лечебно-диагностические вмешательства, взаимодействуя с участниками лечебного процесса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8648">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ПК 2.4</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Применять медикаментозные средства в соответствии с правилами их использования</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7971">
                <a:tc>
                  <a:txBody>
                    <a:bodyPr/>
                    <a:lstStyle/>
                    <a:p>
                      <a:pPr algn="ctr">
                        <a:spcAft>
                          <a:spcPts val="0"/>
                        </a:spcAft>
                      </a:pPr>
                      <a:r>
                        <a:rPr lang="ru-RU" sz="1200">
                          <a:effectLst/>
                          <a:latin typeface="Times New Roman" panose="02020603050405020304" pitchFamily="18" charset="0"/>
                          <a:ea typeface="Calibri" panose="020F0502020204030204" pitchFamily="34" charset="0"/>
                          <a:cs typeface="Times New Roman" panose="02020603050405020304" pitchFamily="18" charset="0"/>
                        </a:rPr>
                        <a:t>ПК 2.5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Соблюдать правила пользования аппаратурой, оборудованием и изделиями медицинского назначения в ходе лечебно-диагностического процесса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Прямоугольник 6"/>
          <p:cNvSpPr/>
          <p:nvPr/>
        </p:nvSpPr>
        <p:spPr>
          <a:xfrm>
            <a:off x="4132481" y="3841344"/>
            <a:ext cx="5187446" cy="338554"/>
          </a:xfrm>
          <a:prstGeom prst="rect">
            <a:avLst/>
          </a:prstGeom>
        </p:spPr>
        <p:txBody>
          <a:bodyPr wrap="none">
            <a:spAutoFit/>
          </a:bodyPr>
          <a:lstStyle/>
          <a:p>
            <a:r>
              <a:rPr lang="ru-RU" altLang="ru-RU" sz="16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Овладеть профессиональными компетенциями (ПК):</a:t>
            </a:r>
            <a:endParaRPr lang="ru-RU" sz="1600" dirty="0"/>
          </a:p>
        </p:txBody>
      </p:sp>
    </p:spTree>
    <p:extLst>
      <p:ext uri="{BB962C8B-B14F-4D97-AF65-F5344CB8AC3E}">
        <p14:creationId xmlns:p14="http://schemas.microsoft.com/office/powerpoint/2010/main" val="1466941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85929"/>
            <a:ext cx="9144000" cy="761521"/>
          </a:xfrm>
        </p:spPr>
        <p:txBody>
          <a:bodyPr>
            <a:normAutofit/>
          </a:bodyPr>
          <a:lstStyle/>
          <a:p>
            <a:r>
              <a:rPr lang="ru-RU" sz="4000" b="1" dirty="0" smtClean="0">
                <a:latin typeface="Times New Roman" panose="02020603050405020304" pitchFamily="18" charset="0"/>
                <a:cs typeface="Times New Roman" panose="02020603050405020304" pitchFamily="18" charset="0"/>
              </a:rPr>
              <a:t>АКТУАЛЬНОСТЬ:</a:t>
            </a:r>
            <a:endParaRPr lang="ru-RU" sz="40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820615" y="1125415"/>
            <a:ext cx="10691447" cy="5176233"/>
          </a:xfrm>
        </p:spPr>
        <p:txBody>
          <a:bodyPr>
            <a:normAutofit/>
          </a:bodyPr>
          <a:lstStyle/>
          <a:p>
            <a:pPr algn="just"/>
            <a:r>
              <a:rPr lang="ru-RU" sz="2800" dirty="0" smtClean="0">
                <a:latin typeface="Times New Roman" panose="02020603050405020304" pitchFamily="18" charset="0"/>
                <a:cs typeface="Times New Roman" panose="02020603050405020304" pitchFamily="18" charset="0"/>
              </a:rPr>
              <a:t>С тех пор, как были открыты препараты, обезболивающим эффектом, врачи стали широко использовать обезболивание при проведении различных манипуляций и операций. Благодаря открытию и совершенствованию лекарственных веществ, применяемых для общего и местного обезболивания, стало возможным выполнение объемных, продолжительных, травматических операций, в том </a:t>
            </a:r>
            <a:r>
              <a:rPr lang="ru-RU" sz="2800" dirty="0" smtClean="0">
                <a:latin typeface="Times New Roman" panose="02020603050405020304" pitchFamily="18" charset="0"/>
                <a:cs typeface="Times New Roman" panose="02020603050405020304" pitchFamily="18" charset="0"/>
              </a:rPr>
              <a:t>числе в </a:t>
            </a:r>
            <a:r>
              <a:rPr lang="ru-RU" sz="2800" dirty="0" smtClean="0">
                <a:latin typeface="Times New Roman" panose="02020603050405020304" pitchFamily="18" charset="0"/>
                <a:cs typeface="Times New Roman" panose="02020603050405020304" pitchFamily="18" charset="0"/>
              </a:rPr>
              <a:t>органах грудной и брюшной </a:t>
            </a:r>
            <a:r>
              <a:rPr lang="ru-RU" sz="2800" dirty="0" smtClean="0">
                <a:latin typeface="Times New Roman" panose="02020603050405020304" pitchFamily="18" charset="0"/>
                <a:cs typeface="Times New Roman" panose="02020603050405020304" pitchFamily="18" charset="0"/>
              </a:rPr>
              <a:t>полостей.</a:t>
            </a:r>
            <a:endParaRPr lang="ru-RU" sz="2800" dirty="0" smtClean="0">
              <a:latin typeface="Times New Roman" panose="02020603050405020304" pitchFamily="18" charset="0"/>
              <a:cs typeface="Times New Roman" panose="02020603050405020304" pitchFamily="18" charset="0"/>
            </a:endParaRPr>
          </a:p>
          <a:p>
            <a:pPr algn="just"/>
            <a:r>
              <a:rPr lang="ru-RU" sz="2800" dirty="0" smtClean="0">
                <a:latin typeface="Times New Roman" panose="02020603050405020304" pitchFamily="18" charset="0"/>
                <a:cs typeface="Times New Roman" panose="02020603050405020304" pitchFamily="18" charset="0"/>
              </a:rPr>
              <a:t>В настоящее время выбор обезболивания во время оперативных вмешательств один из главных факторов, определяющих успешный исход операции.</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190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79933" y="0"/>
            <a:ext cx="9144000" cy="753329"/>
          </a:xfrm>
        </p:spPr>
        <p:txBody>
          <a:bodyPr>
            <a:normAutofit/>
          </a:bodyPr>
          <a:lstStyle/>
          <a:p>
            <a:r>
              <a:rPr lang="ru-RU" sz="3200" b="1" dirty="0" smtClean="0">
                <a:latin typeface="Times New Roman" panose="02020603050405020304" pitchFamily="18" charset="0"/>
                <a:cs typeface="Times New Roman" panose="02020603050405020304" pitchFamily="18" charset="0"/>
              </a:rPr>
              <a:t>ФРОНТАЛЬНЫЙ ОПРОС</a:t>
            </a:r>
            <a:endParaRPr lang="ru-RU" sz="3200" b="1"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510141142"/>
              </p:ext>
            </p:extLst>
          </p:nvPr>
        </p:nvGraphicFramePr>
        <p:xfrm>
          <a:off x="1619480" y="844345"/>
          <a:ext cx="9287219" cy="5793304"/>
        </p:xfrm>
        <a:graphic>
          <a:graphicData uri="http://schemas.openxmlformats.org/drawingml/2006/table">
            <a:tbl>
              <a:tblPr firstRow="1" firstCol="1" bandRow="1"/>
              <a:tblGrid>
                <a:gridCol w="9287219"/>
              </a:tblGrid>
              <a:tr h="687062">
                <a:tc>
                  <a:txBody>
                    <a:bodyPr/>
                    <a:lstStyle/>
                    <a:p>
                      <a:pPr>
                        <a:spcAft>
                          <a:spcPts val="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Что такое боль?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5807">
                <a:tc>
                  <a:txBody>
                    <a:bodyPr/>
                    <a:lstStyle/>
                    <a:p>
                      <a:pPr>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Как формируется чувство боли?</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323">
                <a:tc>
                  <a:txBody>
                    <a:bodyPr/>
                    <a:lstStyle/>
                    <a:p>
                      <a:pPr>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Что такое обезболивание?</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323">
                <a:tc>
                  <a:txBody>
                    <a:bodyPr/>
                    <a:lstStyle/>
                    <a:p>
                      <a:pPr>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Что такое анестезиология?</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323">
                <a:tc>
                  <a:txBody>
                    <a:bodyPr/>
                    <a:lstStyle/>
                    <a:p>
                      <a:pPr>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Местная анестезия -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5484">
                <a:tc>
                  <a:txBody>
                    <a:bodyPr/>
                    <a:lstStyle/>
                    <a:p>
                      <a:pPr>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Виды местной анестезии – поверхностная (терминальная) и глубокая местная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5484">
                <a:tc>
                  <a:txBody>
                    <a:bodyPr/>
                    <a:lstStyle/>
                    <a:p>
                      <a:pPr>
                        <a:spcAft>
                          <a:spcPts val="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Где применяется поверхностная (терминальная) местная анестезия?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399">
                <a:tc>
                  <a:txBody>
                    <a:bodyPr/>
                    <a:lstStyle/>
                    <a:p>
                      <a:pPr>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Как проводится местная глубокая анестезия по Вишневскому?</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0969">
                <a:tc>
                  <a:txBody>
                    <a:bodyPr/>
                    <a:lstStyle/>
                    <a:p>
                      <a:pPr>
                        <a:spcAft>
                          <a:spcPts val="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Перечислите основные местные анестетики.</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6130">
                <a:tc>
                  <a:txBody>
                    <a:bodyPr/>
                    <a:lstStyle/>
                    <a:p>
                      <a:pPr>
                        <a:spcAft>
                          <a:spcPts val="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Осложнения местной анестезии -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1846" marR="318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22171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296098"/>
            <a:ext cx="9144000" cy="783555"/>
          </a:xfrm>
        </p:spPr>
        <p:txBody>
          <a:bodyPr>
            <a:normAutofit/>
          </a:bodyPr>
          <a:lstStyle/>
          <a:p>
            <a:r>
              <a:rPr lang="ru-RU" sz="3200" b="1" dirty="0" smtClean="0">
                <a:effectLst/>
                <a:latin typeface="Times New Roman" panose="02020603050405020304" pitchFamily="18" charset="0"/>
                <a:ea typeface="Calibri" panose="020F0502020204030204" pitchFamily="34" charset="0"/>
              </a:rPr>
              <a:t>Местная анестезия. Виды местной анестезии</a:t>
            </a:r>
            <a:endParaRPr lang="ru-RU" sz="3200" dirty="0"/>
          </a:p>
        </p:txBody>
      </p:sp>
      <p:sp>
        <p:nvSpPr>
          <p:cNvPr id="3" name="Подзаголовок 2"/>
          <p:cNvSpPr>
            <a:spLocks noGrp="1"/>
          </p:cNvSpPr>
          <p:nvPr>
            <p:ph type="subTitle" idx="1"/>
          </p:nvPr>
        </p:nvSpPr>
        <p:spPr>
          <a:xfrm>
            <a:off x="1524000" y="1344058"/>
            <a:ext cx="9144000" cy="4935556"/>
          </a:xfrm>
        </p:spPr>
        <p:txBody>
          <a:bodyPr>
            <a:normAutofit lnSpcReduction="10000"/>
          </a:bodyPr>
          <a:lstStyle/>
          <a:p>
            <a:pPr indent="180340" algn="just">
              <a:lnSpc>
                <a:spcPct val="107000"/>
              </a:lnSpc>
              <a:spcAft>
                <a:spcPts val="800"/>
              </a:spcAft>
            </a:pPr>
            <a:r>
              <a:rPr lang="ru-RU" b="1" u="sng" dirty="0" smtClean="0">
                <a:effectLst/>
                <a:latin typeface="Times New Roman" panose="02020603050405020304" pitchFamily="18" charset="0"/>
                <a:ea typeface="Calibri" panose="020F0502020204030204" pitchFamily="34" charset="0"/>
                <a:cs typeface="Times New Roman" panose="02020603050405020304" pitchFamily="18" charset="0"/>
              </a:rPr>
              <a:t>Местная анестезия</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 обратимая и намеренно вызванная потеря болевой чувствительности в определенной части тела при полном сохранении сознания.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Преимуществами местной анестезии являются сохранение сознания, т.е. возможность контакта с пациентом, отсутствие специальной предоперационной подготовки, простота и доступность выполнения, отсутствие дорогостоящей аппаратуры для выполнения.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b="1" u="sng" dirty="0" smtClean="0">
                <a:effectLst/>
                <a:latin typeface="Times New Roman" panose="02020603050405020304" pitchFamily="18" charset="0"/>
                <a:ea typeface="Calibri" panose="020F0502020204030204" pitchFamily="34" charset="0"/>
                <a:cs typeface="Times New Roman" panose="02020603050405020304" pitchFamily="18" charset="0"/>
              </a:rPr>
              <a:t>Виды местной анестезии.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В зависимости от места воздействия анестетика различают</a:t>
            </a: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 терминальную</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поверхностная</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и </a:t>
            </a: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глубокую местную</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анестезию.</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ru-RU" dirty="0"/>
          </a:p>
        </p:txBody>
      </p:sp>
    </p:spTree>
    <p:extLst>
      <p:ext uri="{BB962C8B-B14F-4D97-AF65-F5344CB8AC3E}">
        <p14:creationId xmlns:p14="http://schemas.microsoft.com/office/powerpoint/2010/main" val="1307571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8923" y="398585"/>
            <a:ext cx="11230708" cy="6049107"/>
          </a:xfrm>
        </p:spPr>
        <p:txBody>
          <a:bodyPr>
            <a:normAutofit lnSpcReduction="10000"/>
          </a:bodyPr>
          <a:lstStyle/>
          <a:p>
            <a:pPr algn="just"/>
            <a:r>
              <a:rPr lang="ru-RU" b="1" i="1" dirty="0" smtClean="0">
                <a:effectLst/>
                <a:latin typeface="Times New Roman" panose="02020603050405020304" pitchFamily="18" charset="0"/>
                <a:ea typeface="Calibri" panose="020F0502020204030204" pitchFamily="34" charset="0"/>
              </a:rPr>
              <a:t>Терминальная</a:t>
            </a:r>
            <a:r>
              <a:rPr lang="ru-RU" dirty="0" smtClean="0">
                <a:effectLst/>
                <a:latin typeface="Times New Roman" panose="02020603050405020304" pitchFamily="18" charset="0"/>
                <a:ea typeface="Calibri" panose="020F0502020204030204" pitchFamily="34" charset="0"/>
              </a:rPr>
              <a:t> (поверхностная) анестезия развивается, когда анестетик непосредственно контактирует с нервными окончаниями, проникая через кожу или слизистые оболочки</a:t>
            </a:r>
          </a:p>
          <a:p>
            <a:pPr indent="180340" algn="just">
              <a:lnSpc>
                <a:spcPct val="107000"/>
              </a:lnSpc>
              <a:spcAft>
                <a:spcPts val="800"/>
              </a:spcAft>
            </a:pP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Глубокая местная анестезия</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Выделяют два вида: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Инфильтрационная анестезия</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наступает путем тугой инфильтрации (пропитывания) тканей строго послойно раствором анестетика (межфасциальных, межмышечных пространств, брюшины и брыжейки). В мире известен как метод </a:t>
            </a: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«ползучего инфильтрата»</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разработанный русским хирургом А.В.Вишневским в 1928 г.</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Проводниковая анестезия</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регионарная</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развивается вследствие блокады анестетиком проводящих нервных стволов, сплетений или корешков спинного мозга. Например, при оперативных вмешательствах на пальцах проводится анестезия по Оберсту-Лукашевичу, когда раствор анестетика вводят подкожно в проекции нервных стволов по внутренним поверхностям пальца с двух сторон.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Разновидностями проводниковой анестезии являются СМА и ЭА.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4253101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442424"/>
            <a:ext cx="9144000" cy="729883"/>
          </a:xfrm>
        </p:spPr>
        <p:txBody>
          <a:bodyPr>
            <a:normAutofit/>
          </a:bodyPr>
          <a:lstStyle/>
          <a:p>
            <a:pPr indent="180340">
              <a:lnSpc>
                <a:spcPct val="107000"/>
              </a:lnSpc>
              <a:spcAft>
                <a:spcPts val="800"/>
              </a:spcAft>
            </a:pPr>
            <a:r>
              <a:rPr lang="ru-RU" sz="3600" b="1" dirty="0" smtClean="0">
                <a:effectLst/>
                <a:latin typeface="Times New Roman" panose="02020603050405020304" pitchFamily="18" charset="0"/>
                <a:ea typeface="Calibri" panose="020F0502020204030204" pitchFamily="34" charset="0"/>
                <a:cs typeface="Times New Roman" panose="02020603050405020304" pitchFamily="18" charset="0"/>
              </a:rPr>
              <a:t>Местные анестетики</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одзаголовок 2"/>
          <p:cNvSpPr>
            <a:spLocks noGrp="1"/>
          </p:cNvSpPr>
          <p:nvPr>
            <p:ph type="subTitle" idx="1"/>
          </p:nvPr>
        </p:nvSpPr>
        <p:spPr>
          <a:xfrm>
            <a:off x="820615" y="1172307"/>
            <a:ext cx="10644554" cy="5275385"/>
          </a:xfrm>
        </p:spPr>
        <p:txBody>
          <a:bodyPr>
            <a:normAutofit fontScale="77500" lnSpcReduction="20000"/>
          </a:bodyPr>
          <a:lstStyle/>
          <a:p>
            <a:pPr indent="180340" algn="just">
              <a:lnSpc>
                <a:spcPct val="107000"/>
              </a:lnSpc>
              <a:spcAft>
                <a:spcPts val="800"/>
              </a:spcAft>
            </a:pP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 Кокаин.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Как анестетик используется для анестезии слизистых полости рта, носа, гортани (смазывание или орошение 2-5% р-ром) или конъюнктивы и роговицы глаза (1-3% р-р).</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Новокаин (прокаин).</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В основном применяется для инфильтрационной (0,25-0,50% р-р) и проводниковой анестезии (1-2% р-р).</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Дикаин (пантокаин).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В 15 раз сильнее, но почти во столько же раз токсичнее новокаина. Его применяют для анестезии в виде 0,25; 0,5; 1 или 2% р-ра.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 Лидокаин (ксилокаин).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Препарат в 2 раза токсичнее, но в 4 раза сильнее и действует более длительно (до 5 ч), чем новокаин. Для анестезии слизистых оболочек используют 4-10% р-р; в глазной практике – 2% р-р, для проводниковой анестезии – 0,5-2% р-р (до 50 мл); для инфильтрационной анестезии – 0,25-0,5% р-ры.</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Тримекаин (мезокаин).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В 1,5 раза токсичнее и в 3 раза сильнее новокаина. Дли инфильтрационной – 0,25-0,5% р-ры, для проводниковой – 1% (100 мл) или 2% (не более 20 мл в связи с резким потенцированием!) р-ры. В виде 3% р-ра тримекаин в количестве 7-10 мл применяют для ЭА, а для СМА достаточно 2-3 мл 5% р-ра.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r>
              <a:rPr lang="ru-RU" dirty="0" smtClean="0">
                <a:effectLst/>
                <a:latin typeface="Times New Roman" panose="02020603050405020304" pitchFamily="18" charset="0"/>
                <a:ea typeface="Calibri" panose="020F0502020204030204" pitchFamily="34" charset="0"/>
              </a:rPr>
              <a:t>-</a:t>
            </a:r>
            <a:r>
              <a:rPr lang="ru-RU" i="1" dirty="0" smtClean="0">
                <a:effectLst/>
                <a:latin typeface="Times New Roman" panose="02020603050405020304" pitchFamily="18" charset="0"/>
                <a:ea typeface="Calibri" panose="020F0502020204030204" pitchFamily="34" charset="0"/>
              </a:rPr>
              <a:t> Бупивакаин (маркаин). </a:t>
            </a:r>
            <a:r>
              <a:rPr lang="ru-RU" dirty="0" smtClean="0">
                <a:effectLst/>
                <a:latin typeface="Times New Roman" panose="02020603050405020304" pitchFamily="18" charset="0"/>
                <a:ea typeface="Calibri" panose="020F0502020204030204" pitchFamily="34" charset="0"/>
              </a:rPr>
              <a:t>Для инфильтрационной анестезии используют 0,25% р-р, для СМА – 0,5% р-р. Длительность действия препарата ИА – 7-14 часов, СМА – 3-5 часов</a:t>
            </a:r>
            <a:endParaRPr lang="ru-RU" dirty="0"/>
          </a:p>
        </p:txBody>
      </p:sp>
    </p:spTree>
    <p:extLst>
      <p:ext uri="{BB962C8B-B14F-4D97-AF65-F5344CB8AC3E}">
        <p14:creationId xmlns:p14="http://schemas.microsoft.com/office/powerpoint/2010/main" val="1921284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83324" y="375138"/>
            <a:ext cx="9144000" cy="1453663"/>
          </a:xfrm>
        </p:spPr>
        <p:txBody>
          <a:bodyPr>
            <a:normAutofit fontScale="90000"/>
          </a:bodyPr>
          <a:lstStyle/>
          <a:p>
            <a:pPr marL="457200" indent="180340">
              <a:lnSpc>
                <a:spcPct val="107000"/>
              </a:lnSpc>
              <a:spcAft>
                <a:spcPts val="800"/>
              </a:spcAft>
            </a:pPr>
            <a:r>
              <a:rPr lang="ru-RU" sz="4000" b="1" dirty="0" smtClean="0">
                <a:effectLst/>
                <a:latin typeface="Times New Roman" panose="02020603050405020304" pitchFamily="18" charset="0"/>
                <a:ea typeface="Calibri" panose="020F0502020204030204" pitchFamily="34" charset="0"/>
                <a:cs typeface="Times New Roman" panose="02020603050405020304" pitchFamily="18" charset="0"/>
              </a:rPr>
              <a:t>Осложнения местной анестезии</a:t>
            </a:r>
            <a:r>
              <a:rPr lang="ru-RU" sz="54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54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3" name="Подзаголовок 2"/>
          <p:cNvSpPr>
            <a:spLocks noGrp="1"/>
          </p:cNvSpPr>
          <p:nvPr>
            <p:ph type="subTitle" idx="1"/>
          </p:nvPr>
        </p:nvSpPr>
        <p:spPr>
          <a:xfrm>
            <a:off x="980501" y="1031632"/>
            <a:ext cx="10455007" cy="5556456"/>
          </a:xfrm>
        </p:spPr>
        <p:txBody>
          <a:bodyPr/>
          <a:lstStyle/>
          <a:p>
            <a:pPr marL="457200" indent="180340" algn="just">
              <a:lnSpc>
                <a:spcPct val="107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Различают </a:t>
            </a: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местные и общие</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осложнения: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Местные осложнения</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ранения кровеносного сосуда, травмирование нервов и сплетений, а также рядом расположенных органов, воздушная эмболия, инфицирования при пренебрежении правилами асептики и антисептики.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ru-RU" b="1" i="1" dirty="0" smtClean="0">
                <a:effectLst/>
                <a:latin typeface="Times New Roman" panose="02020603050405020304" pitchFamily="18" charset="0"/>
                <a:ea typeface="Calibri" panose="020F0502020204030204" pitchFamily="34" charset="0"/>
                <a:cs typeface="Times New Roman" panose="02020603050405020304" pitchFamily="18" charset="0"/>
              </a:rPr>
              <a:t>Общие осложнения.</a:t>
            </a: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Первые признаки –</a:t>
            </a:r>
            <a:r>
              <a:rPr lang="ru-RU"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беспокойство или возбуждения пациента, жалобы на слабость, головокружение, потливость, сыпь или розовые пятна на коже, тремор (дрожание) пальцев рук. В след за этими проявлениями могут возникнуть судороги, потеря сознания, развиться кома с нарушениями дыхания и сердечной деятельности.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742220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329149"/>
            <a:ext cx="9144000" cy="739488"/>
          </a:xfrm>
        </p:spPr>
        <p:txBody>
          <a:bodyPr>
            <a:normAutofit/>
          </a:bodyPr>
          <a:lstStyle/>
          <a:p>
            <a:pPr indent="180340">
              <a:lnSpc>
                <a:spcPct val="107000"/>
              </a:lnSpc>
              <a:spcAft>
                <a:spcPts val="800"/>
              </a:spcAft>
            </a:pPr>
            <a:r>
              <a:rPr lang="ru-RU" sz="3600" b="1" dirty="0" smtClean="0">
                <a:effectLst/>
                <a:latin typeface="Times New Roman" panose="02020603050405020304" pitchFamily="18" charset="0"/>
                <a:ea typeface="Calibri" panose="020F0502020204030204" pitchFamily="34" charset="0"/>
                <a:cs typeface="Times New Roman" panose="02020603050405020304" pitchFamily="18" charset="0"/>
              </a:rPr>
              <a:t>Профилактика осложнений</a:t>
            </a:r>
            <a:endParaRPr lang="ru-RU"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одзаголовок 2"/>
          <p:cNvSpPr>
            <a:spLocks noGrp="1"/>
          </p:cNvSpPr>
          <p:nvPr>
            <p:ph type="subTitle" idx="1"/>
          </p:nvPr>
        </p:nvSpPr>
        <p:spPr>
          <a:xfrm>
            <a:off x="890954" y="1068637"/>
            <a:ext cx="10621108" cy="5288095"/>
          </a:xfrm>
        </p:spPr>
        <p:txBody>
          <a:bodyPr>
            <a:normAutofit fontScale="92500" lnSpcReduction="20000"/>
          </a:bodyPr>
          <a:lstStyle/>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Для профилактики необходимо тщательно собирать аллергологический анамнез, интересуясь прежде всего, вводились ли пациенту местные анестетики ранее, были ли и какие реакции на их введение. Для профилактики осложнений необходимо выполнять определенные правила: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применять в качестве премедикации десенсибилизирующие средства (димедрол, супрастин, пипольфен, тавегил).</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внимательно следить за состоянием пациента во время проведения МА и в раннем послеоперационном периоде.</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не превышать максимально допустимых доз анестетика.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пользоваться раствором анестетика, к которому добавлен сосудосуживающий препарат (адреналин), замедляющий всасывание.</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перед введением раствора анестетика проверять положение иглы обратным движением поршня шприца (аспирационная проба): если игла находится в просвете сосуда, появится кровь.</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9407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372086"/>
            <a:ext cx="9144000" cy="823668"/>
          </a:xfrm>
        </p:spPr>
        <p:txBody>
          <a:bodyPr>
            <a:normAutofit fontScale="90000"/>
          </a:bodyPr>
          <a:lstStyle/>
          <a:p>
            <a:r>
              <a:rPr lang="ru-RU" sz="3600" b="1" dirty="0" smtClean="0">
                <a:effectLst/>
                <a:latin typeface="Times New Roman" panose="02020603050405020304" pitchFamily="18" charset="0"/>
                <a:ea typeface="Calibri" panose="020F0502020204030204" pitchFamily="34" charset="0"/>
              </a:rPr>
              <a:t>Сестринский процесс при проведении местной анестезии</a:t>
            </a:r>
            <a:endParaRPr lang="ru-RU" sz="36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09600" y="1195755"/>
            <a:ext cx="10644554" cy="5345722"/>
          </a:xfrm>
        </p:spPr>
        <p:txBody>
          <a:bodyPr>
            <a:normAutofit fontScale="77500" lnSpcReduction="20000"/>
          </a:bodyPr>
          <a:lstStyle/>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Медицинская сестра должна четко и правильно осуществлять сестринский процесс по этапам: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Сестринское обследование и оценка ситуации пациента.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Диагностирование или определение проблем пациента.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08940" algn="just">
              <a:lnSpc>
                <a:spcPct val="107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При проведении местной анестезии могут быть поставлены следующие сестринские диагнозы:</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08940" algn="just">
              <a:lnSpc>
                <a:spcPct val="107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снижение двигательной активности, связанное с введением анестетика.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08940" algn="just">
              <a:lnSpc>
                <a:spcPct val="107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тошнота, рвота, связанные с появившимся осложнением.</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08940" algn="just">
              <a:lnSpc>
                <a:spcPct val="107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боль, связанная с восстановлением чувствительности после операции.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089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страх возможных осложнений.</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3. Планирование необходимой помощи пациенту и реализация сестринских вмешательств.</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180340"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4. Оценка сестринского ухода (медсестра своевременно заполняет документацию сестринского процесса – эта документация должна хранится около пациента, чтобы любой ухаживающий медперсонал мог ею воспользоваться).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823308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83877" y="2189983"/>
            <a:ext cx="6096000" cy="1754326"/>
          </a:xfrm>
          <a:prstGeom prst="rect">
            <a:avLst/>
          </a:prstGeom>
        </p:spPr>
        <p:txBody>
          <a:bodyPr>
            <a:spAutoFit/>
          </a:bodyPr>
          <a:lstStyle/>
          <a:p>
            <a:pPr>
              <a:spcAft>
                <a:spcPts val="0"/>
              </a:spcAft>
            </a:pPr>
            <a:r>
              <a:rPr lang="ru-RU" sz="3600" b="1" dirty="0" smtClean="0">
                <a:effectLst/>
                <a:latin typeface="Times New Roman" panose="02020603050405020304" pitchFamily="18" charset="0"/>
                <a:ea typeface="Calibri" panose="020F0502020204030204" pitchFamily="34" charset="0"/>
                <a:cs typeface="Times New Roman" panose="02020603050405020304" pitchFamily="18" charset="0"/>
              </a:rPr>
              <a:t>Демонстрация видеофильма:</a:t>
            </a:r>
            <a:endParaRPr lang="ru-RU" sz="3600" b="1" dirty="0" smtClean="0">
              <a:effectLst/>
              <a:latin typeface="Calibri" panose="020F0502020204030204" pitchFamily="34" charset="0"/>
              <a:ea typeface="Calibri" panose="020F0502020204030204" pitchFamily="34" charset="0"/>
              <a:cs typeface="Times New Roman" panose="02020603050405020304" pitchFamily="18" charset="0"/>
            </a:endParaRPr>
          </a:p>
          <a:p>
            <a:r>
              <a:rPr lang="ru-RU" sz="3600" b="1" dirty="0" smtClean="0">
                <a:effectLst/>
                <a:latin typeface="Times New Roman" panose="02020603050405020304" pitchFamily="18" charset="0"/>
                <a:ea typeface="Calibri" panose="020F0502020204030204" pitchFamily="34" charset="0"/>
              </a:rPr>
              <a:t>«</a:t>
            </a:r>
            <a:r>
              <a:rPr lang="ru-RU" sz="3600" b="1" smtClean="0">
                <a:effectLst/>
                <a:latin typeface="Times New Roman" panose="02020603050405020304" pitchFamily="18" charset="0"/>
                <a:ea typeface="Calibri" panose="020F0502020204030204" pitchFamily="34" charset="0"/>
              </a:rPr>
              <a:t>Эпидуральная анестезия»</a:t>
            </a:r>
            <a:endParaRPr lang="ru-RU" sz="3600" b="1" dirty="0"/>
          </a:p>
        </p:txBody>
      </p:sp>
    </p:spTree>
    <p:extLst>
      <p:ext uri="{BB962C8B-B14F-4D97-AF65-F5344CB8AC3E}">
        <p14:creationId xmlns:p14="http://schemas.microsoft.com/office/powerpoint/2010/main" val="3178405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257908"/>
            <a:ext cx="9144000" cy="609599"/>
          </a:xfrm>
        </p:spPr>
        <p:txBody>
          <a:bodyPr>
            <a:normAutofit/>
          </a:bodyPr>
          <a:lstStyle/>
          <a:p>
            <a:r>
              <a:rPr lang="ru-RU" sz="3600" b="1" dirty="0" smtClean="0">
                <a:latin typeface="Times New Roman" panose="02020603050405020304" pitchFamily="18" charset="0"/>
                <a:cs typeface="Times New Roman" panose="02020603050405020304" pitchFamily="18" charset="0"/>
              </a:rPr>
              <a:t>МАНИПУЛЯЦИИ</a:t>
            </a:r>
            <a:endParaRPr lang="ru-RU" sz="36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679938" y="1078523"/>
            <a:ext cx="10644554" cy="5275385"/>
          </a:xfrm>
        </p:spPr>
        <p:txBody>
          <a:bodyPr>
            <a:normAutofit/>
          </a:bodyPr>
          <a:lstStyle/>
          <a:p>
            <a:pPr lvl="0" algn="just">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Продемонстрируйте технику обработки рук гигиеническим методом.</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lgn="just">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Продемонстрируйте технику обработки рук хирургическим методом.</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Продемонстрируйте технику надевания стерильных перчаток.</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Продемонстрируйте технику надевания стерильной операционной одежды.</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Продемонстрируйте накрывание операционного стола.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just">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Набор лекарственных средств из ампулы.</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229207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53661" y="0"/>
            <a:ext cx="9144000" cy="823668"/>
          </a:xfrm>
        </p:spPr>
        <p:txBody>
          <a:bodyPr>
            <a:normAutofit/>
          </a:bodyPr>
          <a:lstStyle/>
          <a:p>
            <a:r>
              <a:rPr lang="ru-RU" sz="3600" b="1" dirty="0" smtClean="0">
                <a:latin typeface="Times New Roman" panose="02020603050405020304" pitchFamily="18" charset="0"/>
                <a:cs typeface="Times New Roman" panose="02020603050405020304" pitchFamily="18" charset="0"/>
              </a:rPr>
              <a:t>Ситуационные задачи</a:t>
            </a:r>
            <a:endParaRPr lang="ru-RU" sz="36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468923" y="1008185"/>
            <a:ext cx="11113477" cy="5345723"/>
          </a:xfrm>
        </p:spPr>
        <p:txBody>
          <a:bodyPr>
            <a:normAutofit fontScale="77500" lnSpcReduction="20000"/>
          </a:bodyPr>
          <a:lstStyle/>
          <a:p>
            <a:pPr>
              <a:lnSpc>
                <a:spcPct val="115000"/>
              </a:lnSpc>
              <a:spcAft>
                <a:spcPts val="0"/>
              </a:spcAft>
            </a:pPr>
            <a:r>
              <a:rPr lang="ru-RU" b="1" u="sng" dirty="0" smtClean="0">
                <a:effectLst/>
                <a:latin typeface="Times New Roman" panose="02020603050405020304" pitchFamily="18" charset="0"/>
                <a:ea typeface="Calibri" panose="020F0502020204030204" pitchFamily="34" charset="0"/>
                <a:cs typeface="Times New Roman" panose="02020603050405020304" pitchFamily="18" charset="0"/>
              </a:rPr>
              <a:t>Проблемно-ситуационная задача № 1</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Больной В. 30 лет уколол 2 палец правой кисти рыбной костью. Ночью не спал из-за дергающих болей в пальце. На другой день обратился к хирургу в поликлинику.</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Объективно: состояние удовлетворительное t 37,5º, L 9,2×10*9, ногтевая фаланга II пальца правой кисти резко отечна, напряжена, болезненна при пальпации, умеренно гиперемирована. На передней поверхности предплечья имеются красные, болезненные тяжи, отмечается уплотнение по их ходу по типу натянутых струн, данные образования проходят рядом с подкожными венами, которые не изменены. Больной был оперирован в срочном порядке. Под местной анестезией произведено вскрытие и дренирование гнойного очага резиновыми дренажами. Наложена повязка с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левомеколем</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Вопросы:</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 Какое заболевание развилось у больного?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2. Какой вид местной анестезии необходимо использовать при данной патологии (указать автора)?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3. Техника выполнения этого вида анестезии, необходимые препараты, их концентрация, дозировка?</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6938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35015" y="473725"/>
            <a:ext cx="9144000" cy="698584"/>
          </a:xfrm>
        </p:spPr>
        <p:txBody>
          <a:bodyPr>
            <a:normAutofit fontScale="90000"/>
          </a:bodyPr>
          <a:lstStyle/>
          <a:p>
            <a:r>
              <a:rPr lang="ru-RU" sz="3600" b="1" dirty="0">
                <a:solidFill>
                  <a:prstClr val="black"/>
                </a:solidFill>
                <a:latin typeface="Times New Roman" panose="02020603050405020304" pitchFamily="18" charset="0"/>
                <a:cs typeface="Times New Roman" panose="02020603050405020304" pitchFamily="18" charset="0"/>
              </a:rPr>
              <a:t>Ситуационные </a:t>
            </a:r>
            <a:r>
              <a:rPr lang="ru-RU" sz="3600" b="1" dirty="0" smtClean="0">
                <a:solidFill>
                  <a:prstClr val="black"/>
                </a:solidFill>
                <a:latin typeface="Times New Roman" panose="02020603050405020304" pitchFamily="18" charset="0"/>
                <a:cs typeface="Times New Roman" panose="02020603050405020304" pitchFamily="18" charset="0"/>
              </a:rPr>
              <a:t>задачи</a:t>
            </a:r>
            <a:br>
              <a:rPr lang="ru-RU" sz="3600" b="1" dirty="0" smtClean="0">
                <a:solidFill>
                  <a:prstClr val="black"/>
                </a:solidFill>
                <a:latin typeface="Times New Roman" panose="02020603050405020304" pitchFamily="18" charset="0"/>
                <a:cs typeface="Times New Roman" panose="02020603050405020304" pitchFamily="18" charset="0"/>
              </a:rPr>
            </a:br>
            <a:endParaRPr lang="ru-RU" sz="2700" dirty="0"/>
          </a:p>
        </p:txBody>
      </p:sp>
      <p:sp>
        <p:nvSpPr>
          <p:cNvPr id="3" name="Подзаголовок 2"/>
          <p:cNvSpPr>
            <a:spLocks noGrp="1"/>
          </p:cNvSpPr>
          <p:nvPr>
            <p:ph type="subTitle" idx="1"/>
          </p:nvPr>
        </p:nvSpPr>
        <p:spPr>
          <a:xfrm>
            <a:off x="445477" y="1172309"/>
            <a:ext cx="11254154" cy="5087814"/>
          </a:xfrm>
        </p:spPr>
        <p:txBody>
          <a:bodyPr>
            <a:normAutofit fontScale="77500" lnSpcReduction="20000"/>
          </a:bodyPr>
          <a:lstStyle/>
          <a:p>
            <a:pPr>
              <a:lnSpc>
                <a:spcPct val="107000"/>
              </a:lnSpc>
              <a:spcAft>
                <a:spcPts val="800"/>
              </a:spcAft>
            </a:pPr>
            <a:r>
              <a:rPr lang="ru-RU" sz="2500" b="1" u="sng"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Проблемно-ситуационная задача № 2</a:t>
            </a:r>
            <a:endParaRPr lang="ru-RU"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Больной С. Поступил в отделение гнойной хирургии с клиникой влажной гангрены правой стопы с переходом на н/3 голени. В течение 10 лет страдает сахарным диабетом II типа.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При поступлении глюкоза крови 10,2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ммоль</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/л, L 15,7×10*9. состояние больного тяжелое, признаки гнойной интоксикации, пульс на подколенной артерии справа отсутствует. После проведения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инфузионной</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effectLst/>
                <a:latin typeface="Times New Roman" panose="02020603050405020304" pitchFamily="18" charset="0"/>
                <a:ea typeface="Calibri" panose="020F0502020204030204" pitchFamily="34" charset="0"/>
                <a:cs typeface="Times New Roman" panose="02020603050405020304" pitchFamily="18" charset="0"/>
              </a:rPr>
              <a:t>дезинтоксикационной</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и корригирующей терапии, через день больной был в срочном порядке прооперирован под спинномозговой анестезией. Произведена ампутация правой нижней конечности на уровне с/3 бедра. </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ru-RU" b="1" dirty="0" smtClean="0">
                <a:effectLst/>
                <a:latin typeface="Times New Roman" panose="02020603050405020304" pitchFamily="18" charset="0"/>
                <a:ea typeface="Calibri" panose="020F0502020204030204" pitchFamily="34" charset="0"/>
                <a:cs typeface="Times New Roman" panose="02020603050405020304" pitchFamily="18" charset="0"/>
              </a:rPr>
              <a:t>Вопросы.</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1. В каком положении пациента проводят спинномозговую анестезию?</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2. Какие лекарственные вещества используются для проведения спинномозговой анестезии (количество, концентрация)?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3.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Какие осложнения могут быть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при </a:t>
            </a:r>
            <a:r>
              <a:rPr lang="ru-RU" dirty="0" smtClean="0">
                <a:latin typeface="Times New Roman" panose="02020603050405020304" pitchFamily="18" charset="0"/>
                <a:ea typeface="Calibri" panose="020F0502020204030204" pitchFamily="34" charset="0"/>
                <a:cs typeface="Times New Roman" panose="02020603050405020304" pitchFamily="18" charset="0"/>
              </a:rPr>
              <a:t>проведении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спинномозговой </a:t>
            </a: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анестезии?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707523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1966" y="143219"/>
            <a:ext cx="9144000" cy="698866"/>
          </a:xfrm>
        </p:spPr>
        <p:txBody>
          <a:bodyPr>
            <a:normAutofit/>
          </a:bodyPr>
          <a:lstStyle/>
          <a:p>
            <a:r>
              <a:rPr lang="ru-RU" sz="3600" b="1" dirty="0" smtClean="0">
                <a:latin typeface="Times New Roman" panose="02020603050405020304" pitchFamily="18" charset="0"/>
                <a:cs typeface="Times New Roman" panose="02020603050405020304" pitchFamily="18" charset="0"/>
              </a:rPr>
              <a:t>ТЕСТОВОЕ ЗАДАНИЕ</a:t>
            </a:r>
            <a:endParaRPr lang="ru-RU" sz="36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484744" y="842085"/>
            <a:ext cx="11611778" cy="5646850"/>
          </a:xfrm>
        </p:spPr>
        <p:txBody>
          <a:bodyPr>
            <a:noAutofit/>
          </a:bodyPr>
          <a:lstStyle/>
          <a:p>
            <a:pPr algn="just">
              <a:lnSpc>
                <a:spcPct val="150000"/>
              </a:lnSpc>
              <a:spcAft>
                <a:spcPts val="0"/>
              </a:spcAft>
            </a:pPr>
            <a:r>
              <a:rPr lang="ru-RU" sz="1800" b="1" dirty="0" smtClean="0">
                <a:effectLst/>
                <a:latin typeface="Times New Roman" panose="02020603050405020304" pitchFamily="18" charset="0"/>
                <a:ea typeface="Calibri" panose="020F0502020204030204" pitchFamily="34" charset="0"/>
                <a:cs typeface="Times New Roman" panose="02020603050405020304" pitchFamily="18" charset="0"/>
              </a:rPr>
              <a:t>Выберите один правильный ответ.</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Bef>
                <a:spcPts val="840"/>
              </a:spcBef>
              <a:spcAft>
                <a:spcPts val="0"/>
              </a:spcAft>
              <a:buSzPts val="1000"/>
              <a:buFont typeface="Times New Roman" panose="02020603050405020304" pitchFamily="18" charset="0"/>
              <a:buAutoNum type="arabicPeriod"/>
              <a:tabLst>
                <a:tab pos="328930" algn="l"/>
              </a:tabLst>
            </a:pP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Независимое</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действие</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медсестры</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при</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подготовке</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пациента</a:t>
            </a:r>
            <a:r>
              <a:rPr lang="ru-RU" sz="1800"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к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местной</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0" dirty="0" smtClean="0">
                <a:effectLst/>
                <a:latin typeface="Times New Roman" panose="02020603050405020304" pitchFamily="18" charset="0"/>
                <a:ea typeface="Times New Roman" panose="02020603050405020304" pitchFamily="18" charset="0"/>
                <a:cs typeface="Times New Roman" panose="02020603050405020304" pitchFamily="18" charset="0"/>
              </a:rPr>
              <a:t>анестезии</a:t>
            </a:r>
            <a:endParaRPr lang="ru-RU" sz="1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328295" algn="just">
              <a:spcBef>
                <a:spcPts val="360"/>
              </a:spcBef>
              <a:spcAft>
                <a:spcPts val="0"/>
              </a:spcAft>
            </a:pP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а)</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введение</a:t>
            </a:r>
            <a:r>
              <a:rPr lang="ru-RU" sz="1800" i="1"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промедола</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28295" marR="3474720" algn="just">
              <a:lnSpc>
                <a:spcPct val="120000"/>
              </a:lnSpc>
              <a:spcBef>
                <a:spcPts val="240"/>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б)</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бритье</a:t>
            </a:r>
            <a:r>
              <a:rPr lang="ru-RU" sz="1800" i="1"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операционного</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поля</a:t>
            </a:r>
            <a:r>
              <a:rPr lang="ru-RU" sz="1800" i="1" spc="17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28295" marR="3474720" algn="just">
              <a:lnSpc>
                <a:spcPct val="120000"/>
              </a:lnSpc>
              <a:spcBef>
                <a:spcPts val="240"/>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в)</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введение</a:t>
            </a:r>
            <a:r>
              <a:rPr lang="ru-RU" sz="1800" i="1"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мочевого</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катетера</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28295" algn="just">
              <a:spcBef>
                <a:spcPts val="5"/>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г)</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постановка</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очистительной</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клизмы</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74930" algn="just">
              <a:spcBef>
                <a:spcPts val="840"/>
              </a:spcBef>
              <a:spcAft>
                <a:spcPts val="0"/>
              </a:spcAft>
            </a:pPr>
            <a:r>
              <a:rPr lang="ru-RU" sz="1800" spc="-10" dirty="0" smtClean="0">
                <a:effectLst/>
                <a:latin typeface="Times New Roman" panose="02020603050405020304" pitchFamily="18" charset="0"/>
                <a:ea typeface="Times New Roman" panose="02020603050405020304" pitchFamily="18" charset="0"/>
                <a:cs typeface="Times New Roman" panose="02020603050405020304" pitchFamily="18" charset="0"/>
              </a:rPr>
              <a:t>2.     Фактором</a:t>
            </a:r>
            <a:r>
              <a:rPr lang="ru-RU" sz="1800"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0" dirty="0" smtClean="0">
                <a:effectLst/>
                <a:latin typeface="Times New Roman" panose="02020603050405020304" pitchFamily="18" charset="0"/>
                <a:ea typeface="Times New Roman" panose="02020603050405020304" pitchFamily="18" charset="0"/>
                <a:cs typeface="Times New Roman" panose="02020603050405020304" pitchFamily="18" charset="0"/>
              </a:rPr>
              <a:t>риска</a:t>
            </a:r>
            <a:r>
              <a:rPr lang="ru-RU" sz="1800"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в</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развитии</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осложнений</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при</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проведении</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местной</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0" dirty="0" smtClean="0">
                <a:effectLst/>
                <a:latin typeface="Times New Roman" panose="02020603050405020304" pitchFamily="18" charset="0"/>
                <a:ea typeface="Times New Roman" panose="02020603050405020304" pitchFamily="18" charset="0"/>
                <a:cs typeface="Times New Roman" panose="02020603050405020304" pitchFamily="18" charset="0"/>
              </a:rPr>
              <a:t>анестезии</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0" dirty="0" smtClean="0">
                <a:effectLst/>
                <a:latin typeface="Times New Roman" panose="02020603050405020304" pitchFamily="18" charset="0"/>
                <a:ea typeface="Times New Roman" panose="02020603050405020304" pitchFamily="18" charset="0"/>
                <a:cs typeface="Times New Roman" panose="02020603050405020304" pitchFamily="18" charset="0"/>
              </a:rPr>
              <a:t>является</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28295" algn="just">
              <a:spcBef>
                <a:spcPts val="360"/>
              </a:spcBef>
              <a:spcAft>
                <a:spcPts val="0"/>
              </a:spcAft>
            </a:pP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а)</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дефицит</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массы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тела</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28295" marR="3474720" algn="just">
              <a:lnSpc>
                <a:spcPct val="120000"/>
              </a:lnSpc>
              <a:spcBef>
                <a:spcPts val="240"/>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б)</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злоупотребление</a:t>
            </a:r>
            <a:r>
              <a:rPr lang="ru-RU" sz="1800" i="1"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алкоголем</a:t>
            </a:r>
            <a:r>
              <a:rPr lang="ru-RU" sz="1800" i="1" spc="15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28295" marR="3474720" algn="just">
              <a:lnSpc>
                <a:spcPct val="120000"/>
              </a:lnSpc>
              <a:spcBef>
                <a:spcPts val="240"/>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в)</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аллергия</a:t>
            </a:r>
            <a:r>
              <a:rPr lang="ru-RU" sz="1800" i="1" spc="2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на</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анестетики</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28295" algn="just">
              <a:spcBef>
                <a:spcPts val="5"/>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г)</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характер</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питания</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74930" algn="just">
              <a:spcBef>
                <a:spcPts val="605"/>
              </a:spcBef>
              <a:spcAft>
                <a:spcPts val="0"/>
              </a:spcAft>
              <a:tabLst>
                <a:tab pos="328930" algn="l"/>
              </a:tabLst>
            </a:pP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3.      Для</a:t>
            </a:r>
            <a:r>
              <a:rPr lang="ru-RU" sz="1800" spc="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инфильтрационной</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0" dirty="0" smtClean="0">
                <a:effectLst/>
                <a:latin typeface="Times New Roman" panose="02020603050405020304" pitchFamily="18" charset="0"/>
                <a:ea typeface="Times New Roman" panose="02020603050405020304" pitchFamily="18" charset="0"/>
                <a:cs typeface="Times New Roman" panose="02020603050405020304" pitchFamily="18" charset="0"/>
              </a:rPr>
              <a:t>анестезии</a:t>
            </a:r>
            <a:r>
              <a:rPr lang="ru-RU" sz="1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0" dirty="0" smtClean="0">
                <a:effectLst/>
                <a:latin typeface="Times New Roman" panose="02020603050405020304" pitchFamily="18" charset="0"/>
                <a:ea typeface="Times New Roman" panose="02020603050405020304" pitchFamily="18" charset="0"/>
                <a:cs typeface="Times New Roman" panose="02020603050405020304" pitchFamily="18" charset="0"/>
              </a:rPr>
              <a:t>по</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Вишневскому</a:t>
            </a:r>
            <a:r>
              <a:rPr lang="ru-RU" sz="1800" spc="-3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spc="-15" dirty="0" smtClean="0">
                <a:effectLst/>
                <a:latin typeface="Times New Roman" panose="02020603050405020304" pitchFamily="18" charset="0"/>
                <a:ea typeface="Times New Roman" panose="02020603050405020304" pitchFamily="18" charset="0"/>
                <a:cs typeface="Times New Roman" panose="02020603050405020304" pitchFamily="18" charset="0"/>
              </a:rPr>
              <a:t>используют</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28295" marR="3834765" algn="just">
              <a:lnSpc>
                <a:spcPct val="120000"/>
              </a:lnSpc>
              <a:spcBef>
                <a:spcPts val="360"/>
              </a:spcBef>
              <a:spcAft>
                <a:spcPts val="0"/>
              </a:spcAft>
            </a:pP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а)</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r>
              <a:rPr lang="ru-RU" sz="1800" i="1" spc="-6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раствор</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лидокаина</a:t>
            </a:r>
            <a:r>
              <a:rPr lang="ru-RU" sz="1800" i="1" spc="12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28295" marR="3834765" algn="just">
              <a:lnSpc>
                <a:spcPct val="120000"/>
              </a:lnSpc>
              <a:spcBef>
                <a:spcPts val="360"/>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б)</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r>
              <a:rPr lang="ru-RU" sz="1800" i="1" spc="-6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раствор</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новокаина</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28295" marR="3655060" algn="just">
              <a:lnSpc>
                <a:spcPct val="120000"/>
              </a:lnSpc>
              <a:spcBef>
                <a:spcPts val="5"/>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в)</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0,25%</a:t>
            </a:r>
            <a:r>
              <a:rPr lang="ru-RU" sz="1800" i="1" spc="-6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раствор</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новокаина</a:t>
            </a:r>
          </a:p>
          <a:p>
            <a:pPr marL="328295" marR="3655060" algn="just">
              <a:lnSpc>
                <a:spcPct val="120000"/>
              </a:lnSpc>
              <a:spcBef>
                <a:spcPts val="5"/>
              </a:spcBef>
              <a:spcAft>
                <a:spcPts val="0"/>
              </a:spcAft>
            </a:pP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г)</a:t>
            </a:r>
            <a:r>
              <a:rPr lang="ru-RU" sz="1800" i="1" spc="-15"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smtClean="0">
                <a:effectLst/>
                <a:latin typeface="Times New Roman" panose="02020603050405020304" pitchFamily="18" charset="0"/>
                <a:ea typeface="Times New Roman" panose="02020603050405020304" pitchFamily="18" charset="0"/>
                <a:cs typeface="Times New Roman" panose="02020603050405020304" pitchFamily="18" charset="0"/>
              </a:rPr>
              <a:t>1%</a:t>
            </a:r>
            <a:r>
              <a:rPr lang="ru-RU" sz="1800" i="1" spc="-6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spc="-5" dirty="0" smtClean="0">
                <a:effectLst/>
                <a:latin typeface="Times New Roman" panose="02020603050405020304" pitchFamily="18" charset="0"/>
                <a:ea typeface="Times New Roman" panose="02020603050405020304" pitchFamily="18" charset="0"/>
                <a:cs typeface="Times New Roman" panose="02020603050405020304" pitchFamily="18" charset="0"/>
              </a:rPr>
              <a:t>раствор</a:t>
            </a:r>
            <a:r>
              <a:rPr lang="ru-RU" sz="1800" i="1" spc="1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800" i="1" dirty="0" err="1" smtClean="0">
                <a:effectLst/>
                <a:latin typeface="Times New Roman" panose="02020603050405020304" pitchFamily="18" charset="0"/>
                <a:ea typeface="Times New Roman" panose="02020603050405020304" pitchFamily="18" charset="0"/>
                <a:cs typeface="Times New Roman" panose="02020603050405020304" pitchFamily="18" charset="0"/>
              </a:rPr>
              <a:t>тримекаина</a:t>
            </a:r>
            <a:endParaRPr lang="ru-RU"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r>
              <a:rPr lang="ru-RU" sz="1100" dirty="0" smtClean="0">
                <a:solidFill>
                  <a:srgbClr val="FF0000"/>
                </a:solidFill>
                <a:effectLst/>
                <a:latin typeface="Times New Roman" panose="02020603050405020304" pitchFamily="18" charset="0"/>
                <a:ea typeface="Calibri" panose="020F0502020204030204" pitchFamily="34" charset="0"/>
              </a:rPr>
              <a:t/>
            </a:r>
            <a:br>
              <a:rPr lang="ru-RU" sz="1100" dirty="0" smtClean="0">
                <a:solidFill>
                  <a:srgbClr val="FF0000"/>
                </a:solidFill>
                <a:effectLst/>
                <a:latin typeface="Times New Roman" panose="02020603050405020304" pitchFamily="18" charset="0"/>
                <a:ea typeface="Calibri" panose="020F0502020204030204" pitchFamily="34" charset="0"/>
              </a:rPr>
            </a:br>
            <a:endParaRPr lang="ru-RU" sz="1100" dirty="0"/>
          </a:p>
        </p:txBody>
      </p:sp>
    </p:spTree>
    <p:extLst>
      <p:ext uri="{BB962C8B-B14F-4D97-AF65-F5344CB8AC3E}">
        <p14:creationId xmlns:p14="http://schemas.microsoft.com/office/powerpoint/2010/main" val="1586247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3831" y="241013"/>
            <a:ext cx="9144000" cy="596268"/>
          </a:xfrm>
        </p:spPr>
        <p:txBody>
          <a:bodyPr>
            <a:normAutofit/>
          </a:bodyPr>
          <a:lstStyle/>
          <a:p>
            <a:r>
              <a:rPr lang="ru-RU" sz="3600" b="1" dirty="0">
                <a:solidFill>
                  <a:prstClr val="black"/>
                </a:solidFill>
                <a:latin typeface="Times New Roman" panose="02020603050405020304" pitchFamily="18" charset="0"/>
                <a:cs typeface="Times New Roman" panose="02020603050405020304" pitchFamily="18" charset="0"/>
              </a:rPr>
              <a:t>ТЕСТОВОЕ ЗАДАНИЕ</a:t>
            </a:r>
            <a:endParaRPr lang="ru-RU" dirty="0"/>
          </a:p>
        </p:txBody>
      </p:sp>
      <p:sp>
        <p:nvSpPr>
          <p:cNvPr id="3" name="Подзаголовок 2"/>
          <p:cNvSpPr>
            <a:spLocks noGrp="1"/>
          </p:cNvSpPr>
          <p:nvPr>
            <p:ph type="subTitle" idx="1"/>
          </p:nvPr>
        </p:nvSpPr>
        <p:spPr>
          <a:xfrm>
            <a:off x="627961" y="1101687"/>
            <a:ext cx="10664328" cy="5100809"/>
          </a:xfrm>
        </p:spPr>
        <p:txBody>
          <a:bodyPr>
            <a:normAutofit lnSpcReduction="10000"/>
          </a:bodyPr>
          <a:lstStyle/>
          <a:p>
            <a:pPr marL="74930" lvl="0" algn="just">
              <a:spcBef>
                <a:spcPts val="605"/>
              </a:spcBef>
              <a:tabLst>
                <a:tab pos="328930" algn="l"/>
              </a:tabLst>
            </a:pPr>
            <a:r>
              <a:rPr lang="ru-RU" sz="2000"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4.      При</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аппендэктомии</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и </a:t>
            </a:r>
            <a:r>
              <a:rPr lang="ru-RU" sz="2000" spc="-15"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грыжесечении</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применяют</a:t>
            </a:r>
            <a:r>
              <a:rPr lang="ru-RU" sz="2000"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анестезию</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28295" marR="3670300" lvl="0" algn="just">
              <a:lnSpc>
                <a:spcPct val="120000"/>
              </a:lnSpc>
              <a:spcBef>
                <a:spcPts val="360"/>
              </a:spcBef>
            </a:pP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по</a:t>
            </a:r>
            <a:r>
              <a:rPr lang="ru-RU" sz="2000" i="1"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Лукашевичу-Оберсту</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3670300" lvl="0" algn="just">
              <a:lnSpc>
                <a:spcPct val="120000"/>
              </a:lnSpc>
              <a:spcBef>
                <a:spcPts val="360"/>
              </a:spcBef>
            </a:pP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б</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охлаждением</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3889375" lvl="0" algn="just">
              <a:lnSpc>
                <a:spcPct val="120000"/>
              </a:lnSpc>
              <a:spcBef>
                <a:spcPts val="5"/>
              </a:spcBef>
            </a:pP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инфильтрационную</a:t>
            </a:r>
            <a:r>
              <a:rPr lang="ru-RU" sz="2000" i="1" spc="13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R="3889375" lvl="0" algn="just">
              <a:lnSpc>
                <a:spcPct val="120000"/>
              </a:lnSpc>
              <a:spcBef>
                <a:spcPts val="5"/>
              </a:spcBef>
            </a:pPr>
            <a:r>
              <a:rPr lang="ru-RU" sz="2000" i="1" spc="13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г</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по</a:t>
            </a:r>
            <a:r>
              <a:rPr lang="ru-RU" sz="2000" i="1"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Школьникову</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74930" lvl="0" algn="just">
              <a:spcBef>
                <a:spcPts val="840"/>
              </a:spcBef>
              <a:tabLst>
                <a:tab pos="328930" algn="l"/>
              </a:tabLst>
            </a:pP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5.      Для</a:t>
            </a:r>
            <a:r>
              <a:rPr lang="ru-RU" sz="2000"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анестезии</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орошением</a:t>
            </a:r>
            <a:r>
              <a:rPr lang="ru-RU" sz="2000" spc="2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применяют</a:t>
            </a:r>
            <a:r>
              <a:rPr lang="ru-RU" sz="2000"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раствор</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лидокаина</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28295" lvl="0" algn="just">
              <a:spcBef>
                <a:spcPts val="360"/>
              </a:spcBef>
            </a:pP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0,5%</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28295" lvl="0" algn="just">
              <a:spcBef>
                <a:spcPts val="240"/>
              </a:spcBef>
            </a:pP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б)</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1%</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28295" lvl="0" algn="just">
              <a:spcBef>
                <a:spcPts val="240"/>
              </a:spcBef>
            </a:pP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2%</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75565" lvl="0" indent="252730" algn="just">
              <a:spcBef>
                <a:spcPts val="240"/>
              </a:spcBef>
            </a:pP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г)</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10%</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gn="just">
              <a:spcBef>
                <a:spcPts val="840"/>
              </a:spcBef>
              <a:tabLst>
                <a:tab pos="328930" algn="l"/>
              </a:tabLst>
            </a:pP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6.    </a:t>
            </a:r>
            <a:r>
              <a:rPr lang="ru-RU" sz="2000"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При</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спинномозговой</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анестезии</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анестезирующее</a:t>
            </a:r>
            <a:r>
              <a:rPr lang="ru-RU" sz="2000"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вещество</a:t>
            </a:r>
            <a:r>
              <a:rPr lang="ru-RU" sz="2000"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вводится</a:t>
            </a:r>
            <a:r>
              <a:rPr lang="ru-RU" sz="2000"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28295" marR="3114675" lvl="0" algn="just">
              <a:lnSpc>
                <a:spcPct val="120000"/>
              </a:lnSpc>
              <a:spcBef>
                <a:spcPts val="360"/>
              </a:spcBef>
            </a:pP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а)</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субарахноидальное</a:t>
            </a:r>
            <a:r>
              <a:rPr lang="ru-RU" sz="2000" i="1" spc="2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пространство</a:t>
            </a:r>
            <a:r>
              <a:rPr lang="ru-RU" sz="2000" i="1" spc="24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i="1" spc="245"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28295" marR="3114675" lvl="0" algn="just">
              <a:lnSpc>
                <a:spcPct val="120000"/>
              </a:lnSpc>
              <a:spcBef>
                <a:spcPts val="360"/>
              </a:spcBef>
            </a:pPr>
            <a:r>
              <a:rPr lang="ru-RU" sz="2000" i="1" spc="-5"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б</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перидуральное</a:t>
            </a:r>
            <a:r>
              <a:rPr lang="ru-RU" sz="2000" i="1" spc="2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пространство</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28295" marR="3655060" lvl="0" algn="just">
              <a:lnSpc>
                <a:spcPct val="120000"/>
              </a:lnSpc>
              <a:spcBef>
                <a:spcPts val="5"/>
              </a:spcBef>
            </a:pP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вещество</a:t>
            </a:r>
            <a:r>
              <a:rPr lang="ru-RU" sz="2000" i="1"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спинного</a:t>
            </a:r>
            <a:r>
              <a:rPr lang="ru-RU" sz="2000" i="1" spc="1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мозга</a:t>
            </a:r>
            <a:r>
              <a:rPr lang="ru-RU" sz="2000" i="1" spc="15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i="1" spc="15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28295" marR="3655060" lvl="0" algn="just">
              <a:lnSpc>
                <a:spcPct val="120000"/>
              </a:lnSpc>
              <a:spcBef>
                <a:spcPts val="5"/>
              </a:spcBef>
            </a:pPr>
            <a:r>
              <a:rPr lang="ru-RU" sz="2000" i="1" spc="-5"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г</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i="1" spc="-1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футляры</a:t>
            </a:r>
            <a:r>
              <a:rPr lang="ru-RU" sz="200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spc="-5"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мышц</a:t>
            </a:r>
            <a:endParaRPr lang="ru-RU" sz="20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628262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13832" y="329149"/>
            <a:ext cx="9144000" cy="563218"/>
          </a:xfrm>
        </p:spPr>
        <p:txBody>
          <a:bodyPr>
            <a:normAutofit/>
          </a:bodyPr>
          <a:lstStyle/>
          <a:p>
            <a:r>
              <a:rPr lang="ru-RU" sz="3200" b="1" dirty="0" smtClean="0">
                <a:latin typeface="Times New Roman" panose="02020603050405020304" pitchFamily="18" charset="0"/>
                <a:cs typeface="Times New Roman" panose="02020603050405020304" pitchFamily="18" charset="0"/>
              </a:rPr>
              <a:t>Эталоны ответов к тестовому заданию</a:t>
            </a:r>
            <a:endParaRPr lang="ru-RU" sz="3200" b="1" dirty="0">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06172696"/>
              </p:ext>
            </p:extLst>
          </p:nvPr>
        </p:nvGraphicFramePr>
        <p:xfrm>
          <a:off x="1123719" y="1244905"/>
          <a:ext cx="10146536" cy="4660135"/>
        </p:xfrm>
        <a:graphic>
          <a:graphicData uri="http://schemas.openxmlformats.org/drawingml/2006/table">
            <a:tbl>
              <a:tblPr firstRow="1" firstCol="1" bandRow="1"/>
              <a:tblGrid>
                <a:gridCol w="1688375"/>
                <a:gridCol w="3231257"/>
                <a:gridCol w="5226904"/>
              </a:tblGrid>
              <a:tr h="1112041">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Вопрос</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Ответ</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(в буквенном варианте)</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a:effectLst/>
                          <a:latin typeface="Times New Roman" panose="02020603050405020304" pitchFamily="18" charset="0"/>
                          <a:ea typeface="Calibri" panose="020F0502020204030204" pitchFamily="34" charset="0"/>
                          <a:cs typeface="Times New Roman" panose="02020603050405020304" pitchFamily="18" charset="0"/>
                        </a:rPr>
                        <a:t>Расшифровка ответа</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349">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Б</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Бритьё операционного поля</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349">
                <a:tc>
                  <a:txBody>
                    <a:bodyPr/>
                    <a:lstStyle/>
                    <a:p>
                      <a:pPr algn="ctr">
                        <a:lnSpc>
                          <a:spcPct val="150000"/>
                        </a:lnSpc>
                        <a:spcAft>
                          <a:spcPts val="0"/>
                        </a:spcAft>
                      </a:pPr>
                      <a:r>
                        <a:rPr lang="ru-RU" sz="1800" b="1">
                          <a:effectLst/>
                          <a:latin typeface="Times New Roman" panose="02020603050405020304" pitchFamily="18" charset="0"/>
                          <a:ea typeface="Calibri" panose="020F0502020204030204" pitchFamily="34" charset="0"/>
                          <a:cs typeface="Times New Roman" panose="02020603050405020304" pitchFamily="18" charset="0"/>
                        </a:rPr>
                        <a:t>2</a:t>
                      </a:r>
                      <a:endParaRPr lang="ru-RU"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В</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Аллергия на анестетики</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349">
                <a:tc>
                  <a:txBody>
                    <a:bodyPr/>
                    <a:lstStyle/>
                    <a:p>
                      <a:pPr algn="ctr">
                        <a:lnSpc>
                          <a:spcPct val="150000"/>
                        </a:lnSpc>
                        <a:spcAft>
                          <a:spcPts val="0"/>
                        </a:spcAft>
                      </a:pPr>
                      <a:r>
                        <a:rPr lang="ru-RU" sz="1800" b="1">
                          <a:effectLst/>
                          <a:latin typeface="Times New Roman" panose="02020603050405020304" pitchFamily="18" charset="0"/>
                          <a:ea typeface="Calibri" panose="020F0502020204030204" pitchFamily="34" charset="0"/>
                          <a:cs typeface="Times New Roman" panose="02020603050405020304" pitchFamily="18" charset="0"/>
                        </a:rPr>
                        <a:t>3</a:t>
                      </a:r>
                      <a:endParaRPr lang="ru-RU"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В</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0,25% раствор новокаина</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349">
                <a:tc>
                  <a:txBody>
                    <a:bodyPr/>
                    <a:lstStyle/>
                    <a:p>
                      <a:pPr algn="ctr">
                        <a:lnSpc>
                          <a:spcPct val="150000"/>
                        </a:lnSpc>
                        <a:spcAft>
                          <a:spcPts val="0"/>
                        </a:spcAft>
                      </a:pPr>
                      <a:r>
                        <a:rPr lang="ru-RU" sz="1800" b="1">
                          <a:effectLst/>
                          <a:latin typeface="Times New Roman" panose="02020603050405020304" pitchFamily="18" charset="0"/>
                          <a:ea typeface="Calibri" panose="020F0502020204030204" pitchFamily="34" charset="0"/>
                          <a:cs typeface="Times New Roman" panose="02020603050405020304" pitchFamily="18" charset="0"/>
                        </a:rPr>
                        <a:t>4</a:t>
                      </a:r>
                      <a:endParaRPr lang="ru-RU"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В</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Инфильтрационную</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349">
                <a:tc>
                  <a:txBody>
                    <a:bodyPr/>
                    <a:lstStyle/>
                    <a:p>
                      <a:pPr algn="ctr">
                        <a:lnSpc>
                          <a:spcPct val="150000"/>
                        </a:lnSpc>
                        <a:spcAft>
                          <a:spcPts val="0"/>
                        </a:spcAft>
                      </a:pPr>
                      <a:r>
                        <a:rPr lang="ru-RU" sz="1800" b="1">
                          <a:effectLst/>
                          <a:latin typeface="Times New Roman" panose="02020603050405020304" pitchFamily="18" charset="0"/>
                          <a:ea typeface="Calibri" panose="020F0502020204030204" pitchFamily="34" charset="0"/>
                          <a:cs typeface="Times New Roman" panose="02020603050405020304" pitchFamily="18" charset="0"/>
                        </a:rPr>
                        <a:t>5</a:t>
                      </a:r>
                      <a:endParaRPr lang="ru-RU"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Г</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ru-RU" sz="1800">
                          <a:effectLst/>
                          <a:latin typeface="Times New Roman" panose="02020603050405020304" pitchFamily="18" charset="0"/>
                          <a:ea typeface="Calibri" panose="020F0502020204030204" pitchFamily="34" charset="0"/>
                          <a:cs typeface="Times New Roman" panose="02020603050405020304" pitchFamily="18" charset="0"/>
                        </a:rPr>
                        <a:t>10% раствор лидокаина</a:t>
                      </a:r>
                      <a:endParaRPr lang="ru-RU"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1349">
                <a:tc>
                  <a:txBody>
                    <a:bodyPr/>
                    <a:lstStyle/>
                    <a:p>
                      <a:pPr algn="ctr">
                        <a:lnSpc>
                          <a:spcPct val="150000"/>
                        </a:lnSpc>
                        <a:spcAft>
                          <a:spcPts val="0"/>
                        </a:spcAft>
                      </a:pPr>
                      <a:r>
                        <a:rPr lang="ru-RU" sz="1800" b="1">
                          <a:effectLst/>
                          <a:latin typeface="Times New Roman" panose="02020603050405020304" pitchFamily="18" charset="0"/>
                          <a:ea typeface="Calibri" panose="020F0502020204030204" pitchFamily="34" charset="0"/>
                          <a:cs typeface="Times New Roman" panose="02020603050405020304" pitchFamily="18" charset="0"/>
                        </a:rPr>
                        <a:t>6</a:t>
                      </a:r>
                      <a:endParaRPr lang="ru-RU" sz="1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А</a:t>
                      </a:r>
                      <a:endParaRPr lang="ru-RU"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Субарахноидальное пространство</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032802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524000" y="2649415"/>
            <a:ext cx="9144000" cy="1031631"/>
          </a:xfrm>
        </p:spPr>
        <p:txBody>
          <a:bodyPr>
            <a:normAutofit/>
          </a:bodyPr>
          <a:lstStyle/>
          <a:p>
            <a:r>
              <a:rPr lang="ru-RU" sz="4000" b="1" dirty="0" smtClean="0">
                <a:latin typeface="Times New Roman" panose="02020603050405020304" pitchFamily="18" charset="0"/>
                <a:cs typeface="Times New Roman" panose="02020603050405020304" pitchFamily="18" charset="0"/>
              </a:rPr>
              <a:t>Благодарю за внимание!</a:t>
            </a:r>
            <a:endParaRPr lang="ru-RU"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155251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1674</Words>
  <Application>Microsoft Office PowerPoint</Application>
  <PresentationFormat>Широкоэкранный</PresentationFormat>
  <Paragraphs>177</Paragraphs>
  <Slides>18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18</vt:i4>
      </vt:variant>
    </vt:vector>
  </HeadingPairs>
  <TitlesOfParts>
    <vt:vector size="25" baseType="lpstr">
      <vt:lpstr>Arial</vt:lpstr>
      <vt:lpstr>Calibri</vt:lpstr>
      <vt:lpstr>Calibri Light</vt:lpstr>
      <vt:lpstr>Symbol</vt:lpstr>
      <vt:lpstr>Times New Roman</vt:lpstr>
      <vt:lpstr>Wingdings</vt:lpstr>
      <vt:lpstr>Тема Office</vt:lpstr>
      <vt:lpstr>ТЕМА: «ОБЕЗБОЛИВАНИЕ. МЕСТНАЯ АНЕСТЕЗИЯ»</vt:lpstr>
      <vt:lpstr>После изучения темы студент должен: Овладеть общими компетенциями (ОК):  </vt:lpstr>
      <vt:lpstr>АКТУАЛЬНОСТЬ:</vt:lpstr>
      <vt:lpstr>ФРОНТАЛЬНЫЙ ОПРОС</vt:lpstr>
      <vt:lpstr>Местная анестезия. Виды местной анестезии</vt:lpstr>
      <vt:lpstr>Презентация PowerPoint</vt:lpstr>
      <vt:lpstr>Местные анестетики</vt:lpstr>
      <vt:lpstr>Осложнения местной анестезии </vt:lpstr>
      <vt:lpstr>Профилактика осложнений</vt:lpstr>
      <vt:lpstr>Сестринский процесс при проведении местной анестезии</vt:lpstr>
      <vt:lpstr>Презентация PowerPoint</vt:lpstr>
      <vt:lpstr>МАНИПУЛЯЦИИ</vt:lpstr>
      <vt:lpstr>Ситуационные задачи</vt:lpstr>
      <vt:lpstr>Ситуационные задачи </vt:lpstr>
      <vt:lpstr>ТЕСТОВОЕ ЗАДАНИЕ</vt:lpstr>
      <vt:lpstr>ТЕСТОВОЕ ЗАДАНИЕ</vt:lpstr>
      <vt:lpstr>Эталоны ответов к тестовому заданию</vt:lpstr>
      <vt:lpstr>Презентация PowerPoint</vt:lpstr>
    </vt:vector>
  </TitlesOfParts>
  <Company>UralSOFT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«ОБЕЗБОЛИВАНИЕ. МЕСТНАЯ АНЕСТЕЗИЯ»</dc:title>
  <dc:creator>Baiytaan</dc:creator>
  <cp:lastModifiedBy>RePack by Diakov</cp:lastModifiedBy>
  <cp:revision>34</cp:revision>
  <dcterms:created xsi:type="dcterms:W3CDTF">2017-04-24T13:00:58Z</dcterms:created>
  <dcterms:modified xsi:type="dcterms:W3CDTF">2017-10-26T10:15:20Z</dcterms:modified>
</cp:coreProperties>
</file>