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avi" ContentType="video/avi"/>
  <Default Extension="wmv" ContentType="video/x-ms-wmv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87" r:id="rId3"/>
    <p:sldId id="294" r:id="rId4"/>
    <p:sldId id="258" r:id="rId5"/>
    <p:sldId id="259" r:id="rId6"/>
    <p:sldId id="273" r:id="rId7"/>
    <p:sldId id="274" r:id="rId8"/>
    <p:sldId id="288" r:id="rId9"/>
    <p:sldId id="275" r:id="rId10"/>
    <p:sldId id="276" r:id="rId11"/>
    <p:sldId id="277" r:id="rId12"/>
    <p:sldId id="278" r:id="rId13"/>
    <p:sldId id="279" r:id="rId14"/>
    <p:sldId id="280" r:id="rId15"/>
    <p:sldId id="281" r:id="rId16"/>
    <p:sldId id="282" r:id="rId17"/>
    <p:sldId id="283" r:id="rId18"/>
    <p:sldId id="284" r:id="rId19"/>
    <p:sldId id="289" r:id="rId20"/>
    <p:sldId id="285" r:id="rId21"/>
    <p:sldId id="319" r:id="rId22"/>
    <p:sldId id="290" r:id="rId23"/>
    <p:sldId id="291" r:id="rId24"/>
    <p:sldId id="292" r:id="rId25"/>
    <p:sldId id="293" r:id="rId26"/>
    <p:sldId id="260" r:id="rId27"/>
    <p:sldId id="261" r:id="rId28"/>
    <p:sldId id="262" r:id="rId29"/>
    <p:sldId id="264" r:id="rId30"/>
    <p:sldId id="265" r:id="rId31"/>
    <p:sldId id="266" r:id="rId32"/>
    <p:sldId id="310" r:id="rId33"/>
    <p:sldId id="311" r:id="rId34"/>
    <p:sldId id="268" r:id="rId35"/>
    <p:sldId id="312" r:id="rId36"/>
    <p:sldId id="269" r:id="rId37"/>
    <p:sldId id="298" r:id="rId38"/>
    <p:sldId id="270" r:id="rId39"/>
    <p:sldId id="299" r:id="rId40"/>
    <p:sldId id="300" r:id="rId41"/>
    <p:sldId id="302" r:id="rId42"/>
    <p:sldId id="304" r:id="rId43"/>
    <p:sldId id="305" r:id="rId44"/>
    <p:sldId id="306" r:id="rId45"/>
    <p:sldId id="317" r:id="rId46"/>
    <p:sldId id="321" r:id="rId47"/>
    <p:sldId id="322" r:id="rId48"/>
    <p:sldId id="313" r:id="rId49"/>
    <p:sldId id="309" r:id="rId50"/>
    <p:sldId id="318" r:id="rId51"/>
    <p:sldId id="323" r:id="rId52"/>
    <p:sldId id="324" r:id="rId53"/>
    <p:sldId id="320" r:id="rId54"/>
    <p:sldId id="325" r:id="rId55"/>
    <p:sldId id="271" r:id="rId56"/>
  </p:sldIdLst>
  <p:sldSz cx="9144000" cy="6858000" type="screen4x3"/>
  <p:notesSz cx="6858000" cy="9144000"/>
  <p:defaultTextStyle>
    <a:defPPr>
      <a:defRPr lang="es-E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60066"/>
    <a:srgbClr val="422C16"/>
    <a:srgbClr val="0C788E"/>
    <a:srgbClr val="006666"/>
    <a:srgbClr val="0099CC"/>
    <a:srgbClr val="FFFFA3"/>
    <a:srgbClr val="E6E6C4"/>
    <a:srgbClr val="00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323" autoAdjust="0"/>
    <p:restoredTop sz="94652" autoAdjust="0"/>
  </p:normalViewPr>
  <p:slideViewPr>
    <p:cSldViewPr>
      <p:cViewPr varScale="1">
        <p:scale>
          <a:sx n="66" d="100"/>
          <a:sy n="66" d="100"/>
        </p:scale>
        <p:origin x="-1350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89DA17D-C257-4312-9351-C437FE839377}" type="slidenum">
              <a:rPr lang="es-ES" altLang="ru-RU"/>
              <a:pPr>
                <a:defRPr/>
              </a:pPr>
              <a:t>‹#›</a:t>
            </a:fld>
            <a:endParaRPr lang="es-ES" altLang="ru-RU"/>
          </a:p>
        </p:txBody>
      </p:sp>
    </p:spTree>
    <p:extLst>
      <p:ext uri="{BB962C8B-B14F-4D97-AF65-F5344CB8AC3E}">
        <p14:creationId xmlns:p14="http://schemas.microsoft.com/office/powerpoint/2010/main" val="21515102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17FBE84-87F2-4371-8F31-A9F869D7407A}" type="slidenum">
              <a:rPr lang="es-ES" altLang="ru-RU"/>
              <a:pPr>
                <a:defRPr/>
              </a:pPr>
              <a:t>‹#›</a:t>
            </a:fld>
            <a:endParaRPr lang="es-ES" altLang="ru-RU"/>
          </a:p>
        </p:txBody>
      </p:sp>
    </p:spTree>
    <p:extLst>
      <p:ext uri="{BB962C8B-B14F-4D97-AF65-F5344CB8AC3E}">
        <p14:creationId xmlns:p14="http://schemas.microsoft.com/office/powerpoint/2010/main" val="24988740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D0042EC-770C-4113-9E4A-2B7D5810CFE4}" type="slidenum">
              <a:rPr lang="es-ES" altLang="ru-RU"/>
              <a:pPr>
                <a:defRPr/>
              </a:pPr>
              <a:t>‹#›</a:t>
            </a:fld>
            <a:endParaRPr lang="es-ES" altLang="ru-RU"/>
          </a:p>
        </p:txBody>
      </p:sp>
    </p:spTree>
    <p:extLst>
      <p:ext uri="{BB962C8B-B14F-4D97-AF65-F5344CB8AC3E}">
        <p14:creationId xmlns:p14="http://schemas.microsoft.com/office/powerpoint/2010/main" val="13478584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2882BB2-BCE3-4B0F-8C78-B238FF73DBC2}" type="slidenum">
              <a:rPr lang="es-ES" altLang="ru-RU"/>
              <a:pPr>
                <a:defRPr/>
              </a:pPr>
              <a:t>‹#›</a:t>
            </a:fld>
            <a:endParaRPr lang="es-ES" altLang="ru-RU"/>
          </a:p>
        </p:txBody>
      </p:sp>
    </p:spTree>
    <p:extLst>
      <p:ext uri="{BB962C8B-B14F-4D97-AF65-F5344CB8AC3E}">
        <p14:creationId xmlns:p14="http://schemas.microsoft.com/office/powerpoint/2010/main" val="25853529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ru-RU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ru-RU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5046098-30D2-46A2-8EB5-F3F6A12998BF}" type="slidenum">
              <a:rPr lang="es-ES" altLang="ru-RU"/>
              <a:pPr>
                <a:defRPr/>
              </a:pPr>
              <a:t>‹#›</a:t>
            </a:fld>
            <a:endParaRPr lang="es-ES" altLang="ru-RU"/>
          </a:p>
        </p:txBody>
      </p:sp>
    </p:spTree>
    <p:extLst>
      <p:ext uri="{BB962C8B-B14F-4D97-AF65-F5344CB8AC3E}">
        <p14:creationId xmlns:p14="http://schemas.microsoft.com/office/powerpoint/2010/main" val="16224644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706FF9D-B137-4B1B-937C-4818F8EC3ADD}" type="slidenum">
              <a:rPr lang="es-ES" altLang="ru-RU"/>
              <a:pPr>
                <a:defRPr/>
              </a:pPr>
              <a:t>‹#›</a:t>
            </a:fld>
            <a:endParaRPr lang="es-ES" altLang="ru-RU"/>
          </a:p>
        </p:txBody>
      </p:sp>
    </p:spTree>
    <p:extLst>
      <p:ext uri="{BB962C8B-B14F-4D97-AF65-F5344CB8AC3E}">
        <p14:creationId xmlns:p14="http://schemas.microsoft.com/office/powerpoint/2010/main" val="1641899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ru-RU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4767CD2-5B26-48C3-B895-53847F356884}" type="slidenum">
              <a:rPr lang="es-ES" altLang="ru-RU"/>
              <a:pPr>
                <a:defRPr/>
              </a:pPr>
              <a:t>‹#›</a:t>
            </a:fld>
            <a:endParaRPr lang="es-ES" altLang="ru-RU"/>
          </a:p>
        </p:txBody>
      </p:sp>
    </p:spTree>
    <p:extLst>
      <p:ext uri="{BB962C8B-B14F-4D97-AF65-F5344CB8AC3E}">
        <p14:creationId xmlns:p14="http://schemas.microsoft.com/office/powerpoint/2010/main" val="11763763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618DAAC-CBF8-415D-9CE2-214370AB061C}" type="slidenum">
              <a:rPr lang="es-ES" altLang="ru-RU"/>
              <a:pPr>
                <a:defRPr/>
              </a:pPr>
              <a:t>‹#›</a:t>
            </a:fld>
            <a:endParaRPr lang="es-ES" altLang="ru-RU"/>
          </a:p>
        </p:txBody>
      </p:sp>
    </p:spTree>
    <p:extLst>
      <p:ext uri="{BB962C8B-B14F-4D97-AF65-F5344CB8AC3E}">
        <p14:creationId xmlns:p14="http://schemas.microsoft.com/office/powerpoint/2010/main" val="24799496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dirty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52E0BFB-E991-4767-A44F-30B5B576CE5C}" type="slidenum">
              <a:rPr lang="es-ES" altLang="ru-RU"/>
              <a:pPr>
                <a:defRPr/>
              </a:pPr>
              <a:t>‹#›</a:t>
            </a:fld>
            <a:endParaRPr lang="es-ES" altLang="ru-RU"/>
          </a:p>
        </p:txBody>
      </p:sp>
    </p:spTree>
    <p:extLst>
      <p:ext uri="{BB962C8B-B14F-4D97-AF65-F5344CB8AC3E}">
        <p14:creationId xmlns:p14="http://schemas.microsoft.com/office/powerpoint/2010/main" val="26556136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D580B69-5FC4-4370-8426-2736DF0ACC1B}" type="slidenum">
              <a:rPr lang="es-ES" altLang="ru-RU"/>
              <a:pPr>
                <a:defRPr/>
              </a:pPr>
              <a:t>‹#›</a:t>
            </a:fld>
            <a:endParaRPr lang="es-ES" altLang="ru-RU"/>
          </a:p>
        </p:txBody>
      </p:sp>
    </p:spTree>
    <p:extLst>
      <p:ext uri="{BB962C8B-B14F-4D97-AF65-F5344CB8AC3E}">
        <p14:creationId xmlns:p14="http://schemas.microsoft.com/office/powerpoint/2010/main" val="7335227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C6F78FD-D2C8-41D6-A26D-25E373390A62}" type="slidenum">
              <a:rPr lang="es-ES" altLang="ru-RU"/>
              <a:pPr>
                <a:defRPr/>
              </a:pPr>
              <a:t>‹#›</a:t>
            </a:fld>
            <a:endParaRPr lang="es-ES" altLang="ru-RU"/>
          </a:p>
        </p:txBody>
      </p:sp>
    </p:spTree>
    <p:extLst>
      <p:ext uri="{BB962C8B-B14F-4D97-AF65-F5344CB8AC3E}">
        <p14:creationId xmlns:p14="http://schemas.microsoft.com/office/powerpoint/2010/main" val="37547953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ru-RU" smtClean="0"/>
              <a:t>Haga clic para cambiar el estilo de título	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ru-RU" smtClean="0"/>
              <a:t>Haga clic para modificar el estilo de texto del patrón</a:t>
            </a:r>
          </a:p>
          <a:p>
            <a:pPr lvl="1"/>
            <a:r>
              <a:rPr lang="es-ES" altLang="ru-RU" smtClean="0"/>
              <a:t>Segundo nivel</a:t>
            </a:r>
          </a:p>
          <a:p>
            <a:pPr lvl="2"/>
            <a:r>
              <a:rPr lang="es-ES" altLang="ru-RU" smtClean="0"/>
              <a:t>Tercer nivel</a:t>
            </a:r>
          </a:p>
          <a:p>
            <a:pPr lvl="3"/>
            <a:r>
              <a:rPr lang="es-ES" altLang="ru-RU" smtClean="0"/>
              <a:t>Cuarto nivel</a:t>
            </a:r>
          </a:p>
          <a:p>
            <a:pPr lvl="4"/>
            <a:r>
              <a:rPr lang="es-ES" altLang="ru-RU" smtClean="0"/>
              <a:t>Quinto nivel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smtClean="0"/>
            </a:lvl1pPr>
          </a:lstStyle>
          <a:p>
            <a:pPr>
              <a:defRPr/>
            </a:pPr>
            <a:endParaRPr lang="es-ES" altLang="ru-R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smtClean="0"/>
            </a:lvl1pPr>
          </a:lstStyle>
          <a:p>
            <a:pPr>
              <a:defRPr/>
            </a:pPr>
            <a:endParaRPr lang="es-ES" altLang="ru-R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smtClean="0"/>
            </a:lvl1pPr>
          </a:lstStyle>
          <a:p>
            <a:pPr>
              <a:defRPr/>
            </a:pPr>
            <a:fld id="{4BB44543-854A-4120-8403-E73AF17133C1}" type="slidenum">
              <a:rPr lang="es-ES" altLang="ru-RU"/>
              <a:pPr>
                <a:defRPr/>
              </a:pPr>
              <a:t>‹#›</a:t>
            </a:fld>
            <a:endParaRPr lang="es-ES" alt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avi"/><Relationship Id="rId1" Type="http://schemas.microsoft.com/office/2007/relationships/media" Target="../media/media1.avi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2.wmv"/><Relationship Id="rId1" Type="http://schemas.microsoft.com/office/2007/relationships/media" Target="../media/media2.wmv"/><Relationship Id="rId4" Type="http://schemas.openxmlformats.org/officeDocument/2006/relationships/image" Target="../media/image37.pn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3.avi"/><Relationship Id="rId1" Type="http://schemas.microsoft.com/office/2007/relationships/media" Target="../media/media3.avi"/><Relationship Id="rId4" Type="http://schemas.openxmlformats.org/officeDocument/2006/relationships/image" Target="../media/image42.png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4.avi"/><Relationship Id="rId1" Type="http://schemas.microsoft.com/office/2007/relationships/media" Target="../media/media4.avi"/><Relationship Id="rId4" Type="http://schemas.openxmlformats.org/officeDocument/2006/relationships/image" Target="../media/image43.png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5.wmv"/><Relationship Id="rId1" Type="http://schemas.microsoft.com/office/2007/relationships/media" Target="../media/media5.wmv"/><Relationship Id="rId4" Type="http://schemas.openxmlformats.org/officeDocument/2006/relationships/image" Target="../media/image46.png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6.avi"/><Relationship Id="rId1" Type="http://schemas.microsoft.com/office/2007/relationships/media" Target="../media/media6.avi"/><Relationship Id="rId4" Type="http://schemas.openxmlformats.org/officeDocument/2006/relationships/image" Target="../media/image49.png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7.avi"/><Relationship Id="rId1" Type="http://schemas.microsoft.com/office/2007/relationships/media" Target="../media/media7.avi"/><Relationship Id="rId4" Type="http://schemas.openxmlformats.org/officeDocument/2006/relationships/image" Target="../media/image51.png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50" name="Rectangle 150"/>
          <p:cNvSpPr>
            <a:spLocks noGrp="1" noChangeArrowheads="1"/>
          </p:cNvSpPr>
          <p:nvPr>
            <p:ph type="ctrTitle"/>
          </p:nvPr>
        </p:nvSpPr>
        <p:spPr>
          <a:xfrm>
            <a:off x="827088" y="1052513"/>
            <a:ext cx="7561262" cy="2808287"/>
          </a:xfrm>
        </p:spPr>
        <p:txBody>
          <a:bodyPr/>
          <a:lstStyle/>
          <a:p>
            <a:pPr eaLnBrk="1" hangingPunct="1"/>
            <a:r>
              <a:rPr lang="en-US" altLang="ru-RU" sz="5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altLang="ru-RU" sz="5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altLang="ru-RU" sz="5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altLang="ru-RU" sz="5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endParaRPr lang="es-ES" altLang="ru-RU" sz="54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3" name="Picture 5" descr="D:\Documents and Settings\Admin\Рабочий стол\Новая папка\278386_320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9832" y="2166938"/>
            <a:ext cx="3456383" cy="3206278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</p:pic>
      <p:sp>
        <p:nvSpPr>
          <p:cNvPr id="2" name="Прямоугольник 1"/>
          <p:cNvSpPr/>
          <p:nvPr/>
        </p:nvSpPr>
        <p:spPr>
          <a:xfrm>
            <a:off x="745899" y="794321"/>
            <a:ext cx="786561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altLang="ru-RU" sz="54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От сердца к сердцу</a:t>
            </a:r>
            <a:endParaRPr lang="ru-RU" sz="54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Picture 2" descr="D:\Documents and Settings\Admin\Рабочий стол\Новая папка\donor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692696"/>
            <a:ext cx="6552728" cy="5976664"/>
          </a:xfrm>
          <a:prstGeom prst="rect">
            <a:avLst/>
          </a:prstGeom>
          <a:solidFill>
            <a:schemeClr val="accent4"/>
          </a:solidFill>
          <a:ln w="28575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9331507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Сдай кровь - спаси жизнь.avi">
            <a:hlinkClick r:id="" action="ppaction://media"/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9144000" cy="6126163"/>
          </a:xfrm>
        </p:spPr>
      </p:pic>
    </p:spTree>
    <p:extLst>
      <p:ext uri="{BB962C8B-B14F-4D97-AF65-F5344CB8AC3E}">
        <p14:creationId xmlns:p14="http://schemas.microsoft.com/office/powerpoint/2010/main" val="34377596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22337"/>
          </a:xfrm>
        </p:spPr>
        <p:txBody>
          <a:bodyPr/>
          <a:lstStyle/>
          <a:p>
            <a:pPr eaLnBrk="1" hangingPunct="1"/>
            <a:r>
              <a:rPr lang="ru-RU" altLang="ru-RU" b="1" dirty="0" smtClean="0">
                <a:latin typeface="Times New Roman" pitchFamily="18" charset="0"/>
                <a:cs typeface="Times New Roman" pitchFamily="18" charset="0"/>
              </a:rPr>
              <a:t>План:</a:t>
            </a:r>
          </a:p>
        </p:txBody>
      </p:sp>
      <p:sp>
        <p:nvSpPr>
          <p:cNvPr id="5123" name="Объект 2"/>
          <p:cNvSpPr>
            <a:spLocks noGrp="1"/>
          </p:cNvSpPr>
          <p:nvPr>
            <p:ph idx="1"/>
          </p:nvPr>
        </p:nvSpPr>
        <p:spPr>
          <a:xfrm>
            <a:off x="457200" y="1700213"/>
            <a:ext cx="8229600" cy="4752975"/>
          </a:xfrm>
        </p:spPr>
        <p:txBody>
          <a:bodyPr/>
          <a:lstStyle/>
          <a:p>
            <a:pPr marL="514350" indent="-514350" eaLnBrk="1" hangingPunct="1">
              <a:buFontTx/>
              <a:buAutoNum type="arabicPeriod"/>
            </a:pPr>
            <a:r>
              <a:rPr lang="ru-RU" altLang="ru-RU" sz="4000" b="1" dirty="0" smtClean="0">
                <a:latin typeface="Times New Roman" pitchFamily="18" charset="0"/>
                <a:cs typeface="Times New Roman" pitchFamily="18" charset="0"/>
              </a:rPr>
              <a:t>История переливания крови</a:t>
            </a:r>
          </a:p>
          <a:p>
            <a:pPr marL="514350" indent="-514350" eaLnBrk="1" hangingPunct="1">
              <a:buFontTx/>
              <a:buAutoNum type="arabicPeriod"/>
            </a:pPr>
            <a:r>
              <a:rPr lang="ru-RU" altLang="ru-RU" sz="4000" b="1" dirty="0" smtClean="0">
                <a:latin typeface="Times New Roman" pitchFamily="18" charset="0"/>
                <a:cs typeface="Times New Roman" pitchFamily="18" charset="0"/>
              </a:rPr>
              <a:t>Тайны и загадки крови</a:t>
            </a:r>
            <a:endParaRPr lang="en-US" altLang="ru-RU" sz="4000" b="1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 eaLnBrk="1" hangingPunct="1">
              <a:buNone/>
            </a:pPr>
            <a:r>
              <a:rPr lang="en-US" altLang="ru-RU" sz="4000" b="1" dirty="0" smtClean="0">
                <a:latin typeface="Times New Roman" pitchFamily="18" charset="0"/>
                <a:cs typeface="Times New Roman" pitchFamily="18" charset="0"/>
              </a:rPr>
              <a:t>3</a:t>
            </a:r>
            <a:r>
              <a:rPr lang="ru-RU" altLang="ru-RU" sz="4000" b="1" dirty="0" smtClean="0">
                <a:latin typeface="Times New Roman" pitchFamily="18" charset="0"/>
                <a:cs typeface="Times New Roman" pitchFamily="18" charset="0"/>
              </a:rPr>
              <a:t>. Целительная сила крови</a:t>
            </a:r>
            <a:endParaRPr lang="ru-RU" altLang="ru-RU" sz="4000" b="1" dirty="0">
              <a:latin typeface="Times New Roman" pitchFamily="18" charset="0"/>
              <a:cs typeface="Times New Roman" pitchFamily="18" charset="0"/>
            </a:endParaRPr>
          </a:p>
          <a:p>
            <a:pPr marL="0" indent="0" eaLnBrk="1" hangingPunct="1">
              <a:buNone/>
            </a:pPr>
            <a:r>
              <a:rPr lang="ru-RU" altLang="ru-RU" sz="4000" b="1" dirty="0" smtClean="0">
                <a:latin typeface="Times New Roman" pitchFamily="18" charset="0"/>
                <a:cs typeface="Times New Roman" pitchFamily="18" charset="0"/>
              </a:rPr>
              <a:t>4. Безопасное донорство</a:t>
            </a:r>
          </a:p>
          <a:p>
            <a:pPr marL="0" indent="0" eaLnBrk="1" hangingPunct="1">
              <a:buNone/>
            </a:pPr>
            <a:r>
              <a:rPr lang="ru-RU" altLang="ru-RU" sz="4000" b="1" dirty="0" smtClean="0">
                <a:latin typeface="Times New Roman" pitchFamily="18" charset="0"/>
                <a:cs typeface="Times New Roman" pitchFamily="18" charset="0"/>
              </a:rPr>
              <a:t>5. Государство с заботой о донорах</a:t>
            </a:r>
          </a:p>
          <a:p>
            <a:pPr marL="0" indent="0" eaLnBrk="1" hangingPunct="1">
              <a:buNone/>
            </a:pPr>
            <a:r>
              <a:rPr lang="ru-RU" altLang="ru-RU" sz="4000" b="1" dirty="0" smtClean="0">
                <a:latin typeface="Times New Roman" pitchFamily="18" charset="0"/>
                <a:cs typeface="Times New Roman" pitchFamily="18" charset="0"/>
              </a:rPr>
              <a:t>6. Викторина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altLang="ru-RU" sz="4000" b="1" dirty="0" smtClean="0">
                <a:latin typeface="Times New Roman" pitchFamily="18" charset="0"/>
                <a:cs typeface="Times New Roman" pitchFamily="18" charset="0"/>
              </a:rPr>
              <a:t>1. История переливания </a:t>
            </a:r>
            <a:br>
              <a:rPr lang="ru-RU" altLang="ru-RU" sz="40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altLang="ru-RU" sz="4000" b="1" dirty="0" smtClean="0">
                <a:latin typeface="Times New Roman" pitchFamily="18" charset="0"/>
                <a:cs typeface="Times New Roman" pitchFamily="18" charset="0"/>
              </a:rPr>
              <a:t>крови</a:t>
            </a:r>
          </a:p>
        </p:txBody>
      </p:sp>
      <p:pic>
        <p:nvPicPr>
          <p:cNvPr id="5" name="Рисунок 4" descr="https://im0-tub-ru.yandex.net/i?id=54a82a0aca66da0777ff4b07b25a62c1&amp;n=21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435600" y="2492375"/>
            <a:ext cx="3384550" cy="3673475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  <p:sp>
        <p:nvSpPr>
          <p:cNvPr id="6148" name="Объект 5"/>
          <p:cNvSpPr>
            <a:spLocks noGrp="1"/>
          </p:cNvSpPr>
          <p:nvPr>
            <p:ph idx="1"/>
          </p:nvPr>
        </p:nvSpPr>
        <p:spPr>
          <a:xfrm>
            <a:off x="250825" y="1773238"/>
            <a:ext cx="8713788" cy="4751387"/>
          </a:xfrm>
        </p:spPr>
        <p:txBody>
          <a:bodyPr/>
          <a:lstStyle/>
          <a:p>
            <a:pPr marL="0" indent="0" eaLnBrk="1" hangingPunct="1">
              <a:buFontTx/>
              <a:buNone/>
            </a:pPr>
            <a:r>
              <a:rPr lang="ru-RU" altLang="ru-RU" dirty="0" smtClean="0"/>
              <a:t>    </a:t>
            </a:r>
            <a:r>
              <a:rPr lang="ru-RU" altLang="ru-RU" sz="3600" b="1" dirty="0" smtClean="0">
                <a:latin typeface="Times New Roman" pitchFamily="18" charset="0"/>
                <a:cs typeface="Times New Roman" pitchFamily="18" charset="0"/>
              </a:rPr>
              <a:t>3000 лет до н.э.                       Гомер   </a:t>
            </a:r>
            <a:r>
              <a:rPr lang="ru-RU" altLang="ru-RU" dirty="0" smtClean="0"/>
              <a:t>                                                                                            </a:t>
            </a:r>
          </a:p>
        </p:txBody>
      </p:sp>
      <p:pic>
        <p:nvPicPr>
          <p:cNvPr id="7" name="Рисунок 6" descr="https://im2-tub-ru.yandex.net/i?id=c8d09836d8cbe9a1dec0ccf792f31002&amp;n=21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39750" y="2492375"/>
            <a:ext cx="3455988" cy="3600450"/>
          </a:xfrm>
          <a:prstGeom prst="rect">
            <a:avLst/>
          </a:prstGeom>
          <a:ln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354162"/>
          </a:xfrm>
        </p:spPr>
        <p:txBody>
          <a:bodyPr/>
          <a:lstStyle/>
          <a:p>
            <a:pPr algn="l" eaLnBrk="1" hangingPunct="1"/>
            <a:r>
              <a:rPr lang="en-US" alt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  <a:r>
              <a:rPr lang="ru-RU" altLang="ru-RU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Медея</a:t>
            </a:r>
            <a:r>
              <a:rPr lang="ru-RU" altLang="ru-RU" sz="4000" dirty="0" smtClean="0"/>
              <a:t> </a:t>
            </a:r>
            <a:r>
              <a:rPr lang="en-US" altLang="ru-RU" sz="4000" dirty="0" smtClean="0"/>
              <a:t>               </a:t>
            </a:r>
            <a:r>
              <a:rPr lang="ru-RU" altLang="ru-RU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Гиппократ</a:t>
            </a:r>
          </a:p>
        </p:txBody>
      </p:sp>
      <p:sp>
        <p:nvSpPr>
          <p:cNvPr id="7171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buFontTx/>
              <a:buNone/>
            </a:pPr>
            <a:r>
              <a:rPr lang="ru-RU" altLang="ru-RU" sz="3600" dirty="0" smtClean="0"/>
              <a:t>       </a:t>
            </a:r>
            <a:r>
              <a:rPr lang="ru-RU" altLang="ru-RU" sz="3600" b="1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ru-RU" altLang="ru-RU" sz="3600" dirty="0" smtClean="0"/>
              <a:t>                       </a:t>
            </a:r>
            <a:endParaRPr lang="ru-RU" altLang="ru-RU" b="1" dirty="0" smtClean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 descr="Поляна - Замок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23850" y="1772817"/>
            <a:ext cx="3671888" cy="4464471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  <p:pic>
        <p:nvPicPr>
          <p:cNvPr id="5" name="Рисунок 4" descr="https://im1-tub-ru.yandex.net/i?id=4b34f43ad9c0eab572e9720ce352598a&amp;n=21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76825" y="1772817"/>
            <a:ext cx="3743325" cy="4464472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498178"/>
          </a:xfrm>
        </p:spPr>
        <p:txBody>
          <a:bodyPr/>
          <a:lstStyle/>
          <a:p>
            <a:pPr algn="l" eaLnBrk="1" hangingPunct="1"/>
            <a:r>
              <a:rPr lang="en-US" altLang="ru-RU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altLang="ru-RU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Цельс</a:t>
            </a:r>
            <a:r>
              <a:rPr lang="en-US" altLang="ru-RU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</a:t>
            </a:r>
            <a:r>
              <a:rPr lang="ru-RU" altLang="ru-RU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Иннокентий </a:t>
            </a:r>
            <a:r>
              <a:rPr lang="en-US" altLang="ru-RU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VII</a:t>
            </a:r>
            <a:r>
              <a:rPr lang="ru-RU" altLang="ru-RU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8195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buFontTx/>
              <a:buNone/>
            </a:pPr>
            <a:r>
              <a:rPr lang="ru-RU" altLang="ru-RU" dirty="0" smtClean="0"/>
              <a:t>        </a:t>
            </a:r>
            <a:r>
              <a:rPr lang="ru-RU" altLang="ru-RU" b="1" dirty="0" smtClean="0"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ru-RU" altLang="ru-RU" dirty="0" smtClean="0"/>
              <a:t>                                                          </a:t>
            </a:r>
          </a:p>
        </p:txBody>
      </p:sp>
      <p:pic>
        <p:nvPicPr>
          <p:cNvPr id="4" name="Рисунок 3" descr="Новая страница 1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68313" y="1772816"/>
            <a:ext cx="3599631" cy="4464472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  <p:pic>
        <p:nvPicPr>
          <p:cNvPr id="5" name="Рисунок 4" descr="Иннокентий VIII QuickiWiki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932041" y="1772816"/>
            <a:ext cx="3888110" cy="4464472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426170"/>
          </a:xfrm>
        </p:spPr>
        <p:txBody>
          <a:bodyPr/>
          <a:lstStyle/>
          <a:p>
            <a:pPr algn="l"/>
            <a:r>
              <a:rPr lang="ru-RU" dirty="0"/>
              <a:t> </a:t>
            </a:r>
            <a:r>
              <a:rPr lang="en-US" dirty="0" smtClean="0"/>
              <a:t> </a:t>
            </a:r>
            <a:r>
              <a:rPr lang="ru-RU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Константин </a:t>
            </a:r>
            <a:r>
              <a:rPr lang="en-US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  <a:r>
              <a:rPr lang="ru-RU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Жертвенные </a:t>
            </a:r>
            <a:r>
              <a:rPr lang="en-US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</a:t>
            </a:r>
            <a:r>
              <a:rPr lang="ru-RU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животные</a:t>
            </a:r>
            <a:endParaRPr lang="ru-RU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4818" name="Picture 2" descr="D:\Documents and Settings\Admin\Рабочий стол\Новая папка\dkgn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700808"/>
            <a:ext cx="3888432" cy="475252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  <p:pic>
        <p:nvPicPr>
          <p:cNvPr id="34819" name="Picture 3" descr="D:\Documents and Settings\Admin\Рабочий стол\Новая папка\22964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9992" y="1700808"/>
            <a:ext cx="4320480" cy="475252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</p:spTree>
    <p:extLst>
      <p:ext uri="{BB962C8B-B14F-4D97-AF65-F5344CB8AC3E}">
        <p14:creationId xmlns:p14="http://schemas.microsoft.com/office/powerpoint/2010/main" val="14454000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498178"/>
          </a:xfrm>
        </p:spPr>
        <p:txBody>
          <a:bodyPr/>
          <a:lstStyle/>
          <a:p>
            <a:pPr eaLnBrk="1" hangingPunct="1"/>
            <a:r>
              <a:rPr lang="ru-RU" altLang="ru-RU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У. </a:t>
            </a:r>
            <a:r>
              <a:rPr lang="ru-RU" altLang="ru-RU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Гарвеем</a:t>
            </a:r>
            <a:r>
              <a:rPr lang="ru-RU" altLang="ru-RU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altLang="ru-RU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ru-RU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1628 </a:t>
            </a:r>
            <a:r>
              <a:rPr lang="ru-RU" altLang="ru-RU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г.</a:t>
            </a:r>
          </a:p>
        </p:txBody>
      </p:sp>
      <p:sp>
        <p:nvSpPr>
          <p:cNvPr id="9219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buFontTx/>
              <a:buNone/>
            </a:pPr>
            <a:r>
              <a:rPr lang="ru-RU" altLang="ru-RU" sz="3600" b="1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marL="0" indent="0" eaLnBrk="1" hangingPunct="1">
              <a:buFontTx/>
              <a:buNone/>
            </a:pPr>
            <a:r>
              <a:rPr lang="ru-RU" altLang="ru-RU" sz="3600" b="1" dirty="0" smtClean="0">
                <a:latin typeface="Times New Roman" pitchFamily="18" charset="0"/>
                <a:cs typeface="Times New Roman" pitchFamily="18" charset="0"/>
              </a:rPr>
              <a:t>английский ученый:  </a:t>
            </a:r>
          </a:p>
          <a:p>
            <a:pPr marL="0" indent="0" algn="just" eaLnBrk="1" hangingPunct="1">
              <a:buFontTx/>
              <a:buNone/>
            </a:pPr>
            <a:r>
              <a:rPr lang="ru-RU" altLang="ru-RU" sz="3600" b="1" dirty="0" smtClean="0">
                <a:latin typeface="Times New Roman" pitchFamily="18" charset="0"/>
                <a:cs typeface="Times New Roman" pitchFamily="18" charset="0"/>
              </a:rPr>
              <a:t>открыл закон </a:t>
            </a:r>
          </a:p>
          <a:p>
            <a:pPr marL="0" indent="0" algn="just" eaLnBrk="1" hangingPunct="1">
              <a:buFontTx/>
              <a:buNone/>
            </a:pPr>
            <a:r>
              <a:rPr lang="ru-RU" altLang="ru-RU" sz="3600" b="1" dirty="0" smtClean="0">
                <a:latin typeface="Times New Roman" pitchFamily="18" charset="0"/>
                <a:cs typeface="Times New Roman" pitchFamily="18" charset="0"/>
              </a:rPr>
              <a:t>кровообращения, </a:t>
            </a:r>
          </a:p>
          <a:p>
            <a:pPr marL="0" indent="0" algn="just" eaLnBrk="1" hangingPunct="1">
              <a:buFontTx/>
              <a:buNone/>
            </a:pPr>
            <a:r>
              <a:rPr lang="ru-RU" altLang="ru-RU" sz="3600" b="1" dirty="0" smtClean="0">
                <a:latin typeface="Times New Roman" pitchFamily="18" charset="0"/>
                <a:cs typeface="Times New Roman" pitchFamily="18" charset="0"/>
              </a:rPr>
              <a:t>вывел принципы</a:t>
            </a:r>
          </a:p>
          <a:p>
            <a:pPr marL="0" indent="0" algn="just" eaLnBrk="1" hangingPunct="1">
              <a:buFontTx/>
              <a:buNone/>
            </a:pPr>
            <a:r>
              <a:rPr lang="ru-RU" altLang="ru-RU" sz="3600" b="1" dirty="0" smtClean="0">
                <a:latin typeface="Times New Roman" pitchFamily="18" charset="0"/>
                <a:cs typeface="Times New Roman" pitchFamily="18" charset="0"/>
              </a:rPr>
              <a:t>движения крови в </a:t>
            </a:r>
          </a:p>
          <a:p>
            <a:pPr marL="0" indent="0" algn="just" eaLnBrk="1" hangingPunct="1">
              <a:buFontTx/>
              <a:buNone/>
            </a:pPr>
            <a:r>
              <a:rPr lang="ru-RU" altLang="ru-RU" sz="3600" b="1" dirty="0" smtClean="0">
                <a:latin typeface="Times New Roman" pitchFamily="18" charset="0"/>
                <a:cs typeface="Times New Roman" pitchFamily="18" charset="0"/>
              </a:rPr>
              <a:t>организме.</a:t>
            </a:r>
          </a:p>
        </p:txBody>
      </p:sp>
      <p:pic>
        <p:nvPicPr>
          <p:cNvPr id="14438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292080" y="1772816"/>
            <a:ext cx="3672408" cy="4824536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Заголовок 1"/>
          <p:cNvSpPr>
            <a:spLocks noGrp="1"/>
          </p:cNvSpPr>
          <p:nvPr>
            <p:ph type="title"/>
          </p:nvPr>
        </p:nvSpPr>
        <p:spPr>
          <a:xfrm>
            <a:off x="457200" y="188640"/>
            <a:ext cx="8229600" cy="1800200"/>
          </a:xfrm>
        </p:spPr>
        <p:txBody>
          <a:bodyPr/>
          <a:lstStyle/>
          <a:p>
            <a:pPr algn="l" eaLnBrk="1" hangingPunct="1"/>
            <a:r>
              <a:rPr lang="ru-RU" altLang="ru-RU" sz="3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1667 </a:t>
            </a:r>
            <a:r>
              <a:rPr lang="ru-RU" altLang="ru-RU" sz="3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                         </a:t>
            </a:r>
            <a:r>
              <a:rPr lang="ru-RU" altLang="ru-RU" sz="3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3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1795 </a:t>
            </a:r>
            <a:r>
              <a:rPr lang="ru-RU" altLang="ru-RU" sz="3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</a:t>
            </a:r>
            <a:br>
              <a:rPr lang="ru-RU" altLang="ru-RU" sz="3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altLang="ru-RU" sz="3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Ж. Б. Денни            </a:t>
            </a:r>
            <a:r>
              <a:rPr lang="ru-RU" altLang="ru-RU" sz="3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</a:t>
            </a:r>
            <a:r>
              <a:rPr lang="ru-RU" altLang="ru-RU" sz="3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С. Физик </a:t>
            </a:r>
            <a:br>
              <a:rPr lang="ru-RU" altLang="ru-RU" sz="3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altLang="ru-RU" sz="38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24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buFontTx/>
              <a:buNone/>
            </a:pPr>
            <a:r>
              <a:rPr lang="ru-RU" altLang="ru-RU" dirty="0" smtClean="0"/>
              <a:t>      </a:t>
            </a:r>
            <a:r>
              <a:rPr lang="ru-RU" altLang="ru-RU" sz="3600" b="1" dirty="0" smtClean="0">
                <a:latin typeface="Times New Roman" pitchFamily="18" charset="0"/>
                <a:cs typeface="Times New Roman" pitchFamily="18" charset="0"/>
              </a:rPr>
              <a:t>                                      </a:t>
            </a:r>
          </a:p>
          <a:p>
            <a:pPr marL="0" indent="0" eaLnBrk="1" hangingPunct="1">
              <a:buFontTx/>
              <a:buNone/>
            </a:pPr>
            <a:r>
              <a:rPr lang="ru-RU" altLang="ru-RU" sz="3600" b="1" dirty="0" smtClean="0">
                <a:latin typeface="Times New Roman" pitchFamily="18" charset="0"/>
                <a:cs typeface="Times New Roman" pitchFamily="18" charset="0"/>
              </a:rPr>
              <a:t>                        </a:t>
            </a:r>
          </a:p>
        </p:txBody>
      </p:sp>
      <p:pic>
        <p:nvPicPr>
          <p:cNvPr id="4" name="Рисунок 3" descr="https://im2-tub-ru.yandex.net/i?id=64a5a25bcb8fbe5bb57a9a975463f425&amp;n=21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932040" y="1772816"/>
            <a:ext cx="3961135" cy="4680520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772816"/>
            <a:ext cx="3960440" cy="4680520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alt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Джеймс Бланделл </a:t>
            </a:r>
            <a:endParaRPr lang="ru-RU" alt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267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buFontTx/>
              <a:buNone/>
            </a:pPr>
            <a:endParaRPr lang="ru-RU" altLang="ru-RU" dirty="0"/>
          </a:p>
          <a:p>
            <a:pPr marL="0" indent="0" eaLnBrk="1" hangingPunct="1">
              <a:buFontTx/>
              <a:buNone/>
            </a:pPr>
            <a:r>
              <a:rPr lang="ru-RU" altLang="ru-RU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3600" b="1" dirty="0" smtClean="0">
                <a:latin typeface="Times New Roman" pitchFamily="18" charset="0"/>
                <a:cs typeface="Times New Roman" pitchFamily="18" charset="0"/>
              </a:rPr>
              <a:t>британский акушер:</a:t>
            </a:r>
          </a:p>
          <a:p>
            <a:pPr eaLnBrk="1" hangingPunct="1">
              <a:buFontTx/>
              <a:buChar char="-"/>
            </a:pPr>
            <a:r>
              <a:rPr lang="ru-RU" altLang="ru-RU" sz="3600" b="1" dirty="0" smtClean="0">
                <a:latin typeface="Times New Roman" pitchFamily="18" charset="0"/>
                <a:cs typeface="Times New Roman" pitchFamily="18" charset="0"/>
              </a:rPr>
              <a:t>изобрел инструменты</a:t>
            </a:r>
          </a:p>
          <a:p>
            <a:pPr marL="0" indent="0" eaLnBrk="1" hangingPunct="1">
              <a:buNone/>
            </a:pPr>
            <a:r>
              <a:rPr lang="ru-RU" altLang="ru-RU" sz="3600" b="1" dirty="0" smtClean="0">
                <a:latin typeface="Times New Roman" pitchFamily="18" charset="0"/>
                <a:cs typeface="Times New Roman" pitchFamily="18" charset="0"/>
              </a:rPr>
              <a:t>для переливания;</a:t>
            </a:r>
          </a:p>
          <a:p>
            <a:pPr eaLnBrk="1" hangingPunct="1">
              <a:buFontTx/>
              <a:buChar char="-"/>
            </a:pPr>
            <a:r>
              <a:rPr lang="ru-RU" altLang="ru-RU" sz="3600" b="1" dirty="0" smtClean="0">
                <a:latin typeface="Times New Roman" pitchFamily="18" charset="0"/>
                <a:cs typeface="Times New Roman" pitchFamily="18" charset="0"/>
              </a:rPr>
              <a:t>провел 10 трансфузий.</a:t>
            </a:r>
          </a:p>
        </p:txBody>
      </p:sp>
      <p:pic>
        <p:nvPicPr>
          <p:cNvPr id="4" name="Рисунок 3" descr="https://im2-tub-ru.yandex.net/i?id=637642f8fa041e8a7650024c2bee7507&amp;n=21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652120" y="1772816"/>
            <a:ext cx="3384376" cy="4824535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altLang="ru-RU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С. Ф. Хотовицкий </a:t>
            </a:r>
            <a:br>
              <a:rPr lang="ru-RU" altLang="ru-RU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altLang="ru-RU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(1796—1885) </a:t>
            </a:r>
            <a:endParaRPr lang="ru-RU" altLang="ru-RU" sz="4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291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buFontTx/>
              <a:buNone/>
            </a:pPr>
            <a:endParaRPr lang="ru-RU" altLang="ru-RU" sz="3600" b="1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 eaLnBrk="1" hangingPunct="1">
              <a:buFontTx/>
              <a:buNone/>
            </a:pPr>
            <a:r>
              <a:rPr lang="ru-RU" altLang="ru-RU" sz="3600" b="1" dirty="0" smtClean="0">
                <a:latin typeface="Times New Roman" pitchFamily="18" charset="0"/>
                <a:cs typeface="Times New Roman" pitchFamily="18" charset="0"/>
              </a:rPr>
              <a:t>Рекомендовал:</a:t>
            </a:r>
          </a:p>
          <a:p>
            <a:pPr marL="0" indent="0" eaLnBrk="1" hangingPunct="1">
              <a:buFontTx/>
              <a:buNone/>
            </a:pPr>
            <a:r>
              <a:rPr lang="ru-RU" altLang="ru-RU" sz="3600" b="1" dirty="0" smtClean="0">
                <a:latin typeface="Times New Roman" pitchFamily="18" charset="0"/>
                <a:cs typeface="Times New Roman" pitchFamily="18" charset="0"/>
              </a:rPr>
              <a:t>«переливание крови </a:t>
            </a:r>
          </a:p>
          <a:p>
            <a:pPr marL="0" indent="0" eaLnBrk="1" hangingPunct="1">
              <a:buFontTx/>
              <a:buNone/>
            </a:pPr>
            <a:r>
              <a:rPr lang="ru-RU" altLang="ru-RU" sz="3600" b="1" dirty="0" smtClean="0">
                <a:latin typeface="Times New Roman" pitchFamily="18" charset="0"/>
                <a:cs typeface="Times New Roman" pitchFamily="18" charset="0"/>
              </a:rPr>
              <a:t>как единственное </a:t>
            </a:r>
          </a:p>
          <a:p>
            <a:pPr marL="0" indent="0" eaLnBrk="1" hangingPunct="1">
              <a:buFontTx/>
              <a:buNone/>
            </a:pPr>
            <a:r>
              <a:rPr lang="ru-RU" altLang="ru-RU" sz="3600" b="1" dirty="0" smtClean="0">
                <a:latin typeface="Times New Roman" pitchFamily="18" charset="0"/>
                <a:cs typeface="Times New Roman" pitchFamily="18" charset="0"/>
              </a:rPr>
              <a:t>средство к спасению</a:t>
            </a:r>
          </a:p>
          <a:p>
            <a:pPr marL="0" indent="0" eaLnBrk="1" hangingPunct="1">
              <a:buFontTx/>
              <a:buNone/>
            </a:pPr>
            <a:r>
              <a:rPr lang="ru-RU" altLang="ru-RU" sz="3600" b="1" dirty="0" smtClean="0">
                <a:latin typeface="Times New Roman" pitchFamily="18" charset="0"/>
                <a:cs typeface="Times New Roman" pitchFamily="18" charset="0"/>
              </a:rPr>
              <a:t>жизни при сильной</a:t>
            </a:r>
          </a:p>
          <a:p>
            <a:pPr marL="0" indent="0" eaLnBrk="1" hangingPunct="1">
              <a:buFontTx/>
              <a:buNone/>
            </a:pPr>
            <a:r>
              <a:rPr lang="ru-RU" altLang="ru-RU" sz="3600" b="1" dirty="0" smtClean="0">
                <a:latin typeface="Times New Roman" pitchFamily="18" charset="0"/>
                <a:cs typeface="Times New Roman" pitchFamily="18" charset="0"/>
              </a:rPr>
              <a:t>кровопотери рожениц»</a:t>
            </a:r>
          </a:p>
          <a:p>
            <a:pPr marL="0" indent="0" eaLnBrk="1" hangingPunct="1">
              <a:buFontTx/>
              <a:buNone/>
            </a:pPr>
            <a:endParaRPr lang="ru-RU" altLang="ru-RU" sz="3600" b="1" dirty="0" smtClean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 descr="Реферат хотовицкий степан фомич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508104" y="1700808"/>
            <a:ext cx="3528392" cy="4824535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altLang="ru-RU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А. М. Вольф </a:t>
            </a:r>
            <a:br>
              <a:rPr lang="ru-RU" altLang="ru-RU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altLang="ru-RU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1832 г</a:t>
            </a:r>
            <a:endParaRPr lang="ru-RU" altLang="ru-RU" sz="4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315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buFontTx/>
              <a:buNone/>
            </a:pPr>
            <a:endParaRPr lang="ru-RU" altLang="ru-RU" dirty="0" smtClean="0"/>
          </a:p>
          <a:p>
            <a:pPr marL="0" indent="0" eaLnBrk="1" hangingPunct="1">
              <a:buFontTx/>
              <a:buNone/>
            </a:pPr>
            <a:r>
              <a:rPr lang="ru-RU" altLang="ru-RU" sz="36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Первое в России</a:t>
            </a:r>
          </a:p>
          <a:p>
            <a:pPr marL="0" indent="0" eaLnBrk="1" hangingPunct="1">
              <a:buFontTx/>
              <a:buNone/>
            </a:pPr>
            <a:r>
              <a:rPr lang="ru-RU" altLang="ru-RU" sz="36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переливание крови</a:t>
            </a:r>
          </a:p>
          <a:p>
            <a:pPr marL="0" indent="0" eaLnBrk="1" hangingPunct="1">
              <a:buFontTx/>
              <a:buNone/>
            </a:pPr>
            <a:r>
              <a:rPr lang="ru-RU" altLang="ru-RU" sz="36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родильнице.</a:t>
            </a:r>
          </a:p>
          <a:p>
            <a:pPr marL="0" indent="0" eaLnBrk="1" hangingPunct="1">
              <a:buFontTx/>
              <a:buNone/>
            </a:pPr>
            <a:r>
              <a:rPr lang="ru-RU" altLang="ru-RU" sz="3600" b="1" dirty="0" smtClean="0">
                <a:latin typeface="Times New Roman" pitchFamily="18" charset="0"/>
                <a:cs typeface="Times New Roman" pitchFamily="18" charset="0"/>
              </a:rPr>
              <a:t>В дальнейшем ещё</a:t>
            </a:r>
          </a:p>
          <a:p>
            <a:pPr marL="0" indent="0" eaLnBrk="1" hangingPunct="1">
              <a:buFontTx/>
              <a:buNone/>
            </a:pPr>
            <a:r>
              <a:rPr lang="ru-RU" altLang="ru-RU" sz="3600" b="1" dirty="0" smtClean="0">
                <a:latin typeface="Times New Roman" pitchFamily="18" charset="0"/>
                <a:cs typeface="Times New Roman" pitchFamily="18" charset="0"/>
              </a:rPr>
              <a:t>6 успешных </a:t>
            </a:r>
          </a:p>
          <a:p>
            <a:pPr marL="0" indent="0" eaLnBrk="1" hangingPunct="1">
              <a:buFontTx/>
              <a:buNone/>
            </a:pPr>
            <a:r>
              <a:rPr lang="ru-RU" altLang="ru-RU" sz="3600" b="1" dirty="0">
                <a:latin typeface="Times New Roman" pitchFamily="18" charset="0"/>
                <a:cs typeface="Times New Roman" pitchFamily="18" charset="0"/>
              </a:rPr>
              <a:t>п</a:t>
            </a:r>
            <a:r>
              <a:rPr lang="ru-RU" altLang="ru-RU" sz="3600" b="1" dirty="0" smtClean="0">
                <a:latin typeface="Times New Roman" pitchFamily="18" charset="0"/>
                <a:cs typeface="Times New Roman" pitchFamily="18" charset="0"/>
              </a:rPr>
              <a:t>ереливаний.</a:t>
            </a:r>
          </a:p>
        </p:txBody>
      </p:sp>
      <p:pic>
        <p:nvPicPr>
          <p:cNvPr id="4" name="Рисунок 3" descr="https://im0-tub-ru.yandex.net/i?id=aeffc03a9353743f3458646848a04fbe&amp;n=21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788024" y="1772816"/>
            <a:ext cx="4176464" cy="4896544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642194"/>
          </a:xfrm>
        </p:spPr>
        <p:txBody>
          <a:bodyPr/>
          <a:lstStyle/>
          <a:p>
            <a:pPr eaLnBrk="1" hangingPunct="1"/>
            <a:r>
              <a:rPr lang="ru-RU" altLang="ru-RU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1848 г  </a:t>
            </a:r>
            <a:br>
              <a:rPr lang="ru-RU" altLang="ru-RU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altLang="ru-RU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ru-RU" altLang="ru-RU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М. Филомафитский</a:t>
            </a:r>
            <a:br>
              <a:rPr lang="ru-RU" altLang="ru-RU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altLang="ru-RU" sz="4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339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buFontTx/>
              <a:buNone/>
            </a:pPr>
            <a:endParaRPr lang="ru-RU" altLang="ru-RU" b="1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 eaLnBrk="1" hangingPunct="1">
              <a:buFontTx/>
              <a:buNone/>
            </a:pPr>
            <a:r>
              <a:rPr lang="ru-RU" altLang="ru-RU" b="1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ru-RU" altLang="ru-RU" b="1" u="sng" dirty="0" smtClean="0">
                <a:latin typeface="Times New Roman" pitchFamily="18" charset="0"/>
                <a:cs typeface="Times New Roman" pitchFamily="18" charset="0"/>
              </a:rPr>
              <a:t>Фундаментальный труд</a:t>
            </a:r>
          </a:p>
          <a:p>
            <a:pPr marL="0" indent="0" eaLnBrk="1" hangingPunct="1">
              <a:buFontTx/>
              <a:buNone/>
            </a:pPr>
            <a:r>
              <a:rPr lang="ru-RU" altLang="ru-RU" b="1" dirty="0" smtClean="0">
                <a:latin typeface="Times New Roman" pitchFamily="18" charset="0"/>
                <a:cs typeface="Times New Roman" pitchFamily="18" charset="0"/>
              </a:rPr>
              <a:t> «Трактат о переливании </a:t>
            </a:r>
          </a:p>
          <a:p>
            <a:pPr marL="0" indent="0" eaLnBrk="1" hangingPunct="1">
              <a:buFontTx/>
              <a:buNone/>
            </a:pPr>
            <a:r>
              <a:rPr lang="ru-RU" altLang="ru-RU" b="1" dirty="0" smtClean="0">
                <a:latin typeface="Times New Roman" pitchFamily="18" charset="0"/>
                <a:cs typeface="Times New Roman" pitchFamily="18" charset="0"/>
              </a:rPr>
              <a:t>крови как единственном </a:t>
            </a:r>
          </a:p>
          <a:p>
            <a:pPr marL="0" indent="0" eaLnBrk="1" hangingPunct="1">
              <a:buFontTx/>
              <a:buNone/>
            </a:pPr>
            <a:r>
              <a:rPr lang="ru-RU" altLang="ru-RU" b="1" dirty="0" smtClean="0">
                <a:latin typeface="Times New Roman" pitchFamily="18" charset="0"/>
                <a:cs typeface="Times New Roman" pitchFamily="18" charset="0"/>
              </a:rPr>
              <a:t>средстве во многих случаях</a:t>
            </a:r>
          </a:p>
          <a:p>
            <a:pPr marL="0" indent="0" eaLnBrk="1" hangingPunct="1">
              <a:buFontTx/>
              <a:buNone/>
            </a:pPr>
            <a:r>
              <a:rPr lang="ru-RU" altLang="ru-RU" b="1" dirty="0" smtClean="0">
                <a:latin typeface="Times New Roman" pitchFamily="18" charset="0"/>
                <a:cs typeface="Times New Roman" pitchFamily="18" charset="0"/>
              </a:rPr>
              <a:t> спасти угасающую жизнь»</a:t>
            </a:r>
          </a:p>
        </p:txBody>
      </p:sp>
      <p:pic>
        <p:nvPicPr>
          <p:cNvPr id="4" name="Рисунок 3" descr="Фамилия Филомафитский &quot; Крупнейшая энциклопедия фамилий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24128" y="1772816"/>
            <a:ext cx="3312367" cy="4824536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714202"/>
          </a:xfrm>
        </p:spPr>
        <p:txBody>
          <a:bodyPr/>
          <a:lstStyle/>
          <a:p>
            <a:pPr eaLnBrk="1" hangingPunct="1"/>
            <a:r>
              <a:rPr lang="ru-RU" altLang="ru-RU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1865 </a:t>
            </a:r>
            <a:r>
              <a:rPr lang="ru-RU" altLang="ru-RU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</a:t>
            </a:r>
            <a:r>
              <a:rPr lang="ru-RU" altLang="ru-RU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altLang="ru-RU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altLang="ru-RU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В. В. Сутугин</a:t>
            </a:r>
            <a:br>
              <a:rPr lang="ru-RU" altLang="ru-RU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altLang="ru-RU" sz="4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363" name="Объект 2"/>
          <p:cNvSpPr>
            <a:spLocks noGrp="1"/>
          </p:cNvSpPr>
          <p:nvPr>
            <p:ph idx="1"/>
          </p:nvPr>
        </p:nvSpPr>
        <p:spPr>
          <a:xfrm>
            <a:off x="179512" y="1600200"/>
            <a:ext cx="8507288" cy="4525963"/>
          </a:xfrm>
        </p:spPr>
        <p:txBody>
          <a:bodyPr/>
          <a:lstStyle/>
          <a:p>
            <a:pPr marL="0" indent="0" eaLnBrk="1" hangingPunct="1">
              <a:buFontTx/>
              <a:buNone/>
            </a:pPr>
            <a:r>
              <a:rPr lang="ru-RU" altLang="ru-RU" dirty="0" smtClean="0"/>
              <a:t>            </a:t>
            </a:r>
            <a:r>
              <a:rPr lang="ru-RU" altLang="ru-RU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Писал:</a:t>
            </a:r>
          </a:p>
          <a:p>
            <a:pPr marL="0" indent="0" eaLnBrk="1" hangingPunct="1">
              <a:buFontTx/>
              <a:buNone/>
            </a:pPr>
            <a:r>
              <a:rPr lang="ru-RU" alt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«В больших повивальных</a:t>
            </a:r>
          </a:p>
          <a:p>
            <a:pPr marL="0" indent="0" eaLnBrk="1" hangingPunct="1">
              <a:buFontTx/>
              <a:buNone/>
            </a:pPr>
            <a:r>
              <a:rPr lang="ru-RU" alt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институтах и перевязочных</a:t>
            </a:r>
          </a:p>
          <a:p>
            <a:pPr marL="0" indent="0" eaLnBrk="1" hangingPunct="1">
              <a:buFontTx/>
              <a:buNone/>
            </a:pPr>
            <a:r>
              <a:rPr lang="ru-RU" alt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</a:t>
            </a:r>
            <a:r>
              <a:rPr lang="ru-RU" alt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унктах можно иметь</a:t>
            </a:r>
          </a:p>
          <a:p>
            <a:pPr marL="0" indent="0" eaLnBrk="1" hangingPunct="1">
              <a:buFontTx/>
              <a:buNone/>
            </a:pPr>
            <a:r>
              <a:rPr lang="ru-RU" alt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</a:t>
            </a:r>
            <a:r>
              <a:rPr lang="ru-RU" alt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апас крови, собирая</a:t>
            </a:r>
          </a:p>
          <a:p>
            <a:pPr marL="0" indent="0" eaLnBrk="1" hangingPunct="1">
              <a:buFontTx/>
              <a:buNone/>
            </a:pPr>
            <a:r>
              <a:rPr lang="ru-RU" alt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</a:t>
            </a:r>
            <a:r>
              <a:rPr lang="ru-RU" alt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ё при кровотечениях, если </a:t>
            </a:r>
          </a:p>
          <a:p>
            <a:pPr marL="0" indent="0" eaLnBrk="1" hangingPunct="1">
              <a:buFontTx/>
              <a:buNone/>
            </a:pPr>
            <a:r>
              <a:rPr lang="ru-RU" alt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правильно хранить».</a:t>
            </a:r>
          </a:p>
          <a:p>
            <a:pPr marL="0" indent="0" eaLnBrk="1" hangingPunct="1">
              <a:buFontTx/>
              <a:buNone/>
            </a:pPr>
            <a:endParaRPr lang="ru-RU" altLang="ru-RU" dirty="0" smtClean="0"/>
          </a:p>
          <a:p>
            <a:pPr marL="0" indent="0" eaLnBrk="1" hangingPunct="1">
              <a:buFontTx/>
              <a:buNone/>
            </a:pPr>
            <a:r>
              <a:rPr lang="ru-RU" altLang="ru-RU" dirty="0" smtClean="0"/>
              <a:t>          </a:t>
            </a:r>
            <a:endParaRPr lang="ru-RU" altLang="ru-RU" sz="3600" b="1" dirty="0" smtClean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 descr="Сутугин Василий Васильевич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580112" y="1772816"/>
            <a:ext cx="3456384" cy="4608934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 eaLnBrk="1" hangingPunct="1"/>
            <a:r>
              <a:rPr lang="ru-RU" altLang="ru-RU" sz="4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К.Ландштейнер</a:t>
            </a:r>
            <a:r>
              <a:rPr lang="ru-RU" altLang="ru-RU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altLang="ru-RU" sz="4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Р.Оттенберг</a:t>
            </a:r>
            <a:endParaRPr lang="ru-RU" altLang="ru-RU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387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buFontTx/>
              <a:buNone/>
            </a:pPr>
            <a:endParaRPr lang="ru-RU" altLang="ru-RU" sz="3600" b="1" dirty="0" smtClean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 descr="Что? . Почему? . Зачем? . &quot; Цифры и факты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23528" y="1772816"/>
            <a:ext cx="3888556" cy="4680520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  <p:pic>
        <p:nvPicPr>
          <p:cNvPr id="5" name="Рисунок 4" descr="https://im2-tub-ru.yandex.net/i?id=de13787132755b9c4271966ebd5add81&amp;n=21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04049" y="1772816"/>
            <a:ext cx="3960440" cy="4680520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930226"/>
          </a:xfrm>
        </p:spPr>
        <p:txBody>
          <a:bodyPr/>
          <a:lstStyle/>
          <a:p>
            <a:pPr eaLnBrk="1" hangingPunct="1"/>
            <a:r>
              <a:rPr lang="ru-RU" altLang="ru-RU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Первая мировая война </a:t>
            </a:r>
            <a:r>
              <a:rPr lang="ru-RU" altLang="ru-RU" dirty="0"/>
              <a:t/>
            </a:r>
            <a:br>
              <a:rPr lang="ru-RU" altLang="ru-RU" dirty="0"/>
            </a:br>
            <a:endParaRPr lang="ru-RU" altLang="ru-RU" dirty="0" smtClean="0"/>
          </a:p>
        </p:txBody>
      </p:sp>
      <p:sp>
        <p:nvSpPr>
          <p:cNvPr id="17411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 eaLnBrk="1" hangingPunct="1">
              <a:buFontTx/>
              <a:buNone/>
            </a:pPr>
            <a:endParaRPr lang="ru-RU" altLang="ru-RU" sz="3600" b="1" dirty="0" smtClean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7414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700808"/>
            <a:ext cx="4248472" cy="4968552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  <p:pic>
        <p:nvPicPr>
          <p:cNvPr id="17415" name="Picture 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016" y="1700808"/>
            <a:ext cx="4320480" cy="4968552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930226"/>
          </a:xfrm>
        </p:spPr>
        <p:txBody>
          <a:bodyPr/>
          <a:lstStyle/>
          <a:p>
            <a:pPr eaLnBrk="1" hangingPunct="1"/>
            <a:r>
              <a:rPr lang="ru-RU" altLang="ru-RU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В. Н. </a:t>
            </a:r>
            <a:r>
              <a:rPr lang="ru-RU" altLang="ru-RU" sz="4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Шамов</a:t>
            </a:r>
            <a:r>
              <a:rPr lang="ru-RU" altLang="ru-RU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altLang="ru-RU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altLang="ru-RU" sz="4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435" name="Объект 2"/>
          <p:cNvSpPr>
            <a:spLocks noGrp="1"/>
          </p:cNvSpPr>
          <p:nvPr>
            <p:ph idx="1"/>
          </p:nvPr>
        </p:nvSpPr>
        <p:spPr>
          <a:xfrm>
            <a:off x="179512" y="1778086"/>
            <a:ext cx="8517632" cy="4525963"/>
          </a:xfrm>
        </p:spPr>
        <p:txBody>
          <a:bodyPr/>
          <a:lstStyle/>
          <a:p>
            <a:pPr marL="0" indent="0" eaLnBrk="1" hangingPunct="1">
              <a:buFontTx/>
              <a:buNone/>
            </a:pPr>
            <a:r>
              <a:rPr lang="ru-RU" altLang="ru-RU" sz="3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3400" b="1" dirty="0" smtClean="0">
                <a:latin typeface="Times New Roman" pitchFamily="18" charset="0"/>
                <a:cs typeface="Times New Roman" pitchFamily="18" charset="0"/>
              </a:rPr>
              <a:t>            </a:t>
            </a:r>
            <a:r>
              <a:rPr lang="ru-RU" altLang="ru-RU" sz="3400" b="1" u="sng" dirty="0" smtClean="0">
                <a:latin typeface="Times New Roman" pitchFamily="18" charset="0"/>
                <a:cs typeface="Times New Roman" pitchFamily="18" charset="0"/>
              </a:rPr>
              <a:t>20 </a:t>
            </a:r>
            <a:r>
              <a:rPr lang="ru-RU" altLang="ru-RU" sz="3400" b="1" u="sng" dirty="0">
                <a:latin typeface="Times New Roman" pitchFamily="18" charset="0"/>
                <a:cs typeface="Times New Roman" pitchFamily="18" charset="0"/>
              </a:rPr>
              <a:t>июня 1919 </a:t>
            </a:r>
            <a:r>
              <a:rPr lang="ru-RU" altLang="ru-RU" sz="3400" b="1" u="sng" dirty="0" smtClean="0">
                <a:latin typeface="Times New Roman" pitchFamily="18" charset="0"/>
                <a:cs typeface="Times New Roman" pitchFamily="18" charset="0"/>
              </a:rPr>
              <a:t>г</a:t>
            </a:r>
            <a:endParaRPr lang="ru-RU" altLang="ru-RU" sz="3400" b="1" u="sng" dirty="0">
              <a:latin typeface="Times New Roman" pitchFamily="18" charset="0"/>
              <a:cs typeface="Times New Roman" pitchFamily="18" charset="0"/>
            </a:endParaRPr>
          </a:p>
          <a:p>
            <a:pPr marL="0" indent="0" eaLnBrk="1" hangingPunct="1">
              <a:buFontTx/>
              <a:buNone/>
            </a:pPr>
            <a:r>
              <a:rPr lang="ru-RU" altLang="ru-RU" sz="3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3400" b="1" dirty="0" smtClean="0">
                <a:latin typeface="Times New Roman" pitchFamily="18" charset="0"/>
                <a:cs typeface="Times New Roman" pitchFamily="18" charset="0"/>
              </a:rPr>
              <a:t>Первое научно обоснованное </a:t>
            </a:r>
          </a:p>
          <a:p>
            <a:pPr marL="0" indent="0" eaLnBrk="1" hangingPunct="1">
              <a:buFontTx/>
              <a:buNone/>
            </a:pPr>
            <a:r>
              <a:rPr lang="ru-RU" altLang="ru-RU" sz="3400" b="1" dirty="0" smtClean="0">
                <a:latin typeface="Times New Roman" pitchFamily="18" charset="0"/>
                <a:cs typeface="Times New Roman" pitchFamily="18" charset="0"/>
              </a:rPr>
              <a:t>переливание крови с учетом</a:t>
            </a:r>
          </a:p>
          <a:p>
            <a:pPr marL="0" indent="0" eaLnBrk="1" hangingPunct="1">
              <a:buFontTx/>
              <a:buNone/>
            </a:pPr>
            <a:r>
              <a:rPr lang="ru-RU" altLang="ru-RU" sz="3400" b="1" dirty="0" smtClean="0">
                <a:latin typeface="Times New Roman" pitchFamily="18" charset="0"/>
                <a:cs typeface="Times New Roman" pitchFamily="18" charset="0"/>
              </a:rPr>
              <a:t> её групповой</a:t>
            </a:r>
            <a:r>
              <a:rPr lang="ru-RU" altLang="ru-RU" sz="3400" b="1" dirty="0">
                <a:latin typeface="Times New Roman" pitchFamily="18" charset="0"/>
                <a:cs typeface="Times New Roman" pitchFamily="18" charset="0"/>
              </a:rPr>
              <a:t> </a:t>
            </a:r>
            <a:endParaRPr lang="ru-RU" altLang="ru-RU" sz="3400" b="1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 eaLnBrk="1" hangingPunct="1">
              <a:buFontTx/>
              <a:buNone/>
            </a:pPr>
            <a:r>
              <a:rPr lang="ru-RU" altLang="ru-RU" sz="3400" b="1" dirty="0" smtClean="0">
                <a:latin typeface="Times New Roman" pitchFamily="18" charset="0"/>
                <a:cs typeface="Times New Roman" pitchFamily="18" charset="0"/>
              </a:rPr>
              <a:t>принадлежности в Советском </a:t>
            </a:r>
          </a:p>
          <a:p>
            <a:pPr marL="0" indent="0" eaLnBrk="1" hangingPunct="1">
              <a:buFontTx/>
              <a:buNone/>
            </a:pPr>
            <a:r>
              <a:rPr lang="ru-RU" altLang="ru-RU" sz="3400" b="1" dirty="0" smtClean="0">
                <a:latin typeface="Times New Roman" pitchFamily="18" charset="0"/>
                <a:cs typeface="Times New Roman" pitchFamily="18" charset="0"/>
              </a:rPr>
              <a:t>Союзе.</a:t>
            </a:r>
          </a:p>
          <a:p>
            <a:pPr marL="0" indent="0" eaLnBrk="1" hangingPunct="1">
              <a:buFontTx/>
              <a:buNone/>
            </a:pPr>
            <a:r>
              <a:rPr lang="ru-RU" altLang="ru-RU" sz="3400" b="1" dirty="0" smtClean="0">
                <a:latin typeface="Times New Roman" pitchFamily="18" charset="0"/>
                <a:cs typeface="Times New Roman" pitchFamily="18" charset="0"/>
              </a:rPr>
              <a:t>      </a:t>
            </a:r>
            <a:r>
              <a:rPr lang="ru-RU" altLang="ru-RU" sz="3600" b="1" dirty="0" smtClean="0">
                <a:latin typeface="Times New Roman" pitchFamily="18" charset="0"/>
                <a:cs typeface="Times New Roman" pitchFamily="18" charset="0"/>
              </a:rPr>
              <a:t>       </a:t>
            </a:r>
          </a:p>
          <a:p>
            <a:pPr marL="0" indent="0" eaLnBrk="1" hangingPunct="1">
              <a:buFontTx/>
              <a:buNone/>
            </a:pPr>
            <a:endParaRPr lang="ru-RU" altLang="ru-RU" sz="3600" b="1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 eaLnBrk="1" hangingPunct="1">
              <a:buFontTx/>
              <a:buNone/>
            </a:pPr>
            <a:endParaRPr lang="ru-RU" altLang="ru-RU" sz="3600" b="1" dirty="0" smtClean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 descr="https://im3-tub-ru.yandex.net/i?id=7b8b77ba50cf3174fd6b6a3084a4be1b&amp;n=21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156176" y="1700808"/>
            <a:ext cx="2880320" cy="4896544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858218"/>
          </a:xfrm>
        </p:spPr>
        <p:txBody>
          <a:bodyPr/>
          <a:lstStyle/>
          <a:p>
            <a:r>
              <a:rPr lang="ru-RU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1935 </a:t>
            </a:r>
            <a:r>
              <a:rPr lang="ru-RU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</a:t>
            </a:r>
            <a:br>
              <a:rPr lang="ru-RU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Общество </a:t>
            </a:r>
            <a:r>
              <a:rPr lang="ru-RU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«Красного креста»</a:t>
            </a:r>
            <a:br>
              <a:rPr lang="ru-RU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endParaRPr lang="ru-RU" sz="36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pic>
        <p:nvPicPr>
          <p:cNvPr id="378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700808"/>
            <a:ext cx="8784976" cy="4968552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</p:spTree>
    <p:extLst>
      <p:ext uri="{BB962C8B-B14F-4D97-AF65-F5344CB8AC3E}">
        <p14:creationId xmlns:p14="http://schemas.microsoft.com/office/powerpoint/2010/main" val="22025414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 eaLnBrk="1" hangingPunct="1"/>
            <a:endParaRPr lang="ru-RU" altLang="ru-RU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459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buFontTx/>
              <a:buNone/>
            </a:pPr>
            <a:r>
              <a:rPr lang="ru-RU" altLang="ru-RU" sz="3600" b="1" dirty="0" smtClean="0">
                <a:latin typeface="Times New Roman" pitchFamily="18" charset="0"/>
                <a:cs typeface="Times New Roman" pitchFamily="18" charset="0"/>
              </a:rPr>
              <a:t>С. И. </a:t>
            </a:r>
            <a:r>
              <a:rPr lang="ru-RU" altLang="ru-RU" sz="3600" b="1" dirty="0" err="1" smtClean="0">
                <a:latin typeface="Times New Roman" pitchFamily="18" charset="0"/>
                <a:cs typeface="Times New Roman" pitchFamily="18" charset="0"/>
              </a:rPr>
              <a:t>Спасокукоцкий</a:t>
            </a:r>
            <a:r>
              <a:rPr lang="ru-RU" altLang="ru-RU" sz="3600" b="1" dirty="0" smtClean="0">
                <a:latin typeface="Times New Roman" pitchFamily="18" charset="0"/>
                <a:cs typeface="Times New Roman" pitchFamily="18" charset="0"/>
              </a:rPr>
              <a:t>    Н.Н</a:t>
            </a:r>
            <a:r>
              <a:rPr lang="ru-RU" altLang="ru-RU" sz="3600" b="1" dirty="0">
                <a:latin typeface="Times New Roman" pitchFamily="18" charset="0"/>
                <a:cs typeface="Times New Roman" pitchFamily="18" charset="0"/>
              </a:rPr>
              <a:t>. Еланский</a:t>
            </a:r>
          </a:p>
          <a:p>
            <a:pPr marL="0" indent="0" eaLnBrk="1" hangingPunct="1">
              <a:buFontTx/>
              <a:buNone/>
            </a:pPr>
            <a:r>
              <a:rPr lang="ru-RU" altLang="ru-RU" sz="3600" b="1" dirty="0" smtClean="0">
                <a:latin typeface="Times New Roman" pitchFamily="18" charset="0"/>
                <a:cs typeface="Times New Roman" pitchFamily="18" charset="0"/>
              </a:rPr>
              <a:t>  </a:t>
            </a:r>
          </a:p>
        </p:txBody>
      </p:sp>
      <p:pic>
        <p:nvPicPr>
          <p:cNvPr id="4" name="Рисунок 3" descr="Спасокукоцкий С.И. Zdravie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39552" y="2276475"/>
            <a:ext cx="3744416" cy="3889375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040" y="2276474"/>
            <a:ext cx="3862883" cy="38893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274638"/>
            <a:ext cx="8435280" cy="1498178"/>
          </a:xfrm>
        </p:spPr>
        <p:txBody>
          <a:bodyPr/>
          <a:lstStyle/>
          <a:p>
            <a:pPr algn="l"/>
            <a:r>
              <a:rPr lang="ru-RU" dirty="0"/>
              <a:t> </a:t>
            </a:r>
            <a:r>
              <a:rPr lang="ru-RU" sz="3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А.Н.Филатов</a:t>
            </a:r>
            <a:r>
              <a:rPr lang="ru-RU" sz="3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  <a:r>
              <a:rPr lang="ru-RU" sz="3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А.А.Багдасаров</a:t>
            </a:r>
            <a:endParaRPr lang="ru-RU" sz="3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</a:t>
            </a:r>
            <a:endParaRPr lang="ru-RU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700808"/>
            <a:ext cx="4032448" cy="48245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048" y="1700808"/>
            <a:ext cx="3816424" cy="4824536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</p:spTree>
    <p:extLst>
      <p:ext uri="{BB962C8B-B14F-4D97-AF65-F5344CB8AC3E}">
        <p14:creationId xmlns:p14="http://schemas.microsoft.com/office/powerpoint/2010/main" val="38191320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426170"/>
          </a:xfrm>
        </p:spPr>
        <p:txBody>
          <a:bodyPr/>
          <a:lstStyle/>
          <a:p>
            <a:r>
              <a:rPr lang="ru-RU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Гемотрансфузия </a:t>
            </a:r>
            <a:r>
              <a:rPr lang="ru-RU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1941 </a:t>
            </a:r>
            <a:r>
              <a:rPr lang="ru-RU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1945 г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389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700808"/>
            <a:ext cx="8568952" cy="4990331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</p:spTree>
    <p:extLst>
      <p:ext uri="{BB962C8B-B14F-4D97-AF65-F5344CB8AC3E}">
        <p14:creationId xmlns:p14="http://schemas.microsoft.com/office/powerpoint/2010/main" val="14776741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930226"/>
          </a:xfrm>
        </p:spPr>
        <p:txBody>
          <a:bodyPr/>
          <a:lstStyle/>
          <a:p>
            <a:r>
              <a:rPr lang="ru-RU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Гемотрансфузия </a:t>
            </a:r>
            <a:r>
              <a:rPr lang="ru-RU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1950 </a:t>
            </a:r>
            <a:r>
              <a:rPr lang="ru-RU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</a:t>
            </a:r>
            <a:br>
              <a:rPr lang="ru-RU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endParaRPr lang="ru-RU" sz="36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pic>
        <p:nvPicPr>
          <p:cNvPr id="3993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700808"/>
            <a:ext cx="8568952" cy="4968552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</p:spTree>
    <p:extLst>
      <p:ext uri="{BB962C8B-B14F-4D97-AF65-F5344CB8AC3E}">
        <p14:creationId xmlns:p14="http://schemas.microsoft.com/office/powerpoint/2010/main" val="30907900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714202"/>
          </a:xfrm>
        </p:spPr>
        <p:txBody>
          <a:bodyPr/>
          <a:lstStyle/>
          <a:p>
            <a:r>
              <a:rPr lang="ru-RU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Трансфузиология </a:t>
            </a:r>
            <a:r>
              <a:rPr lang="ru-RU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XXI </a:t>
            </a:r>
            <a:r>
              <a:rPr lang="ru-RU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века</a:t>
            </a:r>
            <a:br>
              <a:rPr lang="ru-RU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endParaRPr lang="ru-RU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0962" name="Picture 2" descr="D:\Documents and Settings\Admin\Рабочий стол\Новая папка\Донорство крови_shutterstock_6994157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772816"/>
            <a:ext cx="4248472" cy="462569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  <p:pic>
        <p:nvPicPr>
          <p:cNvPr id="40964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016" y="1772817"/>
            <a:ext cx="4248472" cy="4625698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</p:spTree>
    <p:extLst>
      <p:ext uri="{BB962C8B-B14F-4D97-AF65-F5344CB8AC3E}">
        <p14:creationId xmlns:p14="http://schemas.microsoft.com/office/powerpoint/2010/main" val="31431010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1986" name="Picture 2" descr="D:\Documents and Settings\Admin\Рабочий стол\Новая папка\image_eyJ3Ijo1NjF9_preview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</p:spTree>
    <p:extLst>
      <p:ext uri="{BB962C8B-B14F-4D97-AF65-F5344CB8AC3E}">
        <p14:creationId xmlns:p14="http://schemas.microsoft.com/office/powerpoint/2010/main" val="2548587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ru-RU" altLang="ru-RU" smtClean="0"/>
          </a:p>
        </p:txBody>
      </p:sp>
      <p:pic>
        <p:nvPicPr>
          <p:cNvPr id="3" name="донорствоMSWMM_0001.wmv">
            <a:hlinkClick r:id="" action="ppaction://media"/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9144000" cy="6126163"/>
          </a:xfr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altLang="ru-RU" sz="4000" b="1" smtClean="0">
                <a:latin typeface="Times New Roman" pitchFamily="18" charset="0"/>
                <a:cs typeface="Times New Roman" pitchFamily="18" charset="0"/>
              </a:rPr>
              <a:t>2. Тайны и загадки крови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196752"/>
            <a:ext cx="8229600" cy="5327873"/>
          </a:xfrm>
        </p:spPr>
        <p:txBody>
          <a:bodyPr/>
          <a:lstStyle/>
          <a:p>
            <a:pPr marL="0" indent="0" algn="ctr" eaLnBrk="1" hangingPunct="1">
              <a:buFontTx/>
              <a:buNone/>
              <a:defRPr/>
            </a:pPr>
            <a:r>
              <a:rPr lang="ru-RU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функции крови:</a:t>
            </a:r>
          </a:p>
          <a:p>
            <a:pPr eaLnBrk="1" hangingPunct="1">
              <a:buFontTx/>
              <a:buChar char="-"/>
              <a:defRPr/>
            </a:pPr>
            <a:r>
              <a:rPr lang="ru-RU" sz="31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транспортная;</a:t>
            </a:r>
          </a:p>
          <a:p>
            <a:pPr eaLnBrk="1" hangingPunct="1">
              <a:buFontTx/>
              <a:buChar char="-"/>
              <a:defRPr/>
            </a:pPr>
            <a:r>
              <a:rPr lang="ru-RU" sz="31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дыхательная;</a:t>
            </a:r>
          </a:p>
          <a:p>
            <a:pPr eaLnBrk="1" hangingPunct="1">
              <a:buFontTx/>
              <a:buChar char="-"/>
              <a:defRPr/>
            </a:pPr>
            <a:r>
              <a:rPr lang="ru-RU" sz="31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трофическая;</a:t>
            </a:r>
          </a:p>
          <a:p>
            <a:pPr eaLnBrk="1" hangingPunct="1">
              <a:buFontTx/>
              <a:buChar char="-"/>
              <a:defRPr/>
            </a:pPr>
            <a:r>
              <a:rPr lang="ru-RU" sz="31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экскреторная;</a:t>
            </a:r>
          </a:p>
          <a:p>
            <a:pPr eaLnBrk="1" hangingPunct="1">
              <a:buFontTx/>
              <a:buChar char="-"/>
              <a:defRPr/>
            </a:pPr>
            <a:r>
              <a:rPr lang="ru-RU" sz="31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терморегуляторная;</a:t>
            </a:r>
          </a:p>
          <a:p>
            <a:pPr eaLnBrk="1" hangingPunct="1">
              <a:buFontTx/>
              <a:buChar char="-"/>
              <a:defRPr/>
            </a:pPr>
            <a:r>
              <a:rPr lang="ru-RU" sz="31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защитная;</a:t>
            </a:r>
          </a:p>
          <a:p>
            <a:pPr marL="0" indent="0" eaLnBrk="1" hangingPunct="1">
              <a:buNone/>
              <a:defRPr/>
            </a:pPr>
            <a:r>
              <a:rPr lang="ru-RU" sz="3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31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регуляторная;</a:t>
            </a:r>
          </a:p>
          <a:p>
            <a:pPr marL="0" indent="0" eaLnBrk="1" hangingPunct="1">
              <a:buFontTx/>
              <a:buNone/>
              <a:defRPr/>
            </a:pPr>
            <a:r>
              <a:rPr lang="ru-RU" sz="31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гомеостатическая.</a:t>
            </a:r>
          </a:p>
          <a:p>
            <a:pPr eaLnBrk="1" hangingPunct="1">
              <a:buFontTx/>
              <a:buChar char="-"/>
              <a:defRPr/>
            </a:pPr>
            <a:endParaRPr lang="ru-RU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3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3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3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3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3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3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3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3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3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0825" y="981075"/>
            <a:ext cx="8713788" cy="5688013"/>
          </a:xfrm>
        </p:spPr>
        <p:txBody>
          <a:bodyPr/>
          <a:lstStyle/>
          <a:p>
            <a:pPr marL="0" indent="0" algn="ctr" eaLnBrk="1" hangingPunct="1">
              <a:buFontTx/>
              <a:buNone/>
            </a:pPr>
            <a:endParaRPr lang="ru-RU" altLang="ru-RU" dirty="0" smtClean="0"/>
          </a:p>
          <a:p>
            <a:pPr marL="0" indent="0" algn="ctr" eaLnBrk="1" hangingPunct="1">
              <a:buFontTx/>
              <a:buNone/>
            </a:pPr>
            <a:endParaRPr lang="ru-RU" altLang="ru-RU" dirty="0" smtClean="0"/>
          </a:p>
          <a:p>
            <a:pPr marL="0" indent="0" algn="ctr" eaLnBrk="1" hangingPunct="1">
              <a:buFontTx/>
              <a:buNone/>
            </a:pPr>
            <a:endParaRPr lang="ru-RU" altLang="ru-RU" sz="4000" b="1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 eaLnBrk="1" hangingPunct="1">
              <a:buFontTx/>
              <a:buNone/>
            </a:pPr>
            <a:r>
              <a:rPr lang="ru-RU" altLang="ru-RU" dirty="0" smtClean="0"/>
              <a:t>     </a:t>
            </a:r>
            <a:r>
              <a:rPr lang="ru-RU" altLang="ru-RU" sz="3600" b="1" dirty="0" smtClean="0">
                <a:latin typeface="Times New Roman" pitchFamily="18" charset="0"/>
                <a:cs typeface="Times New Roman" pitchFamily="18" charset="0"/>
              </a:rPr>
              <a:t>плазма                                  форменные</a:t>
            </a:r>
          </a:p>
          <a:p>
            <a:pPr marL="0" indent="0" eaLnBrk="1" hangingPunct="1">
              <a:buFontTx/>
              <a:buNone/>
            </a:pPr>
            <a:r>
              <a:rPr lang="ru-RU" altLang="ru-RU" sz="3600" b="1" dirty="0" smtClean="0">
                <a:latin typeface="Times New Roman" pitchFamily="18" charset="0"/>
                <a:cs typeface="Times New Roman" pitchFamily="18" charset="0"/>
              </a:rPr>
              <a:t>                                                    элементы</a:t>
            </a:r>
          </a:p>
          <a:p>
            <a:pPr marL="0" indent="0" eaLnBrk="1" hangingPunct="1">
              <a:buFontTx/>
              <a:buNone/>
            </a:pPr>
            <a:endParaRPr lang="ru-RU" altLang="ru-RU" dirty="0" smtClean="0"/>
          </a:p>
          <a:p>
            <a:pPr marL="0" indent="0" eaLnBrk="1" hangingPunct="1">
              <a:buFontTx/>
              <a:buNone/>
            </a:pPr>
            <a:endParaRPr lang="ru-RU" altLang="ru-RU" dirty="0" smtClean="0"/>
          </a:p>
        </p:txBody>
      </p:sp>
      <p:sp>
        <p:nvSpPr>
          <p:cNvPr id="6" name="Круглая лента лицом вниз 5"/>
          <p:cNvSpPr/>
          <p:nvPr/>
        </p:nvSpPr>
        <p:spPr>
          <a:xfrm>
            <a:off x="1619250" y="765175"/>
            <a:ext cx="5689600" cy="758825"/>
          </a:xfrm>
          <a:prstGeom prst="ellipseRibb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4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кровь</a:t>
            </a:r>
          </a:p>
        </p:txBody>
      </p:sp>
      <p:sp>
        <p:nvSpPr>
          <p:cNvPr id="7" name="Тройная стрелка влево/вправо/вверх 6"/>
          <p:cNvSpPr/>
          <p:nvPr/>
        </p:nvSpPr>
        <p:spPr>
          <a:xfrm>
            <a:off x="2771775" y="1628775"/>
            <a:ext cx="3384550" cy="2447925"/>
          </a:xfrm>
          <a:prstGeom prst="leftRight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3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3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3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074242"/>
          </a:xfrm>
        </p:spPr>
        <p:txBody>
          <a:bodyPr/>
          <a:lstStyle/>
          <a:p>
            <a:pPr eaLnBrk="1" hangingPunct="1"/>
            <a:r>
              <a:rPr lang="ru-RU" altLang="ru-RU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Эритроциты </a:t>
            </a:r>
            <a:br>
              <a:rPr lang="ru-RU" altLang="ru-RU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altLang="ru-RU" sz="4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579" name="Объект 2"/>
          <p:cNvSpPr>
            <a:spLocks noGrp="1"/>
          </p:cNvSpPr>
          <p:nvPr>
            <p:ph idx="1"/>
          </p:nvPr>
        </p:nvSpPr>
        <p:spPr>
          <a:xfrm>
            <a:off x="251520" y="1600200"/>
            <a:ext cx="8435280" cy="4525963"/>
          </a:xfrm>
        </p:spPr>
        <p:txBody>
          <a:bodyPr/>
          <a:lstStyle/>
          <a:p>
            <a:pPr marL="0" indent="0" eaLnBrk="1" hangingPunct="1">
              <a:buFontTx/>
              <a:buNone/>
            </a:pPr>
            <a:r>
              <a:rPr lang="ru-RU" alt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</a:t>
            </a:r>
            <a:r>
              <a:rPr lang="ru-RU" alt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расные кровяные</a:t>
            </a:r>
          </a:p>
          <a:p>
            <a:pPr marL="0" indent="0" eaLnBrk="1" hangingPunct="1">
              <a:buFontTx/>
              <a:buNone/>
            </a:pPr>
            <a:r>
              <a:rPr lang="ru-RU" alt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тельца. Имеют форму</a:t>
            </a:r>
          </a:p>
          <a:p>
            <a:pPr marL="0" indent="0" eaLnBrk="1" hangingPunct="1">
              <a:buFontTx/>
              <a:buNone/>
            </a:pPr>
            <a:r>
              <a:rPr lang="ru-RU" alt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двояковогнутых</a:t>
            </a:r>
          </a:p>
          <a:p>
            <a:pPr marL="0" indent="0" eaLnBrk="1" hangingPunct="1">
              <a:buFontTx/>
              <a:buNone/>
            </a:pPr>
            <a:r>
              <a:rPr lang="ru-RU" alt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дисков, не имеют</a:t>
            </a:r>
          </a:p>
          <a:p>
            <a:pPr marL="0" indent="0" eaLnBrk="1" hangingPunct="1">
              <a:buFontTx/>
              <a:buNone/>
            </a:pPr>
            <a:r>
              <a:rPr lang="ru-RU" alt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ядра. Живут 120 дней</a:t>
            </a:r>
          </a:p>
          <a:p>
            <a:pPr marL="0" indent="0" eaLnBrk="1" hangingPunct="1">
              <a:buFontTx/>
              <a:buNone/>
            </a:pPr>
            <a:r>
              <a:rPr lang="ru-RU" alt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разрушаются в </a:t>
            </a:r>
          </a:p>
          <a:p>
            <a:pPr marL="0" indent="0" eaLnBrk="1" hangingPunct="1">
              <a:buFontTx/>
              <a:buNone/>
            </a:pPr>
            <a:r>
              <a:rPr lang="ru-RU" alt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печени и селезенке.</a:t>
            </a:r>
          </a:p>
        </p:txBody>
      </p:sp>
      <p:pic>
        <p:nvPicPr>
          <p:cNvPr id="24580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040" y="1700808"/>
            <a:ext cx="4104456" cy="4824536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altLang="ru-RU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Тромбоциты</a:t>
            </a:r>
            <a:endParaRPr lang="ru-RU" altLang="ru-RU" dirty="0" smtClean="0"/>
          </a:p>
        </p:txBody>
      </p:sp>
      <p:sp>
        <p:nvSpPr>
          <p:cNvPr id="25603" name="Объект 2"/>
          <p:cNvSpPr>
            <a:spLocks noGrp="1"/>
          </p:cNvSpPr>
          <p:nvPr>
            <p:ph idx="1"/>
          </p:nvPr>
        </p:nvSpPr>
        <p:spPr>
          <a:xfrm>
            <a:off x="179512" y="1600200"/>
            <a:ext cx="8507288" cy="4525963"/>
          </a:xfrm>
        </p:spPr>
        <p:txBody>
          <a:bodyPr/>
          <a:lstStyle/>
          <a:p>
            <a:pPr marL="0" indent="0" eaLnBrk="1" hangingPunct="1">
              <a:buFontTx/>
              <a:buNone/>
            </a:pPr>
            <a:r>
              <a:rPr lang="ru-RU" alt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Образуются в красном </a:t>
            </a:r>
          </a:p>
          <a:p>
            <a:pPr marL="0" indent="0" eaLnBrk="1" hangingPunct="1">
              <a:buFontTx/>
              <a:buNone/>
            </a:pPr>
            <a:r>
              <a:rPr lang="ru-RU" alt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костном мозге. </a:t>
            </a:r>
          </a:p>
          <a:p>
            <a:pPr marL="0" indent="0" eaLnBrk="1" hangingPunct="1">
              <a:buFontTx/>
              <a:buNone/>
            </a:pPr>
            <a:r>
              <a:rPr lang="ru-RU" alt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Представляют собой </a:t>
            </a:r>
          </a:p>
          <a:p>
            <a:pPr marL="0" indent="0" eaLnBrk="1" hangingPunct="1">
              <a:buFontTx/>
              <a:buNone/>
            </a:pPr>
            <a:r>
              <a:rPr lang="ru-RU" alt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маленькие плоские</a:t>
            </a:r>
          </a:p>
          <a:p>
            <a:pPr marL="0" indent="0" eaLnBrk="1" hangingPunct="1">
              <a:buFontTx/>
              <a:buNone/>
            </a:pPr>
            <a:r>
              <a:rPr lang="ru-RU" alt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тельца. Живут от 2 до</a:t>
            </a:r>
          </a:p>
          <a:p>
            <a:pPr marL="0" indent="0" eaLnBrk="1" hangingPunct="1">
              <a:buFontTx/>
              <a:buNone/>
            </a:pPr>
            <a:r>
              <a:rPr lang="ru-RU" alt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10 дней. </a:t>
            </a:r>
          </a:p>
          <a:p>
            <a:pPr marL="0" indent="0" eaLnBrk="1" hangingPunct="1">
              <a:buFontTx/>
              <a:buNone/>
            </a:pPr>
            <a:r>
              <a:rPr lang="ru-RU" alt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</a:p>
          <a:p>
            <a:pPr marL="0" indent="0" eaLnBrk="1" hangingPunct="1">
              <a:buFontTx/>
              <a:buNone/>
            </a:pPr>
            <a:r>
              <a:rPr lang="ru-RU" alt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</a:p>
        </p:txBody>
      </p:sp>
      <p:pic>
        <p:nvPicPr>
          <p:cNvPr id="25604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2080" y="1700809"/>
            <a:ext cx="3744416" cy="4896542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354162"/>
          </a:xfrm>
        </p:spPr>
        <p:txBody>
          <a:bodyPr/>
          <a:lstStyle/>
          <a:p>
            <a:pPr eaLnBrk="1" hangingPunct="1"/>
            <a:r>
              <a:rPr lang="ru-RU" altLang="ru-RU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Лейкоциты</a:t>
            </a:r>
          </a:p>
        </p:txBody>
      </p:sp>
      <p:sp>
        <p:nvSpPr>
          <p:cNvPr id="26627" name="Объект 2"/>
          <p:cNvSpPr>
            <a:spLocks noGrp="1"/>
          </p:cNvSpPr>
          <p:nvPr>
            <p:ph idx="1"/>
          </p:nvPr>
        </p:nvSpPr>
        <p:spPr>
          <a:xfrm>
            <a:off x="179512" y="1600200"/>
            <a:ext cx="8507288" cy="4525963"/>
          </a:xfrm>
        </p:spPr>
        <p:txBody>
          <a:bodyPr/>
          <a:lstStyle/>
          <a:p>
            <a:pPr marL="0" indent="0" eaLnBrk="1" hangingPunct="1">
              <a:buFontTx/>
              <a:buNone/>
            </a:pPr>
            <a:r>
              <a:rPr lang="ru-RU" alt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</a:t>
            </a:r>
            <a:r>
              <a:rPr lang="ru-RU" alt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елые клетки </a:t>
            </a:r>
          </a:p>
          <a:p>
            <a:pPr marL="0" indent="0" eaLnBrk="1" hangingPunct="1">
              <a:buFontTx/>
              <a:buNone/>
            </a:pPr>
            <a:r>
              <a:rPr lang="ru-RU" alt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крови, являются </a:t>
            </a:r>
          </a:p>
          <a:p>
            <a:pPr marL="0" indent="0" eaLnBrk="1" hangingPunct="1">
              <a:buFontTx/>
              <a:buNone/>
            </a:pPr>
            <a:r>
              <a:rPr lang="ru-RU" alt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частью иммунной</a:t>
            </a:r>
          </a:p>
          <a:p>
            <a:pPr marL="0" indent="0" eaLnBrk="1" hangingPunct="1">
              <a:buFontTx/>
              <a:buNone/>
            </a:pPr>
            <a:r>
              <a:rPr lang="ru-RU" alt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системы. В норме в </a:t>
            </a:r>
          </a:p>
          <a:p>
            <a:pPr marL="0" indent="0" eaLnBrk="1" hangingPunct="1">
              <a:buFontTx/>
              <a:buNone/>
            </a:pPr>
            <a:r>
              <a:rPr lang="ru-RU" alt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крови их намного</a:t>
            </a:r>
          </a:p>
          <a:p>
            <a:pPr marL="0" indent="0" eaLnBrk="1" hangingPunct="1">
              <a:buFontTx/>
              <a:buNone/>
            </a:pPr>
            <a:r>
              <a:rPr lang="ru-RU" alt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меньше, чем других</a:t>
            </a:r>
          </a:p>
          <a:p>
            <a:pPr marL="0" indent="0" eaLnBrk="1" hangingPunct="1">
              <a:buFontTx/>
              <a:buNone/>
            </a:pPr>
            <a:r>
              <a:rPr lang="ru-RU" alt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</a:t>
            </a:r>
            <a:r>
              <a:rPr lang="ru-RU" alt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орменных элементов</a:t>
            </a:r>
          </a:p>
        </p:txBody>
      </p:sp>
      <p:pic>
        <p:nvPicPr>
          <p:cNvPr id="26628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056" y="1772816"/>
            <a:ext cx="3979866" cy="4896544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52848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Ne-kasaetsya-poka-ne-kosnetsya-30sec-Free-16x9.avi">
            <a:hlinkClick r:id="" action="ppaction://media"/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9143999" cy="6126163"/>
          </a:xfrm>
        </p:spPr>
      </p:pic>
    </p:spTree>
    <p:extLst>
      <p:ext uri="{BB962C8B-B14F-4D97-AF65-F5344CB8AC3E}">
        <p14:creationId xmlns:p14="http://schemas.microsoft.com/office/powerpoint/2010/main" val="35579489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715250" cy="1143000"/>
          </a:xfrm>
        </p:spPr>
        <p:txBody>
          <a:bodyPr/>
          <a:lstStyle/>
          <a:p>
            <a:pPr eaLnBrk="1" hangingPunct="1"/>
            <a:r>
              <a:rPr lang="ru-RU" altLang="ru-RU" sz="4000" b="1" dirty="0" smtClean="0">
                <a:latin typeface="Times New Roman" pitchFamily="18" charset="0"/>
                <a:cs typeface="Times New Roman" pitchFamily="18" charset="0"/>
              </a:rPr>
              <a:t> 3. Целительная сила крови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844675"/>
            <a:ext cx="8229600" cy="4281488"/>
          </a:xfrm>
        </p:spPr>
        <p:txBody>
          <a:bodyPr/>
          <a:lstStyle/>
          <a:p>
            <a:pPr marL="0" indent="0" eaLnBrk="1" hangingPunct="1">
              <a:buNone/>
              <a:defRPr/>
            </a:pPr>
            <a:r>
              <a:rPr lang="ru-RU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sz="40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оказывает эффекты:</a:t>
            </a:r>
          </a:p>
          <a:p>
            <a:pPr eaLnBrk="1" hangingPunct="1">
              <a:buFontTx/>
              <a:buChar char="-"/>
              <a:defRPr/>
            </a:pPr>
            <a:r>
              <a:rPr lang="ru-RU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заместительный;</a:t>
            </a:r>
          </a:p>
          <a:p>
            <a:pPr eaLnBrk="1" hangingPunct="1">
              <a:buFontTx/>
              <a:buChar char="-"/>
              <a:defRPr/>
            </a:pPr>
            <a:r>
              <a:rPr lang="ru-RU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гемодинамический;</a:t>
            </a:r>
          </a:p>
          <a:p>
            <a:pPr eaLnBrk="1" hangingPunct="1">
              <a:buFontTx/>
              <a:buChar char="-"/>
              <a:defRPr/>
            </a:pPr>
            <a:r>
              <a:rPr lang="ru-RU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иммунологический;</a:t>
            </a:r>
          </a:p>
          <a:p>
            <a:pPr eaLnBrk="1" hangingPunct="1">
              <a:buFontTx/>
              <a:buChar char="-"/>
              <a:defRPr/>
            </a:pPr>
            <a:r>
              <a:rPr lang="ru-RU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гемостатический;</a:t>
            </a:r>
          </a:p>
          <a:p>
            <a:pPr marL="0" indent="0" eaLnBrk="1" hangingPunct="1">
              <a:buFontTx/>
              <a:buNone/>
              <a:defRPr/>
            </a:pPr>
            <a:r>
              <a:rPr lang="ru-RU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стимулирующий.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3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3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3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3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3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3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4" name="b4bf3add063b4d67160b18be6fd4d073.avi">
            <a:hlinkClick r:id="" action="ppaction://media"/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9144000" cy="6126163"/>
          </a:xfrm>
        </p:spPr>
      </p:pic>
    </p:spTree>
    <p:extLst>
      <p:ext uri="{BB962C8B-B14F-4D97-AF65-F5344CB8AC3E}">
        <p14:creationId xmlns:p14="http://schemas.microsoft.com/office/powerpoint/2010/main" val="1004698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14"/>
                </p:tgtEl>
              </p:cMediaNode>
            </p:video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066800"/>
          </a:xfrm>
        </p:spPr>
        <p:txBody>
          <a:bodyPr/>
          <a:lstStyle/>
          <a:p>
            <a:pPr eaLnBrk="1" hangingPunct="1"/>
            <a:r>
              <a:rPr lang="ru-RU" altLang="ru-RU" sz="4000" b="1" dirty="0">
                <a:latin typeface="Times New Roman" pitchFamily="18" charset="0"/>
                <a:cs typeface="Times New Roman" pitchFamily="18" charset="0"/>
              </a:rPr>
              <a:t>4</a:t>
            </a:r>
            <a:r>
              <a:rPr lang="ru-RU" altLang="ru-RU" sz="4000" b="1" dirty="0" smtClean="0">
                <a:latin typeface="Times New Roman" pitchFamily="18" charset="0"/>
                <a:cs typeface="Times New Roman" pitchFamily="18" charset="0"/>
              </a:rPr>
              <a:t>. Безопасное донорство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 eaLnBrk="1" hangingPunct="1">
              <a:buFontTx/>
              <a:buNone/>
              <a:defRPr/>
            </a:pPr>
            <a:r>
              <a:rPr lang="ru-RU" sz="36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Перед сдачей крови:</a:t>
            </a:r>
          </a:p>
          <a:p>
            <a:pPr marL="0" indent="0" algn="ctr" eaLnBrk="1" hangingPunct="1">
              <a:buFontTx/>
              <a:buNone/>
              <a:defRPr/>
            </a:pPr>
            <a:endParaRPr lang="ru-RU" sz="3600" b="1" u="sng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buFontTx/>
              <a:buChar char="-"/>
              <a:defRPr/>
            </a:pPr>
            <a:r>
              <a:rPr 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 три дня исключить анальгетики, аспирин;</a:t>
            </a:r>
          </a:p>
          <a:p>
            <a:pPr eaLnBrk="1" hangingPunct="1">
              <a:buFontTx/>
              <a:buChar char="-"/>
              <a:defRPr/>
            </a:pPr>
            <a:r>
              <a:rPr 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исключить прием алкоголя;</a:t>
            </a:r>
          </a:p>
          <a:p>
            <a:pPr eaLnBrk="1" hangingPunct="1">
              <a:buFontTx/>
              <a:buChar char="-"/>
              <a:defRPr/>
            </a:pPr>
            <a:r>
              <a:rPr 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 курить;</a:t>
            </a:r>
          </a:p>
          <a:p>
            <a:pPr eaLnBrk="1" hangingPunct="1">
              <a:buFontTx/>
              <a:buChar char="-"/>
              <a:defRPr/>
            </a:pPr>
            <a:r>
              <a:rPr 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хорошее самочувствие;</a:t>
            </a:r>
          </a:p>
          <a:p>
            <a:pPr marL="0" indent="0" eaLnBrk="1" hangingPunct="1">
              <a:buNone/>
              <a:defRPr/>
            </a:pPr>
            <a:endParaRPr lang="ru-RU" sz="36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eaLnBrk="1" hangingPunct="1">
              <a:buFontTx/>
              <a:buNone/>
              <a:defRPr/>
            </a:pPr>
            <a:endParaRPr lang="ru-RU" sz="36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3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3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3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3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3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Tx/>
              <a:buChar char="-"/>
            </a:pPr>
            <a:r>
              <a:rPr 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исключить жирную, острую, копченную еду, яйца, молоко;</a:t>
            </a:r>
          </a:p>
          <a:p>
            <a:pPr marL="0" indent="0" algn="ctr">
              <a:buNone/>
            </a:pPr>
            <a:endParaRPr lang="ru-RU" sz="3600" b="1" u="sng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ru-RU" sz="36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Рекомендуется: </a:t>
            </a:r>
          </a:p>
          <a:p>
            <a:pPr>
              <a:buFontTx/>
              <a:buChar char="-"/>
            </a:pPr>
            <a:r>
              <a:rPr 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пища богатая углеводами;</a:t>
            </a:r>
          </a:p>
          <a:p>
            <a:pPr>
              <a:buFontTx/>
              <a:buChar char="-"/>
            </a:pPr>
            <a:r>
              <a:rPr 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соки, компоты, минеральная вода;</a:t>
            </a:r>
          </a:p>
          <a:p>
            <a:pPr marL="0" indent="0">
              <a:buNone/>
            </a:pPr>
            <a:r>
              <a:rPr 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осмотр врача.</a:t>
            </a:r>
          </a:p>
        </p:txBody>
      </p:sp>
    </p:spTree>
    <p:extLst>
      <p:ext uri="{BB962C8B-B14F-4D97-AF65-F5344CB8AC3E}">
        <p14:creationId xmlns:p14="http://schemas.microsoft.com/office/powerpoint/2010/main" val="2059746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3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3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3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3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3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alt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После сдачи крови</a:t>
            </a:r>
          </a:p>
        </p:txBody>
      </p:sp>
      <p:sp>
        <p:nvSpPr>
          <p:cNvPr id="3072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FontTx/>
              <a:buChar char="-"/>
            </a:pPr>
            <a:r>
              <a:rPr lang="ru-RU" alt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отдых;</a:t>
            </a:r>
          </a:p>
          <a:p>
            <a:pPr eaLnBrk="1" hangingPunct="1">
              <a:buFontTx/>
              <a:buChar char="-"/>
            </a:pPr>
            <a:r>
              <a:rPr lang="ru-RU" alt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 снимать повязку, не мочить;</a:t>
            </a:r>
          </a:p>
          <a:p>
            <a:pPr eaLnBrk="1" hangingPunct="1">
              <a:buFontTx/>
              <a:buChar char="-"/>
            </a:pPr>
            <a:r>
              <a:rPr lang="ru-RU" alt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r>
              <a:rPr lang="ru-RU" alt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збегать чрезмерных физических нагрузок;</a:t>
            </a:r>
          </a:p>
          <a:p>
            <a:pPr marL="0" indent="0" eaLnBrk="1" hangingPunct="1">
              <a:buNone/>
            </a:pPr>
            <a:r>
              <a:rPr lang="ru-RU" alt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полноценное питание.</a:t>
            </a:r>
          </a:p>
          <a:p>
            <a:pPr eaLnBrk="1" hangingPunct="1">
              <a:buFontTx/>
              <a:buChar char="-"/>
            </a:pPr>
            <a:endParaRPr lang="ru-RU" altLang="ru-RU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3000"/>
                                        <p:tgtEl>
                                          <p:spTgt spid="307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3000"/>
                                        <p:tgtEl>
                                          <p:spTgt spid="307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3000"/>
                                        <p:tgtEl>
                                          <p:spTgt spid="307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3000"/>
                                        <p:tgtEl>
                                          <p:spTgt spid="307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Помните:</a:t>
            </a:r>
            <a:endParaRPr lang="ru-RU" b="1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25144"/>
          </a:xfrm>
        </p:spPr>
        <p:txBody>
          <a:bodyPr/>
          <a:lstStyle/>
          <a:p>
            <a:pPr marL="742950" indent="-742950" algn="just">
              <a:lnSpc>
                <a:spcPts val="4320"/>
              </a:lnSpc>
              <a:spcBef>
                <a:spcPts val="0"/>
              </a:spcBef>
              <a:buAutoNum type="arabicPeriod"/>
            </a:pPr>
            <a:r>
              <a:rPr 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Сдача крови – безопасна!</a:t>
            </a:r>
          </a:p>
          <a:p>
            <a:pPr marL="0" indent="0" algn="just">
              <a:lnSpc>
                <a:spcPts val="4320"/>
              </a:lnSpc>
              <a:spcBef>
                <a:spcPts val="0"/>
              </a:spcBef>
              <a:buNone/>
            </a:pPr>
            <a:endParaRPr lang="ru-RU" sz="36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lnSpc>
                <a:spcPts val="4320"/>
              </a:lnSpc>
              <a:spcBef>
                <a:spcPts val="0"/>
              </a:spcBef>
              <a:buNone/>
            </a:pPr>
            <a:r>
              <a:rPr 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2. Донорские пункты используют одноразовый, стерильный, индивидуальный инструментарий!</a:t>
            </a:r>
          </a:p>
          <a:p>
            <a:pPr marL="0" indent="0">
              <a:lnSpc>
                <a:spcPts val="4320"/>
              </a:lnSpc>
              <a:spcBef>
                <a:spcPts val="0"/>
              </a:spcBef>
              <a:buNone/>
            </a:pPr>
            <a:endParaRPr lang="ru-RU" sz="36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lnSpc>
                <a:spcPts val="4320"/>
              </a:lnSpc>
              <a:spcBef>
                <a:spcPts val="0"/>
              </a:spcBef>
              <a:buNone/>
            </a:pPr>
            <a:r>
              <a:rPr 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3. Донорство не наносит вред организму!</a:t>
            </a:r>
          </a:p>
          <a:p>
            <a:pPr marL="0" indent="0">
              <a:buNone/>
            </a:pPr>
            <a:endParaRPr lang="ru-RU" dirty="0" smtClean="0"/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161750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3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3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3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5058" name="Picture 2" descr="D:\Documents and Settings\Admin\Рабочий стол\Новая папка\be7bb8bfd1441cc3066bbf3a0ddb8f06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3849" y="1600200"/>
            <a:ext cx="3196301" cy="4525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5059" name="Picture 3" descr="D:\Documents and Settings\Admin\Рабочий стол\Новая папка\!(378)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</p:spTree>
    <p:extLst>
      <p:ext uri="{BB962C8B-B14F-4D97-AF65-F5344CB8AC3E}">
        <p14:creationId xmlns:p14="http://schemas.microsoft.com/office/powerpoint/2010/main" val="36202651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Фильм_0008.wmv">
            <a:hlinkClick r:id="" action="ppaction://media"/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9144000" cy="6126163"/>
          </a:xfrm>
        </p:spPr>
      </p:pic>
    </p:spTree>
    <p:extLst>
      <p:ext uri="{BB962C8B-B14F-4D97-AF65-F5344CB8AC3E}">
        <p14:creationId xmlns:p14="http://schemas.microsoft.com/office/powerpoint/2010/main" val="19560527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lang="ru-RU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Государство с заботой </a:t>
            </a:r>
            <a:br>
              <a:rPr lang="ru-RU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 донорах</a:t>
            </a:r>
            <a:endParaRPr lang="ru-RU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ru-RU" sz="34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 июня 2012 г № 125 – ФЗ</a:t>
            </a:r>
          </a:p>
          <a:p>
            <a:pPr marL="0" indent="0" algn="ctr">
              <a:buNone/>
            </a:pPr>
            <a:r>
              <a:rPr lang="ru-RU" sz="34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«О донорстве крови и ее компонентов»</a:t>
            </a:r>
            <a:endParaRPr lang="ru-RU" sz="3600" b="1" u="sng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sz="3600" b="1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608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9712" y="2780928"/>
            <a:ext cx="5266094" cy="39604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812054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Донор имеет право на:</a:t>
            </a:r>
            <a:endParaRPr lang="ru-RU" b="1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sz="3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сдачу крови безвозмездно;</a:t>
            </a:r>
          </a:p>
          <a:p>
            <a:pPr>
              <a:buFontTx/>
              <a:buChar char="-"/>
            </a:pPr>
            <a:r>
              <a:rPr lang="ru-RU" sz="3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защиту государством прав и охрану здоровья;</a:t>
            </a:r>
          </a:p>
          <a:p>
            <a:pPr marL="0" indent="0">
              <a:buNone/>
            </a:pPr>
            <a:r>
              <a:rPr lang="ru-RU" sz="3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ознакомление с результатами обследования;</a:t>
            </a:r>
          </a:p>
          <a:p>
            <a:pPr>
              <a:buFontTx/>
              <a:buChar char="-"/>
            </a:pPr>
            <a:r>
              <a:rPr lang="ru-RU" sz="3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полное информирование о возможных последствиях сдачи крови;</a:t>
            </a:r>
          </a:p>
          <a:p>
            <a:pPr>
              <a:buFontTx/>
              <a:buChar char="-"/>
            </a:pPr>
            <a:r>
              <a:rPr lang="ru-RU" sz="3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</a:t>
            </a:r>
            <a:r>
              <a:rPr lang="ru-RU" sz="3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олучение бесплатной медицинской помощи, социальную поддержку.</a:t>
            </a:r>
          </a:p>
        </p:txBody>
      </p:sp>
    </p:spTree>
    <p:extLst>
      <p:ext uri="{BB962C8B-B14F-4D97-AF65-F5344CB8AC3E}">
        <p14:creationId xmlns:p14="http://schemas.microsoft.com/office/powerpoint/2010/main" val="1938022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3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3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3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3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3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Донор обязан:</a:t>
            </a:r>
            <a:endParaRPr lang="ru-RU" b="1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Tx/>
              <a:buChar char="-"/>
            </a:pPr>
            <a:r>
              <a:rPr 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</a:t>
            </a:r>
            <a:r>
              <a:rPr 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редъявить паспорт;</a:t>
            </a:r>
          </a:p>
          <a:p>
            <a:pPr>
              <a:buFontTx/>
              <a:buChar char="-"/>
            </a:pPr>
            <a:r>
              <a:rPr 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сообщить информацию о состояние здоровья;</a:t>
            </a:r>
          </a:p>
          <a:p>
            <a:pPr>
              <a:buFontTx/>
              <a:buChar char="-"/>
            </a:pPr>
            <a:r>
              <a:rPr 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пройти медицинское обследование;</a:t>
            </a:r>
          </a:p>
          <a:p>
            <a:pPr marL="0" indent="0">
              <a:buNone/>
            </a:pPr>
            <a:r>
              <a:rPr 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нести юридическую ответственность за искажение информации и действия повлекшие вред жизни и здоровью реципиента. </a:t>
            </a:r>
          </a:p>
        </p:txBody>
      </p:sp>
    </p:spTree>
    <p:extLst>
      <p:ext uri="{BB962C8B-B14F-4D97-AF65-F5344CB8AC3E}">
        <p14:creationId xmlns:p14="http://schemas.microsoft.com/office/powerpoint/2010/main" val="30113927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3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3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3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3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just"/>
            <a:r>
              <a:rPr lang="ru-RU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Меры социальной поддержки</a:t>
            </a:r>
            <a:endParaRPr lang="ru-RU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в день сдачи  донор – обеспечивается бесплатным питанием;</a:t>
            </a:r>
          </a:p>
          <a:p>
            <a:pPr marL="0" indent="0">
              <a:buNone/>
            </a:pPr>
            <a:r>
              <a:rPr 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предоставляется право на первоочередное приобретение по месту работы или учебы льготных путевок;</a:t>
            </a:r>
          </a:p>
        </p:txBody>
      </p:sp>
    </p:spTree>
    <p:extLst>
      <p:ext uri="{BB962C8B-B14F-4D97-AF65-F5344CB8AC3E}">
        <p14:creationId xmlns:p14="http://schemas.microsoft.com/office/powerpoint/2010/main" val="36508907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3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3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 в </a:t>
            </a:r>
            <a:r>
              <a:rPr 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день сдачи крови и её компонентов освобождается от </a:t>
            </a:r>
            <a:r>
              <a:rPr 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работы;</a:t>
            </a:r>
            <a:endParaRPr lang="ru-RU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дополнительный день отдыха;</a:t>
            </a:r>
          </a:p>
          <a:p>
            <a:pPr marL="0" indent="0">
              <a:buNone/>
            </a:pPr>
            <a:r>
              <a:rPr 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сохраняется средний заработок  за дни сдачи.</a:t>
            </a:r>
          </a:p>
          <a:p>
            <a:pPr marL="0" indent="0">
              <a:buNone/>
            </a:pPr>
            <a:endParaRPr lang="ru-RU" sz="36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352302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3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3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3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ru-RU" sz="40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Доноры сдавшие безвозмездно </a:t>
            </a:r>
            <a:r>
              <a:rPr lang="ru-RU" sz="40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4000" b="1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484784"/>
            <a:ext cx="8229600" cy="4641379"/>
          </a:xfrm>
        </p:spPr>
        <p:txBody>
          <a:bodyPr/>
          <a:lstStyle/>
          <a:p>
            <a:pPr algn="just">
              <a:buFontTx/>
              <a:buChar char="-"/>
            </a:pPr>
            <a:r>
              <a:rPr 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кровь 40 и более раз, </a:t>
            </a:r>
          </a:p>
          <a:p>
            <a:pPr algn="just">
              <a:buFontTx/>
              <a:buChar char="-"/>
            </a:pPr>
            <a:r>
              <a:rPr 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плазму крови 60 и более</a:t>
            </a:r>
          </a:p>
          <a:p>
            <a:pPr marL="0" indent="0" algn="just">
              <a:buNone/>
            </a:pPr>
            <a:r>
              <a:rPr 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Награждаются нагрудным знаком «Почетный донор России»</a:t>
            </a:r>
            <a:endParaRPr lang="ru-RU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4168" y="3429000"/>
            <a:ext cx="2808312" cy="31683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814939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3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3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3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3000"/>
                                        <p:tgtEl>
                                          <p:spTgt spid="9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Всемирный день донора крови.avi">
            <a:hlinkClick r:id="" action="ppaction://media"/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9144000" cy="6126163"/>
          </a:xfrm>
        </p:spPr>
      </p:pic>
    </p:spTree>
    <p:extLst>
      <p:ext uri="{BB962C8B-B14F-4D97-AF65-F5344CB8AC3E}">
        <p14:creationId xmlns:p14="http://schemas.microsoft.com/office/powerpoint/2010/main" val="25821830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6. Викторина</a:t>
            </a:r>
            <a:endParaRPr lang="ru-RU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25144"/>
          </a:xfrm>
        </p:spPr>
        <p:txBody>
          <a:bodyPr/>
          <a:lstStyle/>
          <a:p>
            <a:pPr marL="514350" indent="-514350">
              <a:buAutoNum type="arabicPeriod"/>
            </a:pPr>
            <a:r>
              <a:rPr 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Сколько групп человеческой крови существует?</a:t>
            </a:r>
          </a:p>
          <a:p>
            <a:pPr marL="0" indent="0">
              <a:buNone/>
            </a:pPr>
            <a:r>
              <a:rPr 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2. Что значит понятие «универсальный донор»?</a:t>
            </a:r>
          </a:p>
          <a:p>
            <a:pPr marL="0" indent="0">
              <a:buNone/>
            </a:pPr>
            <a:r>
              <a:rPr 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3. Что значит понятие «универсальный реципиент» ?</a:t>
            </a:r>
          </a:p>
          <a:p>
            <a:pPr marL="0" indent="0">
              <a:buNone/>
            </a:pPr>
            <a:r>
              <a:rPr 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4. Кто первый в России перелил кровь?</a:t>
            </a:r>
            <a:endParaRPr lang="ru-RU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953251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3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3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3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3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Викторина</a:t>
            </a:r>
            <a:endParaRPr lang="ru-RU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Объект 4"/>
          <p:cNvSpPr>
            <a:spLocks noGrp="1"/>
          </p:cNvSpPr>
          <p:nvPr>
            <p:ph idx="1"/>
          </p:nvPr>
        </p:nvSpPr>
        <p:spPr>
          <a:xfrm>
            <a:off x="457200" y="1600200"/>
            <a:ext cx="8435280" cy="4925144"/>
          </a:xfrm>
        </p:spPr>
        <p:txBody>
          <a:bodyPr/>
          <a:lstStyle/>
          <a:p>
            <a:pPr marL="0" indent="0">
              <a:buNone/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5. </a:t>
            </a:r>
            <a:r>
              <a:rPr 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Ученый, занимавшийся проблемами крови, чьим девизом была фраза «Не навреди»?</a:t>
            </a:r>
          </a:p>
          <a:p>
            <a:pPr marL="0" indent="0">
              <a:buNone/>
            </a:pPr>
            <a:r>
              <a:rPr 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6. Назовите основную функцию тромбоцитов.</a:t>
            </a:r>
          </a:p>
          <a:p>
            <a:pPr marL="0" indent="0">
              <a:buNone/>
            </a:pPr>
            <a:r>
              <a:rPr 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7. Сколько доноров необходимо иметь на 1000 человек, чтобы не испытывать нужду в донорской крови ?</a:t>
            </a:r>
            <a:endParaRPr lang="ru-RU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241123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3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3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3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Викторина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1600200"/>
            <a:ext cx="8640960" cy="4525963"/>
          </a:xfrm>
        </p:spPr>
        <p:txBody>
          <a:bodyPr/>
          <a:lstStyle/>
          <a:p>
            <a:pPr marL="0" indent="0">
              <a:buNone/>
            </a:pPr>
            <a:r>
              <a:rPr 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8. Назовите основную функцию лейкоцитов.</a:t>
            </a:r>
          </a:p>
          <a:p>
            <a:pPr marL="0" indent="0">
              <a:buNone/>
            </a:pPr>
            <a:r>
              <a:rPr 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9. Ученый, открывший закон кровообращения в организме человека?</a:t>
            </a:r>
          </a:p>
          <a:p>
            <a:pPr marL="0" indent="0">
              <a:buNone/>
            </a:pPr>
            <a:r>
              <a:rPr 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10. Назовите основную функцию крови.</a:t>
            </a:r>
          </a:p>
          <a:p>
            <a:pPr marL="0" indent="0">
              <a:buNone/>
            </a:pPr>
            <a:r>
              <a:rPr 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11. Назовите основную функцию эритроцитов.</a:t>
            </a:r>
            <a:endParaRPr lang="ru-RU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748911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3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3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3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3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Викторина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12. Кто может стать донором крови?</a:t>
            </a:r>
          </a:p>
          <a:p>
            <a:pPr marL="0" indent="0">
              <a:buNone/>
            </a:pPr>
            <a:r>
              <a:rPr 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13. Какую пищу следует исключить из рациона донора накануне кроводачи?</a:t>
            </a:r>
          </a:p>
          <a:p>
            <a:pPr marL="0" indent="0">
              <a:buNone/>
            </a:pPr>
            <a:r>
              <a:rPr 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14. Можно ли во время кроводачи заразиться какой – либо инфекцией?</a:t>
            </a:r>
          </a:p>
          <a:p>
            <a:pPr marL="0" indent="0">
              <a:buNone/>
            </a:pPr>
            <a:r>
              <a:rPr 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15. Назовите средний объем крови в организме человека.</a:t>
            </a:r>
            <a:endParaRPr lang="ru-RU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236580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3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3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3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3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idx="1"/>
          </p:nvPr>
        </p:nvSpPr>
        <p:spPr>
          <a:xfrm>
            <a:off x="457200" y="1268761"/>
            <a:ext cx="8229600" cy="1872208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8519" y="0"/>
            <a:ext cx="9252520" cy="6858000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</p:spTree>
    <p:extLst>
      <p:ext uri="{BB962C8B-B14F-4D97-AF65-F5344CB8AC3E}">
        <p14:creationId xmlns:p14="http://schemas.microsoft.com/office/powerpoint/2010/main" val="17269475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Доноры - особенные люди.avi">
            <a:hlinkClick r:id="" action="ppaction://media"/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9144000" cy="6126163"/>
          </a:xfrm>
        </p:spPr>
      </p:pic>
    </p:spTree>
    <p:extLst>
      <p:ext uri="{BB962C8B-B14F-4D97-AF65-F5344CB8AC3E}">
        <p14:creationId xmlns:p14="http://schemas.microsoft.com/office/powerpoint/2010/main" val="29762192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Заголовок 1"/>
          <p:cNvSpPr>
            <a:spLocks noGrp="1"/>
          </p:cNvSpPr>
          <p:nvPr>
            <p:ph type="title"/>
          </p:nvPr>
        </p:nvSpPr>
        <p:spPr>
          <a:xfrm>
            <a:off x="457200" y="333375"/>
            <a:ext cx="8229600" cy="1150938"/>
          </a:xfrm>
        </p:spPr>
        <p:txBody>
          <a:bodyPr/>
          <a:lstStyle/>
          <a:p>
            <a:pPr eaLnBrk="1" hangingPunct="1"/>
            <a:r>
              <a:rPr lang="ru-RU" altLang="ru-RU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altLang="ru-RU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altLang="ru-RU" b="1" dirty="0" smtClean="0">
                <a:latin typeface="Times New Roman" pitchFamily="18" charset="0"/>
                <a:cs typeface="Times New Roman" pitchFamily="18" charset="0"/>
              </a:rPr>
              <a:t>Дорогие доноры! </a:t>
            </a:r>
            <a:br>
              <a:rPr lang="ru-RU" altLang="ru-RU" b="1" dirty="0" smtClean="0">
                <a:latin typeface="Times New Roman" pitchFamily="18" charset="0"/>
                <a:cs typeface="Times New Roman" pitchFamily="18" charset="0"/>
              </a:rPr>
            </a:br>
            <a:endParaRPr lang="ru-RU" altLang="ru-RU" b="1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 eaLnBrk="1" hangingPunct="1">
              <a:buFontTx/>
              <a:buNone/>
            </a:pPr>
            <a:r>
              <a:rPr lang="ru-RU" altLang="ru-RU" sz="3400" b="1" dirty="0" smtClean="0">
                <a:latin typeface="Times New Roman" pitchFamily="18" charset="0"/>
                <a:cs typeface="Times New Roman" pitchFamily="18" charset="0"/>
              </a:rPr>
              <a:t>Берегите себя!  </a:t>
            </a:r>
          </a:p>
          <a:p>
            <a:pPr marL="0" indent="0" algn="ctr" eaLnBrk="1" hangingPunct="1">
              <a:buFontTx/>
              <a:buNone/>
            </a:pPr>
            <a:r>
              <a:rPr lang="ru-RU" altLang="ru-RU" sz="3400" b="1" dirty="0" smtClean="0">
                <a:latin typeface="Times New Roman" pitchFamily="18" charset="0"/>
                <a:cs typeface="Times New Roman" pitchFamily="18" charset="0"/>
              </a:rPr>
              <a:t>Вы делаете невероятно важное дело! </a:t>
            </a:r>
          </a:p>
          <a:p>
            <a:pPr marL="0" indent="0" algn="just" eaLnBrk="1" hangingPunct="1">
              <a:buFontTx/>
              <a:buNone/>
            </a:pPr>
            <a:r>
              <a:rPr lang="ru-RU" altLang="ru-RU" sz="3400" b="1" dirty="0" smtClean="0">
                <a:latin typeface="Times New Roman" pitchFamily="18" charset="0"/>
                <a:cs typeface="Times New Roman" pitchFamily="18" charset="0"/>
              </a:rPr>
              <a:t>Вы спасаете жизни, отдаете частичку себя для того, чтобы сердце другого взрослого или пока еще совсем маленького человека продолжало биться. </a:t>
            </a:r>
          </a:p>
          <a:p>
            <a:pPr marL="0" indent="0" algn="ctr" eaLnBrk="1" hangingPunct="1">
              <a:buFontTx/>
              <a:buNone/>
            </a:pPr>
            <a:r>
              <a:rPr lang="ru-RU" altLang="ru-RU" sz="3400" b="1" dirty="0" smtClean="0">
                <a:latin typeface="Times New Roman" pitchFamily="18" charset="0"/>
                <a:cs typeface="Times New Roman" pitchFamily="18" charset="0"/>
              </a:rPr>
              <a:t>Спасибо вам за то, что вы с нами!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3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3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3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3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Diseño predeterminado">
  <a:themeElements>
    <a:clrScheme name="Diseño predeterminado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iseño predeterminado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iseño predeterminad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6872</TotalTime>
  <Words>828</Words>
  <Application>Microsoft Office PowerPoint</Application>
  <PresentationFormat>Экран (4:3)</PresentationFormat>
  <Paragraphs>205</Paragraphs>
  <Slides>55</Slides>
  <Notes>0</Notes>
  <HiddenSlides>0</HiddenSlides>
  <MMClips>7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55</vt:i4>
      </vt:variant>
    </vt:vector>
  </HeadingPairs>
  <TitlesOfParts>
    <vt:vector size="56" baseType="lpstr">
      <vt:lpstr>Diseño predeterminado</vt:lpstr>
      <vt:lpstr>  </vt:lpstr>
      <vt:lpstr>Презентация PowerPoint</vt:lpstr>
      <vt:lpstr>Презентация PowerPoint</vt:lpstr>
      <vt:lpstr>План:</vt:lpstr>
      <vt:lpstr>1. История переливания  крови</vt:lpstr>
      <vt:lpstr>      Медея                Гиппократ</vt:lpstr>
      <vt:lpstr>    Цельс           Иннокентий VII </vt:lpstr>
      <vt:lpstr>  Константин       Жертвенные                                   животные</vt:lpstr>
      <vt:lpstr>У. Гарвеем 1628 г.</vt:lpstr>
      <vt:lpstr>       1667 г                          1795 г   Ж. Б. Денни            Ф. С. Физик  </vt:lpstr>
      <vt:lpstr>Джеймс Бланделл </vt:lpstr>
      <vt:lpstr>С. Ф. Хотовицкий  (1796—1885) </vt:lpstr>
      <vt:lpstr>А. М. Вольф  1832 г</vt:lpstr>
      <vt:lpstr>1848 г   А. М. Филомафитский </vt:lpstr>
      <vt:lpstr>1865 г В. В. Сутугин </vt:lpstr>
      <vt:lpstr>К.Ландштейнер    Р.Оттенберг</vt:lpstr>
      <vt:lpstr>Первая мировая война  </vt:lpstr>
      <vt:lpstr>В. Н. Шамов </vt:lpstr>
      <vt:lpstr>1935 г Общество «Красного креста» </vt:lpstr>
      <vt:lpstr>Презентация PowerPoint</vt:lpstr>
      <vt:lpstr> А.Н.Филатов      А.А.Багдасаров</vt:lpstr>
      <vt:lpstr>Гемотрансфузия  1941 – 1945 г</vt:lpstr>
      <vt:lpstr>Гемотрансфузия  1950 г </vt:lpstr>
      <vt:lpstr>Трансфузиология  XXI века </vt:lpstr>
      <vt:lpstr>Презентация PowerPoint</vt:lpstr>
      <vt:lpstr>Презентация PowerPoint</vt:lpstr>
      <vt:lpstr>2. Тайны и загадки крови</vt:lpstr>
      <vt:lpstr>Презентация PowerPoint</vt:lpstr>
      <vt:lpstr>Эритроциты  </vt:lpstr>
      <vt:lpstr>Тромбоциты</vt:lpstr>
      <vt:lpstr>Лейкоциты</vt:lpstr>
      <vt:lpstr>Презентация PowerPoint</vt:lpstr>
      <vt:lpstr>Презентация PowerPoint</vt:lpstr>
      <vt:lpstr> 3. Целительная сила крови</vt:lpstr>
      <vt:lpstr>Презентация PowerPoint</vt:lpstr>
      <vt:lpstr>4. Безопасное донорство</vt:lpstr>
      <vt:lpstr>Презентация PowerPoint</vt:lpstr>
      <vt:lpstr>После сдачи крови</vt:lpstr>
      <vt:lpstr>Помните:</vt:lpstr>
      <vt:lpstr>Презентация PowerPoint</vt:lpstr>
      <vt:lpstr>Презентация PowerPoint</vt:lpstr>
      <vt:lpstr>5. Государство с заботой  о донорах</vt:lpstr>
      <vt:lpstr>Донор имеет право на:</vt:lpstr>
      <vt:lpstr>Донор обязан:</vt:lpstr>
      <vt:lpstr>  Меры социальной поддержки</vt:lpstr>
      <vt:lpstr>Презентация PowerPoint</vt:lpstr>
      <vt:lpstr>Доноры сдавшие безвозмездно  </vt:lpstr>
      <vt:lpstr>Презентация PowerPoint</vt:lpstr>
      <vt:lpstr>6. Викторина</vt:lpstr>
      <vt:lpstr>Викторина</vt:lpstr>
      <vt:lpstr>Викторина</vt:lpstr>
      <vt:lpstr>Викторина</vt:lpstr>
      <vt:lpstr>Презентация PowerPoint</vt:lpstr>
      <vt:lpstr>Презентация PowerPoint</vt:lpstr>
      <vt:lpstr> Дорогие доноры!  </vt:lpstr>
    </vt:vector>
  </TitlesOfParts>
  <Company>Toshiba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Mariajose</dc:creator>
  <cp:lastModifiedBy>ГАПОУ МО "ММК"</cp:lastModifiedBy>
  <cp:revision>846</cp:revision>
  <dcterms:created xsi:type="dcterms:W3CDTF">2010-05-23T14:28:12Z</dcterms:created>
  <dcterms:modified xsi:type="dcterms:W3CDTF">2017-11-15T08:36:27Z</dcterms:modified>
</cp:coreProperties>
</file>