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8" r:id="rId2"/>
    <p:sldId id="285" r:id="rId3"/>
    <p:sldId id="297" r:id="rId4"/>
    <p:sldId id="256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66B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38614B-F8EC-41B2-B2E3-2FCEA01C9B66}" type="datetimeFigureOut">
              <a:rPr lang="ru-RU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77CB06-3F41-4853-A7EB-88705B37F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C23B-B82E-4C21-BD6F-D969CBBF11B2}" type="datetimeFigureOut">
              <a:rPr lang="ru-RU"/>
              <a:pPr>
                <a:defRPr/>
              </a:pPr>
              <a:t>22.12.2017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82FD6-3EB8-4E99-8558-D50719F078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413E3-CEEF-4477-91FB-89DA7B60238C}" type="datetimeFigureOut">
              <a:rPr lang="ru-RU"/>
              <a:pPr>
                <a:defRPr/>
              </a:pPr>
              <a:t>22.12.2017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D020E-4069-4E4F-818A-B5BA536072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ECA3C-E628-4D5F-A7C6-27A3E7A7CE00}" type="datetimeFigureOut">
              <a:rPr lang="ru-RU"/>
              <a:pPr>
                <a:defRPr/>
              </a:pPr>
              <a:t>22.12.2017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505F8-FD7C-4867-A769-16768076A9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ECBE1-5C14-4641-8FEB-F172409DB2DF}" type="datetimeFigureOut">
              <a:rPr lang="ru-RU"/>
              <a:pPr>
                <a:defRPr/>
              </a:pPr>
              <a:t>22.12.2017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09F83-6C1D-490F-8AA9-C7CCF1B11C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B618D-3041-4BE1-8AE1-0368F9828826}" type="datetimeFigureOut">
              <a:rPr lang="ru-RU"/>
              <a:pPr>
                <a:defRPr/>
              </a:pPr>
              <a:t>22.12.2017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E76BE-8EA2-44DB-8063-A15C7CB861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6C284-916F-48F4-B070-FFB06C3BB6A1}" type="datetimeFigureOut">
              <a:rPr lang="ru-RU"/>
              <a:pPr>
                <a:defRPr/>
              </a:pPr>
              <a:t>22.12.2017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73060-B323-4AA5-B8D8-EF0E03FD86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D4141-9499-4478-8932-18383D899FD1}" type="datetimeFigureOut">
              <a:rPr lang="ru-RU"/>
              <a:pPr>
                <a:defRPr/>
              </a:pPr>
              <a:t>22.12.2017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D7B2C-1223-4BA0-AB34-1EF1C02343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F03F-FE98-4CCC-B63B-396B0F29A9E3}" type="datetimeFigureOut">
              <a:rPr lang="ru-RU"/>
              <a:pPr>
                <a:defRPr/>
              </a:pPr>
              <a:t>22.12.2017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4C891-1627-45E8-A59A-86A9CE650A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1A4B-6E14-4075-8964-9F00A31348B9}" type="datetimeFigureOut">
              <a:rPr lang="ru-RU"/>
              <a:pPr>
                <a:defRPr/>
              </a:pPr>
              <a:t>22.12.2017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9D62-5D7B-4AFE-BD99-6CB577D267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125CF-2122-4DE6-B763-24E589E68CD2}" type="datetimeFigureOut">
              <a:rPr lang="ru-RU"/>
              <a:pPr>
                <a:defRPr/>
              </a:pPr>
              <a:t>22.12.2017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3D8D5-A65B-48BF-B2B6-65EFAB443A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CEEB-788A-4DEB-A078-724F2CE12696}" type="datetimeFigureOut">
              <a:rPr lang="ru-RU"/>
              <a:pPr>
                <a:defRPr/>
              </a:pPr>
              <a:t>22.12.2017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C156-D0A4-4A98-B305-A5B9DA55CC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F6CE48-1BA8-413D-9199-69A439E4F68C}" type="datetimeFigureOut">
              <a:rPr lang="ru-RU"/>
              <a:pPr>
                <a:defRPr/>
              </a:pPr>
              <a:t>22.12.2017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597397-63C4-4A6C-A93A-9724DD63AC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istor.ru/wp-content/uploads/2017/09/%D0%9A%D1%80%D0%B0%D1%81%D0%B8%D0%B2%D1%8B%D0%B5-%D0%BA%D0%B0%D1%80%D1%82%D0%B8%D0%BD%D0%BA%D0%B8-%D0%94%D0%BE%D0%B1%D1%80%D0%BE%D0%B3%D0%BE-%D1%82%D0%B5%D0%B1%D0%B5-%D0%B4%D0%BD%D1%8F-%D1%81%D0%BA%D0%B0%D1%87%D0%B0%D1%82%D1%8C-%D1%81%D0%BC%D0%BE%D1%82%D1%80%D0%B5%D1%82%D1%8C-%D0%B1%D0%B5%D1%81%D0%BF%D0%BB%D0%B0%D1%82%D0%BD%D0%BE-4-720x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38481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3714752"/>
            <a:ext cx="5072098" cy="1752600"/>
          </a:xfrm>
        </p:spPr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Я слышу и забываю.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Я вижу и запоминаю.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Я делаю и понимаю.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5643578"/>
            <a:ext cx="6858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Рохина</a:t>
            </a:r>
            <a:r>
              <a:rPr lang="ru-RU" b="1" dirty="0" smtClean="0"/>
              <a:t> </a:t>
            </a:r>
            <a:r>
              <a:rPr lang="ru-RU" b="1" dirty="0" smtClean="0"/>
              <a:t>С</a:t>
            </a:r>
            <a:r>
              <a:rPr lang="ru-RU" b="1" dirty="0" smtClean="0"/>
              <a:t>ветлана Николаевна</a:t>
            </a:r>
            <a:r>
              <a:rPr lang="ru-RU" dirty="0" smtClean="0"/>
              <a:t>, </a:t>
            </a:r>
            <a:r>
              <a:rPr lang="ru-RU" sz="1600" dirty="0" smtClean="0"/>
              <a:t>заместитель директора по учебной работе государственного автономного профессионального образовательного учреждения Архангельской области «Вельский сельскохозяйственный техникум имени Г.И. Шибанова»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Проверьте себя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7356" y="1643050"/>
          <a:ext cx="54864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вопроса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Вариант ответа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00034" y="485776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каждый правильный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ответ – 1 балл.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 забудьте поставить в лист самооценки полученное количество баллов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Задача об использовании ресурсов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282893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	Автотранспортное предприятие имеет возможность приобрести не более 19 трехтонных автомашин и не более 17 пятитонных для перевозки грузов. Отпускная цена трехтонного грузовика – 4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руб., пятитонного – 5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руб. Предприятие может выделить для приобретения автомашин 141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рублей. Сколько нужно приобрести автомашин, чтобы их суммарная грузоподъемность была максимальной?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irrm.ru/upload/normal/d4/nizhniy_novgorod_zakaz_gazeli_v_nizhnim_novgorode_nizhniy_novgorod_61252.jpg"/>
          <p:cNvPicPr>
            <a:picLocks noChangeAspect="1" noChangeArrowheads="1"/>
          </p:cNvPicPr>
          <p:nvPr/>
        </p:nvPicPr>
        <p:blipFill>
          <a:blip r:embed="rId2" cstate="print"/>
          <a:srcRect l="2500" t="1761" r="2499" b="3168"/>
          <a:stretch>
            <a:fillRect/>
          </a:stretch>
        </p:blipFill>
        <p:spPr bwMode="auto">
          <a:xfrm>
            <a:off x="5786446" y="4286256"/>
            <a:ext cx="3000396" cy="2131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ekypazh.ru/mediafiles/news/large/82_gruzoperevozki-na-gazeli-p.jpg"/>
          <p:cNvPicPr>
            <a:picLocks noChangeAspect="1" noChangeArrowheads="1"/>
          </p:cNvPicPr>
          <p:nvPr/>
        </p:nvPicPr>
        <p:blipFill>
          <a:blip r:embed="rId3" cstate="print"/>
          <a:srcRect l="7500" r="8124"/>
          <a:stretch>
            <a:fillRect/>
          </a:stretch>
        </p:blipFill>
        <p:spPr bwMode="auto">
          <a:xfrm flipH="1">
            <a:off x="3071802" y="4286256"/>
            <a:ext cx="2714644" cy="2167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prokatauto-m.ru/wp-content/uploads/2013/03/gazel-bisnes-e1363094127208.jpg"/>
          <p:cNvPicPr>
            <a:picLocks noChangeAspect="1" noChangeArrowheads="1"/>
          </p:cNvPicPr>
          <p:nvPr/>
        </p:nvPicPr>
        <p:blipFill>
          <a:blip r:embed="rId4" cstate="print"/>
          <a:srcRect l="12739" t="17500" r="16775" b="21250"/>
          <a:stretch>
            <a:fillRect/>
          </a:stretch>
        </p:blipFill>
        <p:spPr bwMode="auto">
          <a:xfrm flipH="1">
            <a:off x="0" y="4357694"/>
            <a:ext cx="3071834" cy="2147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dirty="0" smtClean="0"/>
              <a:t>Критерии оценки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000108"/>
          <a:ext cx="82296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714512"/>
                <a:gridCol w="2286016"/>
                <a:gridCol w="25859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Отдел</a:t>
                      </a:r>
                      <a:r>
                        <a:rPr lang="ru-RU" sz="1600" baseline="0" dirty="0" smtClean="0"/>
                        <a:t> рекламы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Экономический отдел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Конструкторский отдел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Технический  отдел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 каждый правильный ответ – 1 балл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Таблица – 1 балл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Составление уравнений</a:t>
                      </a:r>
                      <a:r>
                        <a:rPr lang="ru-RU" sz="1600" baseline="0" dirty="0" smtClean="0"/>
                        <a:t> – 1 балл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Составление таблицы – 1 балл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Определение переменных –</a:t>
                      </a:r>
                    </a:p>
                    <a:p>
                      <a:pPr algn="ctr"/>
                      <a:r>
                        <a:rPr lang="ru-RU" sz="1600" dirty="0" smtClean="0"/>
                        <a:t> 1 балл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Построение  прямых – 1 балл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Внесение данных в таблицу – 1 балл</a:t>
                      </a:r>
                      <a:endParaRPr lang="ru-RU" sz="1600" dirty="0"/>
                    </a:p>
                  </a:txBody>
                  <a:tcPr/>
                </a:tc>
              </a:tr>
              <a:tr h="905846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Составление ограничений – </a:t>
                      </a:r>
                    </a:p>
                    <a:p>
                      <a:pPr algn="ctr"/>
                      <a:r>
                        <a:rPr lang="ru-RU" sz="1600" dirty="0" smtClean="0"/>
                        <a:t>1 балл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Нахождение многоугольника решений – 1 балл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Составление формул при помощи мастера функций – 1 балл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Составление целевой функции – 1</a:t>
                      </a:r>
                      <a:r>
                        <a:rPr lang="ru-RU" sz="1600" baseline="0" dirty="0" smtClean="0"/>
                        <a:t> балл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Нахождение вершин многоугольника</a:t>
                      </a:r>
                      <a:r>
                        <a:rPr lang="ru-RU" sz="1600" baseline="0" dirty="0" smtClean="0"/>
                        <a:t> – 1 балл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Заполнение ограничений в поиске решений – 1 балл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Формулировка задачи на языке математики – 1 балл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Нахождение целевой функции – 1 балл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Выполнение поиска решений – 1 балл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Итого: 5 баллов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/>
                        <a:t>Итого: 5 баллов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Итого: 5 баллов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Итого: 5 баллов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6357958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забудьте поставить в лист самооценки полученное количество баллов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4000" b="1" dirty="0" smtClean="0"/>
              <a:t>Транспортная задача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3429024"/>
          </a:xfrm>
        </p:spPr>
        <p:txBody>
          <a:bodyPr/>
          <a:lstStyle/>
          <a:p>
            <a:pPr marL="0" indent="539750" algn="just">
              <a:buNone/>
            </a:pPr>
            <a:r>
              <a:rPr lang="ru-RU" sz="1800" dirty="0" smtClean="0"/>
              <a:t>В четыре продуктовых магазина ежедневно требуется поставлять хлебопекарную </a:t>
            </a:r>
            <a:r>
              <a:rPr lang="ru-RU" sz="1800" dirty="0" err="1" smtClean="0"/>
              <a:t>продкуцию</a:t>
            </a:r>
            <a:r>
              <a:rPr lang="ru-RU" sz="1800" dirty="0" smtClean="0"/>
              <a:t>. Доставка производится с трех хлебозаводов.</a:t>
            </a:r>
          </a:p>
          <a:p>
            <a:pPr marL="0" indent="539750" algn="just">
              <a:buNone/>
            </a:pPr>
            <a:r>
              <a:rPr lang="ru-RU" sz="1800" dirty="0" smtClean="0"/>
              <a:t>Ежедневно каждый из хлебозаводов может производить 100, 150 и 50 единиц изделий. Потребности в </a:t>
            </a:r>
            <a:r>
              <a:rPr lang="ru-RU" sz="1800" dirty="0" err="1" smtClean="0"/>
              <a:t>хлебопродукции</a:t>
            </a:r>
            <a:r>
              <a:rPr lang="ru-RU" sz="1800" dirty="0" smtClean="0"/>
              <a:t> </a:t>
            </a:r>
            <a:r>
              <a:rPr lang="ru-RU" sz="1800" dirty="0" err="1" smtClean="0"/>
              <a:t>в</a:t>
            </a:r>
            <a:r>
              <a:rPr lang="ru-RU" sz="1800" dirty="0" smtClean="0"/>
              <a:t> каждом из продуктовых магазинов составляют 75, 80, 60 и 85 единиц изделий. 	Тарифы перевозок одной единицы изделия с каждого из хлебозаводов к каждому из продуктовых магазинов заданы матрицей транспортных расходов. </a:t>
            </a:r>
          </a:p>
          <a:p>
            <a:pPr marL="0" indent="539750" algn="just">
              <a:buNone/>
            </a:pPr>
            <a:endParaRPr lang="ru-RU" sz="1800" dirty="0" smtClean="0"/>
          </a:p>
          <a:p>
            <a:pPr marL="0" indent="539750" algn="just">
              <a:buNone/>
            </a:pPr>
            <a:endParaRPr lang="ru-RU" sz="1800" dirty="0" smtClean="0"/>
          </a:p>
          <a:p>
            <a:pPr marL="0" indent="539750" algn="just">
              <a:buNone/>
            </a:pPr>
            <a:r>
              <a:rPr lang="ru-RU" sz="1800" dirty="0" smtClean="0"/>
              <a:t>Требуется составить план перевозок </a:t>
            </a:r>
            <a:r>
              <a:rPr lang="ru-RU" sz="1800" dirty="0" err="1" smtClean="0"/>
              <a:t>хлебопродукции</a:t>
            </a:r>
            <a:r>
              <a:rPr lang="ru-RU" sz="1800" dirty="0" smtClean="0"/>
              <a:t> к продуктовым магазинам, при котором общая стоимость будет минимально</a:t>
            </a:r>
            <a:r>
              <a:rPr lang="ru-RU" sz="2000" dirty="0" smtClean="0"/>
              <a:t>й.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000372"/>
            <a:ext cx="1714512" cy="710620"/>
          </a:xfrm>
          <a:prstGeom prst="rect">
            <a:avLst/>
          </a:prstGeom>
          <a:noFill/>
        </p:spPr>
      </p:pic>
      <p:pic>
        <p:nvPicPr>
          <p:cNvPr id="6" name="Picture 2" descr="http://irrm.ru/upload/normal/d4/nizhniy_novgorod_zakaz_gazeli_v_nizhnim_novgorode_nizhniy_novgorod_61252.jpg"/>
          <p:cNvPicPr>
            <a:picLocks noChangeAspect="1" noChangeArrowheads="1"/>
          </p:cNvPicPr>
          <p:nvPr/>
        </p:nvPicPr>
        <p:blipFill>
          <a:blip r:embed="rId3" cstate="print"/>
          <a:srcRect l="2500" t="1761" r="2499" b="3168"/>
          <a:stretch>
            <a:fillRect/>
          </a:stretch>
        </p:blipFill>
        <p:spPr bwMode="auto">
          <a:xfrm>
            <a:off x="6715140" y="5357826"/>
            <a:ext cx="1621908" cy="115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s://ekypazh.ru/mediafiles/news/large/82_gruzoperevozki-na-gazeli-p.jpg"/>
          <p:cNvPicPr>
            <a:picLocks noChangeAspect="1" noChangeArrowheads="1"/>
          </p:cNvPicPr>
          <p:nvPr/>
        </p:nvPicPr>
        <p:blipFill>
          <a:blip r:embed="rId4" cstate="print"/>
          <a:srcRect l="7500" r="8124"/>
          <a:stretch>
            <a:fillRect/>
          </a:stretch>
        </p:blipFill>
        <p:spPr bwMode="auto">
          <a:xfrm flipH="1">
            <a:off x="2714612" y="4429132"/>
            <a:ext cx="143145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://www.prokatauto-m.ru/wp-content/uploads/2013/03/gazel-bisnes-e1363094127208.jpg"/>
          <p:cNvPicPr>
            <a:picLocks noChangeAspect="1" noChangeArrowheads="1"/>
          </p:cNvPicPr>
          <p:nvPr/>
        </p:nvPicPr>
        <p:blipFill>
          <a:blip r:embed="rId5" cstate="print"/>
          <a:srcRect l="12739" t="17500" r="16775" b="21250"/>
          <a:stretch>
            <a:fillRect/>
          </a:stretch>
        </p:blipFill>
        <p:spPr bwMode="auto">
          <a:xfrm>
            <a:off x="1214414" y="5500702"/>
            <a:ext cx="1500198" cy="1048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s://i.ytimg.com/vi/It2jybCXby0/mq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4357694"/>
            <a:ext cx="1285884" cy="723310"/>
          </a:xfrm>
          <a:prstGeom prst="rect">
            <a:avLst/>
          </a:prstGeom>
          <a:noFill/>
        </p:spPr>
      </p:pic>
      <p:pic>
        <p:nvPicPr>
          <p:cNvPr id="33798" name="Picture 6" descr="http://mw2.google.com/mw-panoramio/photos/medium/1333305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02" y="4357694"/>
            <a:ext cx="107157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0" name="Picture 8" descr="http://irecommend.ru/sites/default/files/product-images/52909/2445_i_source900.jpg"/>
          <p:cNvPicPr>
            <a:picLocks noChangeAspect="1" noChangeArrowheads="1"/>
          </p:cNvPicPr>
          <p:nvPr/>
        </p:nvPicPr>
        <p:blipFill>
          <a:blip r:embed="rId8" cstate="print"/>
          <a:srcRect l="6081" t="18919" b="16216"/>
          <a:stretch>
            <a:fillRect/>
          </a:stretch>
        </p:blipFill>
        <p:spPr bwMode="auto">
          <a:xfrm>
            <a:off x="4929190" y="4357694"/>
            <a:ext cx="1792896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2" name="Picture 10" descr="https://astmservice.me/wp-content/uploads/2017/07/Hleb-stolichnyj-klassicheskij-v-up.-0.68-kg-formovoj.jpg"/>
          <p:cNvPicPr>
            <a:picLocks noChangeAspect="1" noChangeArrowheads="1"/>
          </p:cNvPicPr>
          <p:nvPr/>
        </p:nvPicPr>
        <p:blipFill>
          <a:blip r:embed="rId9" cstate="print"/>
          <a:srcRect l="11250" t="12500" r="9062" b="8749"/>
          <a:stretch>
            <a:fillRect/>
          </a:stretch>
        </p:blipFill>
        <p:spPr bwMode="auto">
          <a:xfrm>
            <a:off x="3929058" y="5429264"/>
            <a:ext cx="1428760" cy="105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dirty="0" smtClean="0"/>
              <a:t>Проверьте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636"/>
            <a:ext cx="8229600" cy="161448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Найденное оптимальное решение – 5 баллов</a:t>
            </a:r>
          </a:p>
          <a:p>
            <a:pPr marL="0" indent="0" algn="ctr">
              <a:buNone/>
            </a:pPr>
            <a:r>
              <a:rPr lang="ru-RU" sz="2000" dirty="0" smtClean="0"/>
              <a:t>Найдено допустимое решение – 3 балла</a:t>
            </a:r>
          </a:p>
          <a:p>
            <a:pPr marL="0" indent="0" algn="ctr">
              <a:buNone/>
            </a:pPr>
            <a:r>
              <a:rPr lang="ru-RU" sz="2000" dirty="0" smtClean="0"/>
              <a:t>Решение не найдено – 0 баллов</a:t>
            </a:r>
          </a:p>
          <a:p>
            <a:pPr marL="0" indent="0" algn="ctr">
              <a:buNone/>
            </a:pPr>
            <a:r>
              <a:rPr lang="ru-RU" sz="2000" dirty="0" smtClean="0"/>
              <a:t>Не забудьте поставить в лист самооценки полученное количество баллов</a:t>
            </a:r>
            <a:endParaRPr lang="ru-RU" sz="20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531" t="18176" r="54963" b="34948"/>
          <a:stretch>
            <a:fillRect/>
          </a:stretch>
        </p:blipFill>
        <p:spPr bwMode="auto">
          <a:xfrm>
            <a:off x="2357422" y="857232"/>
            <a:ext cx="4786346" cy="41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/>
          <a:lstStyle/>
          <a:p>
            <a:r>
              <a:rPr lang="ru-RU" sz="4000" b="1" dirty="0" smtClean="0"/>
              <a:t>Оформление путевого листа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290037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	Оформить путевой лист движения грузового автомобиля ГАЗ</a:t>
            </a:r>
            <a:r>
              <a:rPr lang="en-US" sz="2400" dirty="0" smtClean="0"/>
              <a:t>on</a:t>
            </a:r>
            <a:r>
              <a:rPr lang="ru-RU" sz="2400" dirty="0" smtClean="0"/>
              <a:t>, перевозящего </a:t>
            </a:r>
            <a:r>
              <a:rPr lang="ru-RU" sz="2400" dirty="0" err="1" smtClean="0"/>
              <a:t>хлебопродукцию</a:t>
            </a:r>
            <a:r>
              <a:rPr lang="ru-RU" sz="2400" dirty="0" smtClean="0"/>
              <a:t> по маршруту </a:t>
            </a:r>
            <a:r>
              <a:rPr lang="ru-RU" sz="2400" dirty="0" err="1" smtClean="0"/>
              <a:t>Сельменьга</a:t>
            </a:r>
            <a:r>
              <a:rPr lang="ru-RU" sz="2400" dirty="0" smtClean="0"/>
              <a:t> – Вельск (Север – 1, Север – 2, Север – 8) – </a:t>
            </a:r>
            <a:r>
              <a:rPr lang="ru-RU" sz="2400" dirty="0" err="1" smtClean="0"/>
              <a:t>Сельменьга</a:t>
            </a:r>
            <a:r>
              <a:rPr lang="ru-RU" sz="2400" dirty="0" smtClean="0"/>
              <a:t>. Общий километраж маршрута составляет 52 км, используемое топливо – АИ-92, расход топлива на 100 км составляет 14 л. Отпущенное количество топлива АИ 92 – 100 л. Расход топлива на 100 км – 14 л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6870" name="Picture 6" descr="http://businessesforsale.ru/(F(5rAp1Wzjt-eo1LUwzOmBbXMlB2aS-BxJJPEYyuT080JPt_FUeBT9eYGe6q90CH9hMtC0UeW4HKOa2jFtJRdJQoOpztz04LqbQ5KALyTjyDgMVNw_9RQKKkuJvxe4K88-wkmh0iUclkDpXYoOivHz4mau0gFAdHcyulKjPXv6GgeoVMwXstOyyXajTxBc-g3sk4ve8w2))/fileupload/d9d283a1c7c68dab9bf3eb45719db5dd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857628"/>
            <a:ext cx="409992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72132" y="4500570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Критерии оценки:</a:t>
            </a:r>
          </a:p>
          <a:p>
            <a:r>
              <a:rPr lang="ru-RU" dirty="0" smtClean="0"/>
              <a:t>Оформлено верно- 2 балла</a:t>
            </a:r>
          </a:p>
          <a:p>
            <a:r>
              <a:rPr lang="ru-RU" dirty="0" smtClean="0"/>
              <a:t>1,2 ошибки – 1 балл</a:t>
            </a:r>
          </a:p>
          <a:p>
            <a:r>
              <a:rPr lang="ru-RU" dirty="0" smtClean="0"/>
              <a:t>более 2-х ошибок – 0 баллов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Оцените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2471742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Критерии оценки:</a:t>
            </a:r>
            <a:endParaRPr lang="ru-RU" b="1" dirty="0" smtClean="0"/>
          </a:p>
          <a:p>
            <a:r>
              <a:rPr lang="ru-RU" dirty="0" smtClean="0"/>
              <a:t>17-15 баллов – оценка «5»</a:t>
            </a:r>
          </a:p>
          <a:p>
            <a:r>
              <a:rPr lang="ru-RU" dirty="0" smtClean="0"/>
              <a:t>14-12 баллов – оценка «4»</a:t>
            </a:r>
          </a:p>
          <a:p>
            <a:r>
              <a:rPr lang="ru-RU" dirty="0" smtClean="0"/>
              <a:t>10-9 баллов – оценка «3»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7890" name="Picture 2" descr="http://axmama.ru/wp-content/uploads/2014/08/Obuchenie-detej-matemat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24056"/>
            <a:ext cx="3643338" cy="304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1785918" y="928670"/>
            <a:ext cx="5999163" cy="5038725"/>
            <a:chOff x="1530" y="5310"/>
            <a:chExt cx="9447" cy="7935"/>
          </a:xfrm>
        </p:grpSpPr>
        <p:sp>
          <p:nvSpPr>
            <p:cNvPr id="38915" name="Oval 3"/>
            <p:cNvSpPr>
              <a:spLocks noChangeArrowheads="1"/>
            </p:cNvSpPr>
            <p:nvPr/>
          </p:nvSpPr>
          <p:spPr bwMode="auto">
            <a:xfrm>
              <a:off x="3345" y="6345"/>
              <a:ext cx="5040" cy="50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16" name="Oval 4"/>
            <p:cNvSpPr>
              <a:spLocks noChangeArrowheads="1"/>
            </p:cNvSpPr>
            <p:nvPr/>
          </p:nvSpPr>
          <p:spPr bwMode="auto">
            <a:xfrm>
              <a:off x="3870" y="6855"/>
              <a:ext cx="4005" cy="400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17" name="Oval 5"/>
            <p:cNvSpPr>
              <a:spLocks noChangeArrowheads="1"/>
            </p:cNvSpPr>
            <p:nvPr/>
          </p:nvSpPr>
          <p:spPr bwMode="auto">
            <a:xfrm>
              <a:off x="4410" y="7395"/>
              <a:ext cx="2925" cy="292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18" name="Oval 6"/>
            <p:cNvSpPr>
              <a:spLocks noChangeArrowheads="1"/>
            </p:cNvSpPr>
            <p:nvPr/>
          </p:nvSpPr>
          <p:spPr bwMode="auto">
            <a:xfrm>
              <a:off x="4950" y="7860"/>
              <a:ext cx="1965" cy="196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8919" name="AutoShape 7"/>
            <p:cNvCxnSpPr>
              <a:cxnSpLocks noChangeShapeType="1"/>
            </p:cNvCxnSpPr>
            <p:nvPr/>
          </p:nvCxnSpPr>
          <p:spPr bwMode="auto">
            <a:xfrm flipV="1">
              <a:off x="1530" y="8790"/>
              <a:ext cx="8220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8920" name="AutoShape 8"/>
            <p:cNvCxnSpPr>
              <a:cxnSpLocks noChangeShapeType="1"/>
            </p:cNvCxnSpPr>
            <p:nvPr/>
          </p:nvCxnSpPr>
          <p:spPr bwMode="auto">
            <a:xfrm>
              <a:off x="5820" y="5310"/>
              <a:ext cx="195" cy="79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1530" y="5700"/>
              <a:ext cx="3741" cy="42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АКТИВНО УЧАСТВОВАЛ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1821" y="12131"/>
              <a:ext cx="3741" cy="42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БЫЛО ПОНЯТНО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7071" y="5700"/>
              <a:ext cx="3741" cy="42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БЫЛО ИНТЕРЕСНО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7236" y="12131"/>
              <a:ext cx="3741" cy="69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НАУЧИЛСЯ ПРИМЕНЯТЬ ЗНАНИЯ НА ПРАКТИКЕ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/>
          <a:lstStyle/>
          <a:p>
            <a:pPr eaLnBrk="1" hangingPunct="1"/>
            <a:r>
              <a:rPr lang="ru-RU" sz="4800" i="1" dirty="0" smtClean="0"/>
              <a:t>Решение задач линейного программирования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Цель: Умение применять навыки решения задач линейного программирования на практике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Формируемые компетенции: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ПК 2.1. </a:t>
            </a:r>
            <a:r>
              <a:rPr lang="ru-RU" sz="2400" dirty="0" smtClean="0"/>
              <a:t>Планировать и организовывать работы по техническому обслуживанию и ремонту автотранспорта.</a:t>
            </a:r>
          </a:p>
          <a:p>
            <a:r>
              <a:rPr lang="ru-RU" sz="2400" b="1" dirty="0" smtClean="0"/>
              <a:t>ПК 2.2. </a:t>
            </a:r>
            <a:r>
              <a:rPr lang="ru-RU" sz="2400" dirty="0" smtClean="0"/>
              <a:t>Контролировать и оценивать качество работы исполнителей работ.</a:t>
            </a:r>
          </a:p>
          <a:p>
            <a:r>
              <a:rPr lang="ru-RU" sz="2400" b="1" dirty="0" smtClean="0"/>
              <a:t>ОК 1.</a:t>
            </a:r>
            <a:r>
              <a:rPr lang="ru-RU" sz="2400" dirty="0" smtClean="0"/>
              <a:t> Понимать сущность и социальную значимость своей будущей профессии, проявлять к ней устойчивый интерес.</a:t>
            </a:r>
          </a:p>
          <a:p>
            <a:r>
              <a:rPr lang="ru-RU" sz="2400" b="1" dirty="0" smtClean="0"/>
              <a:t>ОК 2.</a:t>
            </a:r>
            <a:r>
              <a:rPr lang="ru-RU" sz="2400" dirty="0" smtClean="0"/>
              <a:t> Организовывать собственную деятельность, выбирать типовые методы и способы выполнения профессиональных задач, оценивать их эффективность и качество.</a:t>
            </a:r>
          </a:p>
          <a:p>
            <a:r>
              <a:rPr lang="ru-RU" sz="2400" b="1" dirty="0" smtClean="0"/>
              <a:t>ОК 6. </a:t>
            </a:r>
            <a:r>
              <a:rPr lang="ru-RU" sz="2400" dirty="0" smtClean="0"/>
              <a:t>Работать в коллективе и команде, эффективно общаться с коллегами, руководством, потребителями.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Организация перевозки грузов</a:t>
            </a:r>
          </a:p>
        </p:txBody>
      </p:sp>
      <p:pic>
        <p:nvPicPr>
          <p:cNvPr id="16386" name="Picture 2" descr="http://mirznanii.com/images/58/28/863285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928670"/>
            <a:ext cx="5367347" cy="338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ashe.graphics/wp-content/uploads/2014/08/7-at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496"/>
            <a:ext cx="8072494" cy="378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78647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1.​ Экономико-математическая модель – это: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А.</a:t>
            </a:r>
            <a:r>
              <a:rPr lang="ru-RU" dirty="0" smtClean="0"/>
              <a:t>  математическое представление экономической системы (объектов, задачи, явлений, процессов и т. п.) </a:t>
            </a:r>
          </a:p>
          <a:p>
            <a:pPr>
              <a:buNone/>
            </a:pPr>
            <a:r>
              <a:rPr lang="ru-RU" b="1" dirty="0" smtClean="0"/>
              <a:t>Б.</a:t>
            </a:r>
            <a:r>
              <a:rPr lang="ru-RU" dirty="0" smtClean="0"/>
              <a:t> качественный анализ и интуитивное представление объектов, задач, явлений, процессов экономической системы и ее параметров</a:t>
            </a:r>
          </a:p>
          <a:p>
            <a:pPr>
              <a:buNone/>
            </a:pPr>
            <a:r>
              <a:rPr lang="ru-RU" b="1" dirty="0" smtClean="0"/>
              <a:t>В.</a:t>
            </a:r>
            <a:r>
              <a:rPr lang="ru-RU" dirty="0" smtClean="0"/>
              <a:t> эвристические описание экономической системы (объектов, задачи, явлений, процессов и т. п.)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2.  Графический способ решения задач линейного программирования это:</a:t>
            </a: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А.</a:t>
            </a:r>
            <a:r>
              <a:rPr lang="ru-RU" sz="2800" dirty="0" smtClean="0"/>
              <a:t> построение прямых, уравнения которых получаются в результате замены в ограничениях знаков неравенств на знаки точных равенств</a:t>
            </a:r>
          </a:p>
          <a:p>
            <a:pPr>
              <a:buNone/>
            </a:pPr>
            <a:r>
              <a:rPr lang="ru-RU" sz="2800" b="1" dirty="0" smtClean="0"/>
              <a:t>Б.</a:t>
            </a:r>
            <a:r>
              <a:rPr lang="ru-RU" sz="2800" dirty="0" smtClean="0"/>
              <a:t> нахождение полуплоскостей, определяемых каждым из ограничений</a:t>
            </a:r>
          </a:p>
          <a:p>
            <a:pPr>
              <a:buNone/>
            </a:pPr>
            <a:r>
              <a:rPr lang="ru-RU" sz="2800" b="1" dirty="0" smtClean="0"/>
              <a:t>В.</a:t>
            </a:r>
            <a:r>
              <a:rPr lang="ru-RU" sz="2800" dirty="0" smtClean="0"/>
              <a:t> Определение многоугольника решений</a:t>
            </a:r>
          </a:p>
          <a:p>
            <a:pPr>
              <a:buNone/>
            </a:pPr>
            <a:r>
              <a:rPr lang="ru-RU" sz="2800" b="1" dirty="0" smtClean="0"/>
              <a:t>Г.</a:t>
            </a:r>
            <a:r>
              <a:rPr lang="ru-RU" sz="2800" dirty="0" smtClean="0"/>
              <a:t> нахождение вершин многоугольника, решая соответствующие системы уравнений</a:t>
            </a:r>
          </a:p>
          <a:p>
            <a:pPr>
              <a:buNone/>
            </a:pPr>
            <a:r>
              <a:rPr lang="ru-RU" sz="2800" b="1" dirty="0" smtClean="0"/>
              <a:t>Д.</a:t>
            </a:r>
            <a:r>
              <a:rPr lang="ru-RU" sz="2800" dirty="0" smtClean="0"/>
              <a:t> нахождение значения целевой функции в каждой вершине многоугольника решений</a:t>
            </a:r>
          </a:p>
          <a:p>
            <a:pPr>
              <a:buNone/>
            </a:pPr>
            <a:r>
              <a:rPr lang="ru-RU" sz="2800" b="1" dirty="0" smtClean="0"/>
              <a:t>Е.</a:t>
            </a:r>
            <a:r>
              <a:rPr lang="ru-RU" sz="2800" dirty="0" smtClean="0"/>
              <a:t> Все перечисленные ответы в этом задании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28641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3. Целевая функция – это: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А</a:t>
            </a:r>
            <a:r>
              <a:rPr lang="ru-RU" dirty="0" smtClean="0"/>
              <a:t>. функция, принимающая только целые значения</a:t>
            </a:r>
          </a:p>
          <a:p>
            <a:pPr>
              <a:buNone/>
            </a:pPr>
            <a:r>
              <a:rPr lang="ru-RU" b="1" dirty="0" smtClean="0"/>
              <a:t>Б.</a:t>
            </a:r>
            <a:r>
              <a:rPr lang="ru-RU" dirty="0" smtClean="0"/>
              <a:t> функция, в математической форме выражающая  исследуемую величину, максимальное или минимальное значение которой находится</a:t>
            </a:r>
          </a:p>
          <a:p>
            <a:pPr>
              <a:buNone/>
            </a:pPr>
            <a:r>
              <a:rPr lang="ru-RU" b="1" dirty="0" smtClean="0"/>
              <a:t>В. </a:t>
            </a:r>
            <a:r>
              <a:rPr lang="ru-RU" dirty="0" smtClean="0"/>
              <a:t>функция, описывающая экономический процесс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78647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4. Транспортная задача является</a:t>
            </a:r>
          </a:p>
          <a:p>
            <a:pPr>
              <a:buNone/>
            </a:pPr>
            <a:r>
              <a:rPr lang="ru-RU" b="1" dirty="0" smtClean="0"/>
              <a:t> задачей …. Программирования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А.</a:t>
            </a:r>
            <a:r>
              <a:rPr lang="ru-RU" dirty="0" smtClean="0"/>
              <a:t> динамического</a:t>
            </a:r>
          </a:p>
          <a:p>
            <a:pPr>
              <a:buNone/>
            </a:pPr>
            <a:r>
              <a:rPr lang="ru-RU" b="1" dirty="0" smtClean="0"/>
              <a:t>Б.</a:t>
            </a:r>
            <a:r>
              <a:rPr lang="ru-RU" dirty="0" smtClean="0"/>
              <a:t>  нелинейного</a:t>
            </a:r>
          </a:p>
          <a:p>
            <a:pPr>
              <a:buNone/>
            </a:pPr>
            <a:r>
              <a:rPr lang="ru-RU" b="1" dirty="0" smtClean="0"/>
              <a:t>В.</a:t>
            </a:r>
            <a:r>
              <a:rPr lang="ru-RU" dirty="0" smtClean="0"/>
              <a:t>  линейного </a:t>
            </a:r>
          </a:p>
          <a:p>
            <a:pPr>
              <a:buNone/>
            </a:pPr>
            <a:r>
              <a:rPr lang="ru-RU" b="1" dirty="0" smtClean="0"/>
              <a:t>Г.</a:t>
            </a:r>
            <a:r>
              <a:rPr lang="ru-RU" dirty="0" smtClean="0"/>
              <a:t>  целочисленного</a:t>
            </a:r>
          </a:p>
          <a:p>
            <a:pPr>
              <a:buNone/>
            </a:pPr>
            <a:r>
              <a:rPr lang="ru-RU" b="1" dirty="0" smtClean="0"/>
              <a:t>Д.</a:t>
            </a:r>
            <a:r>
              <a:rPr lang="ru-RU" dirty="0" smtClean="0"/>
              <a:t>  параметрического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78647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5. В задачах линейного программирования искомые переменные должны быть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А. неотрицательными </a:t>
            </a:r>
          </a:p>
          <a:p>
            <a:pPr>
              <a:buNone/>
            </a:pPr>
            <a:r>
              <a:rPr lang="ru-RU" dirty="0" smtClean="0"/>
              <a:t>Б. положительными</a:t>
            </a:r>
          </a:p>
          <a:p>
            <a:pPr>
              <a:buNone/>
            </a:pPr>
            <a:r>
              <a:rPr lang="ru-RU" dirty="0" smtClean="0"/>
              <a:t>В. свободными от ограничений</a:t>
            </a:r>
          </a:p>
          <a:p>
            <a:pPr>
              <a:buNone/>
            </a:pPr>
            <a:r>
              <a:rPr lang="ru-RU" dirty="0" smtClean="0"/>
              <a:t>Г. любыми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607</Words>
  <Application>Microsoft Office PowerPoint</Application>
  <PresentationFormat>Экран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Решение задач линейного программирования</vt:lpstr>
      <vt:lpstr>Формируемые компетенции:</vt:lpstr>
      <vt:lpstr>Организация перевозки грузов</vt:lpstr>
      <vt:lpstr>Слайд 5</vt:lpstr>
      <vt:lpstr>Слайд 6</vt:lpstr>
      <vt:lpstr>Слайд 7</vt:lpstr>
      <vt:lpstr>Слайд 8</vt:lpstr>
      <vt:lpstr>Слайд 9</vt:lpstr>
      <vt:lpstr>Проверьте себя</vt:lpstr>
      <vt:lpstr>Задача об использовании ресурсов</vt:lpstr>
      <vt:lpstr>Критерии оценки</vt:lpstr>
      <vt:lpstr>Транспортная задача</vt:lpstr>
      <vt:lpstr>Проверьте себя</vt:lpstr>
      <vt:lpstr>Оформление путевого листа</vt:lpstr>
      <vt:lpstr>Оцените себя:</vt:lpstr>
      <vt:lpstr>Слайд 17</vt:lpstr>
    </vt:vector>
  </TitlesOfParts>
  <Company>BLACK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распределительного типа и их практическое применение в современном производственном процессе.</dc:title>
  <dc:creator>SPA</dc:creator>
  <cp:lastModifiedBy>ВСХТ</cp:lastModifiedBy>
  <cp:revision>166</cp:revision>
  <dcterms:created xsi:type="dcterms:W3CDTF">2010-04-13T15:49:27Z</dcterms:created>
  <dcterms:modified xsi:type="dcterms:W3CDTF">2017-12-22T07:29:27Z</dcterms:modified>
</cp:coreProperties>
</file>