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sldIdLst>
    <p:sldId id="256" r:id="rId2"/>
    <p:sldId id="272" r:id="rId3"/>
    <p:sldId id="271" r:id="rId4"/>
    <p:sldId id="266" r:id="rId5"/>
    <p:sldId id="267" r:id="rId6"/>
    <p:sldId id="269" r:id="rId7"/>
    <p:sldId id="268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E3AFA-B062-4945-95D9-F68F9ECB3DEF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3558D-5E0C-456C-9AF7-4A94D2AF8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3F5309-14E4-4CC4-B380-1E3D00574E0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0124F-9917-404D-8ADF-97EE364FC76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6FA0-5FF6-4988-89D3-8C0A13AE182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87F0BC-720A-48B7-ABF4-8134CC45402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F030DF-A184-406D-8509-4E8CB08F1A0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697AD1-5D14-4884-B3CA-F751E5A92B1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35EA0-62F7-4463-802D-2EE6C7DDC5E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495534-C710-4534-9B14-6F825CF773E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клипа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EDF450-008B-4A5E-AE94-233DA8D96F9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534AE2-C34B-4D56-93D2-A0B77953E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10" Type="http://schemas.openxmlformats.org/officeDocument/2006/relationships/slide" Target="slide16.xml"/><Relationship Id="rId4" Type="http://schemas.openxmlformats.org/officeDocument/2006/relationships/slide" Target="slide7.xml"/><Relationship Id="rId9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endp.ru/2012/08/23/furunkulez-lechenie-prichiny-zabolevaniya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7488832" cy="374441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/>
            <a:r>
              <a:rPr lang="ru-RU" sz="3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«Сахарный диабет»</a:t>
            </a:r>
            <a:endParaRPr lang="ru-RU" sz="33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Специализация : медико-социальная</a:t>
            </a:r>
          </a:p>
          <a:p>
            <a:pPr algn="ctr"/>
            <a:r>
              <a:rPr lang="ru-RU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   </a:t>
            </a:r>
          </a:p>
          <a:p>
            <a:pPr algn="r"/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Подготовили</a:t>
            </a:r>
          </a:p>
          <a:p>
            <a:pPr algn="r"/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</a:p>
          <a:p>
            <a:pPr algn="r"/>
            <a:r>
              <a:rPr lang="ru-RU" sz="1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ДенекоН.В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14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9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Министерство образования и молодежной политики</a:t>
            </a:r>
            <a:b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  <a:b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ГБПОУ КРК «Интеграл» </a:t>
            </a:r>
            <a:b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учебно-производственный комбинат</a:t>
            </a:r>
            <a:endParaRPr lang="ru-RU" sz="1800" dirty="0">
              <a:solidFill>
                <a:schemeClr val="accent1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с.Курсавка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2017                 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Гипогликемическая ком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3568" y="908720"/>
            <a:ext cx="8143875" cy="5715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крайняя степень проявления гипогликемии, развивается при быстром снижении концентрации глюкозы в плазме крови и  резком падении утилизации глюкозы головным мозгом.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Провоцирующие факторы: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Ошибка дозировки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ошибка введения препарата (не подкожно, а внутримышечно).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Непринятие углеводов после введения дозы короткого инсулина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«Неплановая» физическая активность на фоне отсутствия дополнительного приёма углеводов.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Массирование места инъекции инсулина.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Приём алкоголя.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Жировая дистрофия печени.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ХПН.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Беременность.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Суицидальные действия.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Инсулинома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Сульфаниламидные препараты крайне редко могут вызывать гипогликемические реакции, преимущественно они могут возникать у пожилых больных при сочетании сахарного диабета с заболеваниями почек, печени или на фоне сердечной недостаточности, а также при голодании или недостаточном питании, сочетании с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салицилатами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2771800" y="6237312"/>
            <a:ext cx="187220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Лечение гипогликемии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3" y="1340768"/>
            <a:ext cx="6840759" cy="5122168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Если есть возможность, </a:t>
            </a:r>
            <a:r>
              <a:rPr lang="ru-RU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струйно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вводят в вену 40% раствор глюкозы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(20—100 мл) до выхода пациента из комы.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тяжёлых случаях применяют адреналин (1 мл 0,1% раствора под кожу) или глюкагон.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Если нет возможности сделать инъекцию, приступают к введению глюкозы всеми доступными способами: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- пока сохранён глотательный рефлекс — пострадавшему дают пить раствор глюкозы или любой сладкий сок (виноградный, яблочный).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- если глотательный рефлекс отсутствует, а зрачки широкие и не реагируют на свет — капают раствор глюкозы под язык пострадавшего, поскольку даже в коме при расстройстве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микроциркуляции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способность усваивать глюкозу из-под языка сохраняется, но делают это с осторожностью — капают небольшими количествами, чтобы пострадавший не захлебнулся.— при наличии достаточного опыта, можно использовать глюкозу в виде геля  или мед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7828" name="Picture 2" descr="http://internetvrach.ru/wp-content/uploads/2011/05/gipoglikemicheskaya-koma-e13293849598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8002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лево 4"/>
          <p:cNvSpPr/>
          <p:nvPr/>
        </p:nvSpPr>
        <p:spPr>
          <a:xfrm>
            <a:off x="611560" y="6237312"/>
            <a:ext cx="172819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Показания для госпитализации пациентов с гипогликемией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71563" y="1785938"/>
            <a:ext cx="7708900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повторном внутривенном введении глюкозы гипогликемия не купируется и сознание пострадавшего не восстанавливается.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Гипогликемическое состояние купировано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этапе, однако сохраняются или появились симптомы сердечно-сосудистых, церебральных нарушений, неврологических расстройств, не свойственные обычному состоянию больного.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повторных гипогликемических реакций вскоре после проведённых лечебных мероприятий.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755576" y="5805264"/>
            <a:ext cx="187220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Гипергликемическая (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гиперосмолярная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кома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27584" y="1700808"/>
            <a:ext cx="7668344" cy="37814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Провоцирующие факторы: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Переедание углеводов.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Внезапное уменьшение дозы вводимого инсулина.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Увеличившийся расход энергии при повышении температуры тела, при тяжелой физической работе, при беременности и т.д., при которых в кровь выбрасывается большое количество адреналина, ведущего к повышению уровня сахара крови.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611560" y="5661248"/>
            <a:ext cx="1800200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Гипергликемическая (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гиперосмолярная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кома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1520" y="1412776"/>
            <a:ext cx="4286250" cy="5214937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Развивается постепенно. Появлению диабетической комы предшествуют недомогание, снижение аппетита, головная боль, нарушения со стороны ЖКТ.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отсутствии лечения – угнетение сознания, снижение тургора мышц, мышечных и сухожильных рефлексов. Кожа холодная, с  резким снижением тургора.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Типично дыхание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Куссмауля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резким углублением вдоха 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урежением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частоты дыхания.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выдыхаемом воздухе чувствуется характерный запах ацетона. Язык малинового цвета с коричневым налетом.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Глазные яблоки на ощупь мягкие.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АДс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снижено – 70–80 мм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ст.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крови обнаруживают высокую концентрацию сахара (до 600—800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мг%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большое количество сахара  выявляют и в моче.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Выделение с мочой большого количества кетоновых тел.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0900" name="Picture 2" descr="C:\Users\Михаил\Desktop\НП\фото\IMG_92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1556792"/>
            <a:ext cx="3674225" cy="4193771"/>
          </a:xfrm>
        </p:spPr>
      </p:pic>
      <p:sp>
        <p:nvSpPr>
          <p:cNvPr id="5" name="Стрелка влево 4"/>
          <p:cNvSpPr/>
          <p:nvPr/>
        </p:nvSpPr>
        <p:spPr>
          <a:xfrm>
            <a:off x="2915816" y="6309320"/>
            <a:ext cx="165618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88548" cy="10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Диабетическая кома, первая медицинская помо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щь</a:t>
            </a: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3" name="Текст 2"/>
          <p:cNvSpPr>
            <a:spLocks noGrp="1"/>
          </p:cNvSpPr>
          <p:nvPr>
            <p:ph type="body" sz="half" idx="1"/>
          </p:nvPr>
        </p:nvSpPr>
        <p:spPr>
          <a:xfrm>
            <a:off x="755576" y="2348880"/>
            <a:ext cx="7532315" cy="313332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Кислород, проходимость верхних дыхательных путей.</a:t>
            </a:r>
          </a:p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затрудненной дифференциальной диагностики внутривенно ввести 20,0  мл 40% раствора глюкозы.</a:t>
            </a:r>
          </a:p>
          <a:p>
            <a:pPr eaLnBrk="1" hangingPunct="1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Инфузионная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терапия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0,9% – 1000 мл).</a:t>
            </a:r>
          </a:p>
          <a:p>
            <a:pPr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инсулина и коррекцию ацидоза на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этапе не проводят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	</a:t>
            </a:r>
            <a:endParaRPr lang="ru-RU" dirty="0" smtClean="0"/>
          </a:p>
        </p:txBody>
      </p:sp>
      <p:sp>
        <p:nvSpPr>
          <p:cNvPr id="4" name="Стрелка влево 3"/>
          <p:cNvSpPr/>
          <p:nvPr/>
        </p:nvSpPr>
        <p:spPr>
          <a:xfrm>
            <a:off x="827584" y="5157192"/>
            <a:ext cx="223224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488832" cy="3672408"/>
          </a:xfrm>
        </p:spPr>
        <p:txBody>
          <a:bodyPr>
            <a:normAutofit/>
          </a:bodyPr>
          <a:lstStyle/>
          <a:p>
            <a:pPr marL="342900" marR="0" indent="-342900" algn="just">
              <a:buFontTx/>
              <a:buAutoNum type="arabicPeriod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Е.Е.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Основы медицинских знаний»: Учебник – 5 изд., - М.: Академия, 2014 -   256 с.  </a:t>
            </a:r>
            <a:endParaRPr lang="ru-RU" sz="19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indent="-342900" algn="just">
              <a:buFontTx/>
              <a:buAutoNum type="arabicPeriod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  Н.И. 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Федюкович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Основы медицинских знаний. Учеб. пособие . Издательство – Феникс. 2013- 320 с.: ил.</a:t>
            </a:r>
          </a:p>
          <a:p>
            <a:pPr marL="342900" marR="0" indent="-342900" algn="just">
              <a:buFontTx/>
              <a:buAutoNum type="arabicPeriod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Справочник медицинской сестры, В.А. Барановский.  Издательство 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Медгиз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Год 2013. -1300с.</a:t>
            </a:r>
          </a:p>
          <a:p>
            <a:pPr marL="342900" marR="0" indent="-342900" algn="just">
              <a:buFontTx/>
              <a:buAutoNum type="arabicPeriod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Общий уход за больным.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Струтынский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А.В., Баранов А.П. и др. Методические рекомендации Издательство: М.: РНИМУ им. Н.И. Пирогова Год: 2012.-  70с.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обучения </a:t>
            </a:r>
            <a:r>
              <a:rPr lang="ru-RU" sz="3200" dirty="0" smtClean="0">
                <a:solidFill>
                  <a:srgbClr val="7030A0"/>
                </a:solidFill>
              </a:rPr>
              <a:t>: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899592" y="5229200"/>
            <a:ext cx="194421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6984776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Данная презентация предназначена для наглядно-информационного сопровождения  изучения темы 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Сахарный диабет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по предмету «Технология оказания медицинских услуг» в  профильном обучении по профессии 24232 «Младшая медицинская сестра по уходу за больными».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процессе обучения презентация послужит наглядным пособием для изложения  причин  возникновения, симптомов, лечение сахарного диабета.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презентации рассматриваются  вопросы чрезвычайно опасных  осложнений - гипогликемическая кома, гипергликемическая кома, первая  неотложная помощь при этих осложнениях.</a:t>
            </a:r>
            <a:r>
              <a:rPr lang="ru-RU" sz="1800" dirty="0" smtClean="0"/>
              <a:t>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Бесспорным достоинством презентации является возможность при необходимости быстро вернуться к любому из ранее просмотренных слайдов по гиперссылкам или буквально на ходу изменить последовательность изложения материала. Презентация помогает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преподавателю выделить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точнее расставить акценты.</a:t>
            </a:r>
          </a:p>
          <a:p>
            <a:pPr lvl="0"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548681"/>
            <a:ext cx="7175351" cy="720079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488832" cy="403244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Сахарный диабет  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Причины сахарного диабета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Симптомы сахарного диабета 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Гипогликемия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Гипогликемическая кома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Лечение гипогликемии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Показания для госпитализации пациентов с гипогликемией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Гипергликемическая (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гиперосмолярная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кома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Диабетическая кома, первая медицинская помощь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обучения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75351" cy="108012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абличка 9">
            <a:hlinkClick r:id="rId2" action="ppaction://hlinksldjump"/>
          </p:cNvPr>
          <p:cNvSpPr/>
          <p:nvPr/>
        </p:nvSpPr>
        <p:spPr>
          <a:xfrm>
            <a:off x="3995936" y="1484784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Табличка 10">
            <a:hlinkClick r:id="rId2" action="ppaction://hlinksldjump"/>
          </p:cNvPr>
          <p:cNvSpPr/>
          <p:nvPr/>
        </p:nvSpPr>
        <p:spPr>
          <a:xfrm>
            <a:off x="4716016" y="1844824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5</a:t>
            </a:r>
            <a:endParaRPr lang="ru-RU" dirty="0"/>
          </a:p>
        </p:txBody>
      </p:sp>
      <p:sp>
        <p:nvSpPr>
          <p:cNvPr id="12" name="Табличка 11">
            <a:hlinkClick r:id="rId4" action="ppaction://hlinksldjump"/>
          </p:cNvPr>
          <p:cNvSpPr/>
          <p:nvPr/>
        </p:nvSpPr>
        <p:spPr>
          <a:xfrm>
            <a:off x="4860032" y="2276872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3" name="Табличка 12">
            <a:hlinkClick r:id="rId2" action="ppaction://hlinksldjump"/>
          </p:cNvPr>
          <p:cNvSpPr/>
          <p:nvPr/>
        </p:nvSpPr>
        <p:spPr>
          <a:xfrm>
            <a:off x="3275856" y="2636912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7</a:t>
            </a:r>
            <a:endParaRPr lang="ru-RU" dirty="0"/>
          </a:p>
        </p:txBody>
      </p:sp>
      <p:sp>
        <p:nvSpPr>
          <p:cNvPr id="14" name="Табличка 13">
            <a:hlinkClick r:id="rId6" action="ppaction://hlinksldjump"/>
          </p:cNvPr>
          <p:cNvSpPr/>
          <p:nvPr/>
        </p:nvSpPr>
        <p:spPr>
          <a:xfrm>
            <a:off x="4427984" y="2996952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5" name="Табличка 14">
            <a:hlinkClick r:id="rId2" action="ppaction://hlinksldjump"/>
          </p:cNvPr>
          <p:cNvSpPr/>
          <p:nvPr/>
        </p:nvSpPr>
        <p:spPr>
          <a:xfrm>
            <a:off x="4283968" y="3356992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10</a:t>
            </a:r>
            <a:endParaRPr lang="ru-RU" dirty="0"/>
          </a:p>
        </p:txBody>
      </p:sp>
      <p:sp>
        <p:nvSpPr>
          <p:cNvPr id="16" name="Табличка 15">
            <a:hlinkClick r:id="rId2" action="ppaction://hlinksldjump"/>
          </p:cNvPr>
          <p:cNvSpPr/>
          <p:nvPr/>
        </p:nvSpPr>
        <p:spPr>
          <a:xfrm>
            <a:off x="8028384" y="3789040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sldjump"/>
              </a:rPr>
              <a:t>11</a:t>
            </a:r>
            <a:endParaRPr lang="ru-RU" dirty="0"/>
          </a:p>
        </p:txBody>
      </p:sp>
      <p:sp>
        <p:nvSpPr>
          <p:cNvPr id="17" name="Табличка 16">
            <a:hlinkClick r:id="rId2" action="ppaction://hlinksldjump"/>
          </p:cNvPr>
          <p:cNvSpPr/>
          <p:nvPr/>
        </p:nvSpPr>
        <p:spPr>
          <a:xfrm>
            <a:off x="6588224" y="4149080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9" action="ppaction://hlinksldjump"/>
              </a:rPr>
              <a:t>12</a:t>
            </a:r>
            <a:endParaRPr lang="ru-RU" dirty="0"/>
          </a:p>
        </p:txBody>
      </p:sp>
      <p:sp>
        <p:nvSpPr>
          <p:cNvPr id="18" name="Табличка 17">
            <a:hlinkClick r:id="rId2" action="ppaction://hlinksldjump"/>
          </p:cNvPr>
          <p:cNvSpPr/>
          <p:nvPr/>
        </p:nvSpPr>
        <p:spPr>
          <a:xfrm>
            <a:off x="7092280" y="4509120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noaction"/>
              </a:rPr>
              <a:t>14</a:t>
            </a:r>
            <a:endParaRPr lang="ru-RU" dirty="0"/>
          </a:p>
        </p:txBody>
      </p:sp>
      <p:sp>
        <p:nvSpPr>
          <p:cNvPr id="19" name="Табличка 18">
            <a:hlinkClick r:id="rId2" action="ppaction://hlinksldjump"/>
          </p:cNvPr>
          <p:cNvSpPr/>
          <p:nvPr/>
        </p:nvSpPr>
        <p:spPr>
          <a:xfrm>
            <a:off x="6084168" y="4869160"/>
            <a:ext cx="648072" cy="288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0" action="ppaction://hlinksldjump"/>
              </a:rPr>
              <a:t>15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984776" cy="79208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980728"/>
            <a:ext cx="76328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Сформировать представление о заболевании – сахарный диабет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лево 5"/>
          <p:cNvSpPr/>
          <p:nvPr/>
        </p:nvSpPr>
        <p:spPr>
          <a:xfrm>
            <a:off x="4644008" y="6309320"/>
            <a:ext cx="158417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1925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Сахарный диабет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3634736" cy="44108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dirty="0" smtClean="0">
                <a:solidFill>
                  <a:schemeClr val="tx2"/>
                </a:solidFill>
              </a:rPr>
              <a:t> –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серьезнейшее эндокринное заболевание, которое развивается вследствие относительной либо абсолютной недостаточности гормона инсулина, вызывающие развитие гипергликемии – стойкого увеличения содержания в крови глюкозы.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Из-за нарушения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поджелудоченой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железы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недостаточно усвоение поступающих с пищей углеводов. Углеводы, перерабатываемые организмом в глюкозу, не усваиваются, а, накапливаясь в больших количествах в крови, выводятся в мочу через почки.</a:t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Одновременно происходит нарушение водного обмена, поскольку ткани становятся неспособными удерживать воду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499992" y="1340768"/>
            <a:ext cx="4536504" cy="4266808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 имеет хроническое течение и сопровождается нарушением различных видов обмена веществ: белкового, жирового, углеводного, минерального, а также водно-солевого. Это приводит к скоплению в организме большого количества токсичных веществ, способного вызвать чрезвычайно опасное самоотравление организма и диабетическую кому. Причинами данного серьезного заболевания могут стать: нерациональное питание (употребление чрезмерного количества сладкого), нервно-психические переживания и стрессы, наследственная предрасположенность, тяжелая болезнь, сложные условия быта, тяжелый труд, нарушение функции печени и пр.</a:t>
            </a:r>
          </a:p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Сахарный диабет бывает двух типов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клинической картине сахарного диабета принято выделять 2 группы симптомов – основные, а также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второстепенные.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Содержание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ocuments\10 класс четверг\10 кл 13\DETAIL_PICTURE_653200_546236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869160"/>
            <a:ext cx="3599801" cy="17645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4392488" cy="41764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Причинами данного серьезного заболевания могут стать: нерациональное питание (употребление чрезмерного количества сладкого), нервно-психические переживания и стрессы, наследственная предрасположенность, тяжелая болезнь, сложные условия быта, тяжелый труд, нарушение функции печени и пр.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175351" cy="108012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 сахарного  диабета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ocuments\10 класс четверг\10 кл 13\1327569857_dieta-pri-diabe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420888"/>
            <a:ext cx="3024336" cy="2754957"/>
          </a:xfrm>
          <a:prstGeom prst="rect">
            <a:avLst/>
          </a:prstGeom>
          <a:noFill/>
        </p:spPr>
      </p:pic>
      <p:sp>
        <p:nvSpPr>
          <p:cNvPr id="6" name="Стрелка влево 5"/>
          <p:cNvSpPr/>
          <p:nvPr/>
        </p:nvSpPr>
        <p:spPr>
          <a:xfrm>
            <a:off x="827584" y="5661248"/>
            <a:ext cx="1728192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272808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симптомы диабета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4896544" cy="4752528"/>
          </a:xfrm>
        </p:spPr>
        <p:txBody>
          <a:bodyPr>
            <a:noAutofit/>
          </a:bodyPr>
          <a:lstStyle/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Зуд кожи, а также слизистых оболочек больного (вагинальный зуд);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Общая мышечная слабость;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Сухость во рту;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Головная боль;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С трудом поддающиеся лечению воспалительные поражения кожи;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Присутствие при диабете первого типа ацетона в моче. Ацетон появляется в результате сжигания жировых запасов;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Ощущение во рту вкуса железа;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Затуманенное зрение либо другие признаки ухудшения зрения;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Грибковые инфекции;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Онемение рук и ног;</a:t>
            </a:r>
            <a:br>
              <a:rPr lang="ru-RU" sz="14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• Сухость кожных покровов.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Признаками диабета первого типа являются: жажда, частое мочеиспускание, большая потеря веса, сухость во рту, раздражительность, быстрая утомляемость, тошнота, иногда рвота. Второстепенными признаками диабета такого типа служат: боли в сердце, боли в икроножных мышцах и судороги в них, 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2" tooltip="Фурункулез — лечение, причины заболевания"/>
              </a:rPr>
              <a:t>фурункулез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, кожный зуд, головные боли, раздражительность и нарушения сна.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Говоря о второстепенных признаках диабета 1-го типа у детей, следует отметить появление не наблюдавшегося ранее ночного недержания мочи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и быстрое ухудшение состояния здоровья.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5148064" y="836712"/>
            <a:ext cx="3744416" cy="525658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отличаются сахарный диабет 1 и 2 типа?</a:t>
            </a:r>
          </a:p>
          <a:p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Диабет первого типа 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– наиболее неблагоприятный. Он развивается у детей или подростков и требует изначального введения инсулина извне, т.к. в данном случае имеет место почти полное отмирание островков в поджелудочной железе. Как правило, он имеет наследственный характер. Люди, страдающие данной формой диабета, более склонны к гипергликемическим, более тяжелым, комам.</a:t>
            </a:r>
          </a:p>
          <a:p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Диабет второго типа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– более благоприятный. Развивается он после 35-40 лет и связан со снижением чувствительности клеток к повышению сахара крови и, соответственно, неадекватной выработкой инсулина.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данном случае лечение начинается с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таблетированных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препаратов, которые повышают клеточную чувствительность и нормализуют выработку инсулина в ответ на повышение глюкозы в крови, также они повышают переработку глюкозы печенью, кишечником, мышцами.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лишь при неэффективности подобной терапии (бывает это достаточно редко), назначают инсулин. Не стоит путать инсулин и противодиабетические таблетки: таблетки – это не инсулин и не гормоны, единственная форма введения инсулина – это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иньекции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5580112" y="5949280"/>
            <a:ext cx="180020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Гипогликемия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27584" y="1412776"/>
            <a:ext cx="4386213" cy="4814292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симптомы гипогликемии проявляются при снижении уровня сахара крови до 3,33–2,77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уровне гликемии 2,77–1,66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 отмечаются все типичные признаки гипогликемии.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 сознания обычно наступает при уровне глюкозы в крови 1,38–1,65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/л и ниже.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4756" name="Picture 6" descr="http://www.uralweb.ru/sale/cache/232/23271/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463" y="2000250"/>
            <a:ext cx="3538537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лево 4"/>
          <p:cNvSpPr/>
          <p:nvPr/>
        </p:nvSpPr>
        <p:spPr>
          <a:xfrm>
            <a:off x="827584" y="6165304"/>
            <a:ext cx="93610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285750"/>
          <a:ext cx="9251096" cy="717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709"/>
                <a:gridCol w="7150387"/>
              </a:tblGrid>
              <a:tr h="1428755">
                <a:tc>
                  <a:txBody>
                    <a:bodyPr/>
                    <a:lstStyle/>
                    <a:p>
                      <a:pPr algn="l"/>
                      <a:r>
                        <a:rPr lang="en-US" i="1" dirty="0"/>
                        <a:t>I </a:t>
                      </a:r>
                      <a:r>
                        <a:rPr lang="ru-RU" i="1" dirty="0"/>
                        <a:t>стадия — </a:t>
                      </a:r>
                      <a:r>
                        <a:rPr lang="ru-RU" i="1" dirty="0" smtClean="0"/>
                        <a:t>корковая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Появление </a:t>
                      </a:r>
                      <a:r>
                        <a:rPr lang="ru-RU" dirty="0"/>
                        <a:t>чувства голода, </a:t>
                      </a:r>
                      <a:r>
                        <a:rPr lang="ru-RU" dirty="0" smtClean="0"/>
                        <a:t>раздражительность, головная боль, </a:t>
                      </a:r>
                      <a:r>
                        <a:rPr lang="ru-RU" dirty="0"/>
                        <a:t>изменением </a:t>
                      </a:r>
                      <a:r>
                        <a:rPr lang="ru-RU" dirty="0" smtClean="0"/>
                        <a:t>настроения, тахикардия, влажность кожного покрова. Поведение </a:t>
                      </a:r>
                      <a:r>
                        <a:rPr lang="ru-RU" dirty="0"/>
                        <a:t>больных адекватно, </a:t>
                      </a:r>
                      <a:r>
                        <a:rPr lang="ru-RU" dirty="0" smtClean="0"/>
                        <a:t>но </a:t>
                      </a:r>
                      <a:r>
                        <a:rPr lang="ru-RU" dirty="0"/>
                        <a:t>не все ощущают наступление гипогликемии. </a:t>
                      </a:r>
                    </a:p>
                  </a:txBody>
                  <a:tcPr anchor="ctr"/>
                </a:tc>
              </a:tr>
              <a:tr h="1428755">
                <a:tc>
                  <a:txBody>
                    <a:bodyPr/>
                    <a:lstStyle/>
                    <a:p>
                      <a:pPr algn="l"/>
                      <a:r>
                        <a:rPr lang="en-US" i="1" dirty="0"/>
                        <a:t>II </a:t>
                      </a:r>
                      <a:r>
                        <a:rPr lang="ru-RU" i="1" dirty="0"/>
                        <a:t>стадия — </a:t>
                      </a:r>
                      <a:r>
                        <a:rPr lang="ru-RU" i="1" dirty="0" smtClean="0"/>
                        <a:t>подкорково-диэнцефальная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Вегетативные реакции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 неадекватное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поведение,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профузная</a:t>
                      </a:r>
                      <a:r>
                        <a:rPr lang="ru-RU" dirty="0" smtClean="0"/>
                        <a:t> потливость, повышенная саливация, тремор, диплопия, чувство голода</a:t>
                      </a:r>
                      <a:endParaRPr lang="ru-RU" dirty="0"/>
                    </a:p>
                  </a:txBody>
                  <a:tcPr anchor="ctr"/>
                </a:tc>
              </a:tr>
              <a:tr h="1428755">
                <a:tc>
                  <a:txBody>
                    <a:bodyPr/>
                    <a:lstStyle/>
                    <a:p>
                      <a:pPr algn="l"/>
                      <a:r>
                        <a:rPr lang="en-US" i="1" dirty="0"/>
                        <a:t>III </a:t>
                      </a:r>
                      <a:r>
                        <a:rPr lang="ru-RU" i="1" dirty="0"/>
                        <a:t>стадия — </a:t>
                      </a:r>
                      <a:r>
                        <a:rPr lang="ru-RU" i="1" dirty="0" smtClean="0"/>
                        <a:t>гипогликемия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Резкое повышение </a:t>
                      </a:r>
                      <a:r>
                        <a:rPr lang="ru-RU" dirty="0"/>
                        <a:t>мышечного тонуса, </a:t>
                      </a:r>
                      <a:r>
                        <a:rPr lang="ru-RU" dirty="0" smtClean="0"/>
                        <a:t>развитие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тонико-клонических</a:t>
                      </a:r>
                      <a:r>
                        <a:rPr lang="ru-RU" dirty="0" smtClean="0"/>
                        <a:t> судорог, </a:t>
                      </a:r>
                      <a:r>
                        <a:rPr lang="ru-RU" dirty="0"/>
                        <a:t>расширение зрачков, </a:t>
                      </a:r>
                      <a:r>
                        <a:rPr lang="ru-RU" dirty="0" smtClean="0"/>
                        <a:t>влажность </a:t>
                      </a:r>
                      <a:r>
                        <a:rPr lang="ru-RU" dirty="0"/>
                        <a:t>кожного покрова, </a:t>
                      </a:r>
                      <a:r>
                        <a:rPr lang="ru-RU" dirty="0" smtClean="0"/>
                        <a:t>тахикардия, артериальная</a:t>
                      </a:r>
                      <a:r>
                        <a:rPr lang="ru-RU" baseline="0" dirty="0" smtClean="0"/>
                        <a:t> гипертензия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</a:tr>
              <a:tr h="1428755">
                <a:tc>
                  <a:txBody>
                    <a:bodyPr/>
                    <a:lstStyle/>
                    <a:p>
                      <a:pPr algn="l"/>
                      <a:r>
                        <a:rPr lang="en-US" i="1" dirty="0"/>
                        <a:t>IV </a:t>
                      </a:r>
                      <a:r>
                        <a:rPr lang="ru-RU" i="1" dirty="0"/>
                        <a:t>стадия — собственно </a:t>
                      </a:r>
                      <a:r>
                        <a:rPr lang="ru-RU" i="1" dirty="0" smtClean="0"/>
                        <a:t>кома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Полная потеря </a:t>
                      </a:r>
                      <a:r>
                        <a:rPr lang="ru-RU" dirty="0"/>
                        <a:t>сознания. </a:t>
                      </a:r>
                      <a:r>
                        <a:rPr lang="ru-RU" dirty="0" smtClean="0"/>
                        <a:t>Повышение </a:t>
                      </a:r>
                      <a:r>
                        <a:rPr lang="ru-RU" dirty="0"/>
                        <a:t>сухожильных и </a:t>
                      </a:r>
                      <a:r>
                        <a:rPr lang="ru-RU" dirty="0" err="1"/>
                        <a:t>периостальных</a:t>
                      </a:r>
                      <a:r>
                        <a:rPr lang="ru-RU" dirty="0"/>
                        <a:t> рефлексов, тонус глазных яблок нормальный или повышен, зрачки расширены. Кожный покров влажный, дыхание обычное, </a:t>
                      </a:r>
                      <a:r>
                        <a:rPr lang="ru-RU" dirty="0" smtClean="0"/>
                        <a:t>пульс </a:t>
                      </a:r>
                      <a:r>
                        <a:rPr lang="ru-RU" dirty="0"/>
                        <a:t>учащён, </a:t>
                      </a:r>
                      <a:r>
                        <a:rPr lang="ru-RU" dirty="0" smtClean="0"/>
                        <a:t>АД нормальное </a:t>
                      </a:r>
                      <a:r>
                        <a:rPr lang="ru-RU" dirty="0"/>
                        <a:t>или незначительно повышено.</a:t>
                      </a:r>
                    </a:p>
                  </a:txBody>
                  <a:tcPr anchor="ctr"/>
                </a:tc>
              </a:tr>
              <a:tr h="1428755">
                <a:tc>
                  <a:txBody>
                    <a:bodyPr/>
                    <a:lstStyle/>
                    <a:p>
                      <a:pPr algn="l"/>
                      <a:r>
                        <a:rPr lang="en-US" i="1" dirty="0"/>
                        <a:t>V </a:t>
                      </a:r>
                      <a:r>
                        <a:rPr lang="ru-RU" i="1" dirty="0"/>
                        <a:t>стадия — </a:t>
                      </a:r>
                      <a:r>
                        <a:rPr lang="ru-RU" i="1" dirty="0" smtClean="0"/>
                        <a:t>глубокая кома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Прогрессирование </a:t>
                      </a:r>
                      <a:r>
                        <a:rPr lang="ru-RU" dirty="0"/>
                        <a:t>коматозного состояния: </a:t>
                      </a:r>
                      <a:r>
                        <a:rPr lang="ru-RU" dirty="0" smtClean="0"/>
                        <a:t>арефлексия, снижение тонуса мышц. Прекращается </a:t>
                      </a:r>
                      <a:r>
                        <a:rPr lang="ru-RU" dirty="0"/>
                        <a:t>потоотделение, нарушается сердечный ритм, снижается </a:t>
                      </a:r>
                      <a:r>
                        <a:rPr lang="ru-RU" dirty="0" smtClean="0"/>
                        <a:t>АД, нарушение </a:t>
                      </a:r>
                      <a:r>
                        <a:rPr lang="ru-RU" dirty="0"/>
                        <a:t>дыхания центрального генеза.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Лекарственные растения (Акберовой Татьяны)</Template>
  <TotalTime>165</TotalTime>
  <Words>843</Words>
  <Application>Microsoft Office PowerPoint</Application>
  <PresentationFormat>Экран (4:3)</PresentationFormat>
  <Paragraphs>138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Министерство образования и молодежной политики Ставропольского края  ГБПОУ КРК «Интеграл»  учебно-производственный комбинат</vt:lpstr>
      <vt:lpstr>Пояснительная записка</vt:lpstr>
      <vt:lpstr>Содержание  </vt:lpstr>
      <vt:lpstr>Цель:   </vt:lpstr>
      <vt:lpstr>Сахарный диабет </vt:lpstr>
      <vt:lpstr>Причины сахарного  диабета</vt:lpstr>
      <vt:lpstr>симптомы диабета: </vt:lpstr>
      <vt:lpstr>Гипогликемия</vt:lpstr>
      <vt:lpstr>Слайд 9</vt:lpstr>
      <vt:lpstr>Гипогликемическая кома</vt:lpstr>
      <vt:lpstr>Лечение гипогликемии</vt:lpstr>
      <vt:lpstr>Показания для госпитализации пациентов с гипогликемией </vt:lpstr>
      <vt:lpstr>Гипергликемическая (гиперосмолярная) кома</vt:lpstr>
      <vt:lpstr>Гипергликемическая (гиперосмолярная) кома</vt:lpstr>
      <vt:lpstr>Диабетическая кома, первая медицинская помощь</vt:lpstr>
      <vt:lpstr>Информационное обеспечение обучения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молодежной политики Ставропольского края  ГБПОУ КРК «Интеграл»  учебно-производственный комбинат</dc:title>
  <dc:creator>user</dc:creator>
  <cp:lastModifiedBy>user</cp:lastModifiedBy>
  <cp:revision>21</cp:revision>
  <dcterms:created xsi:type="dcterms:W3CDTF">2017-05-24T05:56:53Z</dcterms:created>
  <dcterms:modified xsi:type="dcterms:W3CDTF">2017-11-23T04:59:07Z</dcterms:modified>
</cp:coreProperties>
</file>