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8" r:id="rId2"/>
  </p:sldMasterIdLst>
  <p:notesMasterIdLst>
    <p:notesMasterId r:id="rId37"/>
  </p:notes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302" r:id="rId10"/>
    <p:sldId id="299" r:id="rId11"/>
    <p:sldId id="297" r:id="rId12"/>
    <p:sldId id="300" r:id="rId13"/>
    <p:sldId id="301" r:id="rId14"/>
    <p:sldId id="268" r:id="rId15"/>
    <p:sldId id="285" r:id="rId16"/>
    <p:sldId id="286" r:id="rId17"/>
    <p:sldId id="287" r:id="rId18"/>
    <p:sldId id="284" r:id="rId19"/>
    <p:sldId id="288" r:id="rId20"/>
    <p:sldId id="290" r:id="rId21"/>
    <p:sldId id="289" r:id="rId22"/>
    <p:sldId id="296" r:id="rId23"/>
    <p:sldId id="272" r:id="rId24"/>
    <p:sldId id="280" r:id="rId25"/>
    <p:sldId id="276" r:id="rId26"/>
    <p:sldId id="278" r:id="rId27"/>
    <p:sldId id="279" r:id="rId28"/>
    <p:sldId id="282" r:id="rId29"/>
    <p:sldId id="295" r:id="rId30"/>
    <p:sldId id="294" r:id="rId31"/>
    <p:sldId id="274" r:id="rId32"/>
    <p:sldId id="277" r:id="rId33"/>
    <p:sldId id="281" r:id="rId34"/>
    <p:sldId id="291" r:id="rId35"/>
    <p:sldId id="292" r:id="rId3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94662" autoAdjust="0"/>
  </p:normalViewPr>
  <p:slideViewPr>
    <p:cSldViewPr>
      <p:cViewPr>
        <p:scale>
          <a:sx n="97" d="100"/>
          <a:sy n="97" d="100"/>
        </p:scale>
        <p:origin x="-294" y="-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54" y="1542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 w="25377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15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FA5-4E84-A37A-2A0B16F82D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1">
          <a:noFill/>
        </a:ln>
      </c:spPr>
    </c:plotArea>
    <c:legend>
      <c:legendPos val="r"/>
      <c:overlay val="0"/>
      <c:txPr>
        <a:bodyPr/>
        <a:lstStyle/>
        <a:p>
          <a:pPr>
            <a:defRPr sz="1440" baseline="0"/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91">
          <a:noFill/>
        </a:ln>
      </c:spPr>
    </c:plotArea>
    <c:legend>
      <c:legendPos val="r"/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Вес пациентов</c:v>
                </c:pt>
              </c:strCache>
            </c:strRef>
          </c:tx>
          <c:dPt>
            <c:idx val="0"/>
            <c:bubble3D val="0"/>
            <c:explosion val="6"/>
            <c:extLst xmlns:c16r2="http://schemas.microsoft.com/office/drawing/2015/06/chart">
              <c:ext xmlns:c16="http://schemas.microsoft.com/office/drawing/2014/chart" uri="{C3380CC4-5D6E-409C-BE32-E72D297353CC}">
                <c16:uniqueId val="{00000000-1DB7-437E-9F20-25C23F98C9FA}"/>
              </c:ext>
            </c:extLst>
          </c:dPt>
          <c:dPt>
            <c:idx val="1"/>
            <c:bubble3D val="0"/>
            <c:explosion val="14"/>
            <c:extLst xmlns:c16r2="http://schemas.microsoft.com/office/drawing/2015/06/chart">
              <c:ext xmlns:c16="http://schemas.microsoft.com/office/drawing/2014/chart" uri="{C3380CC4-5D6E-409C-BE32-E72D297353CC}">
                <c16:uniqueId val="{00000001-1DB7-437E-9F20-25C23F98C9FA}"/>
              </c:ext>
            </c:extLst>
          </c:dPt>
          <c:dPt>
            <c:idx val="2"/>
            <c:bubble3D val="0"/>
            <c:explosion val="10"/>
            <c:extLst xmlns:c16r2="http://schemas.microsoft.com/office/drawing/2015/06/chart">
              <c:ext xmlns:c16="http://schemas.microsoft.com/office/drawing/2014/chart" uri="{C3380CC4-5D6E-409C-BE32-E72D297353CC}">
                <c16:uniqueId val="{00000002-1DB7-437E-9F20-25C23F98C9FA}"/>
              </c:ext>
            </c:extLst>
          </c:dPt>
          <c:dLbls>
            <c:spPr>
              <a:noFill/>
              <a:ln w="25377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</c:v>
                </c:pt>
                <c:pt idx="1">
                  <c:v>19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B7F-4E08-9A41-7338996384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91">
          <a:noFill/>
        </a:ln>
      </c:spPr>
    </c:plotArea>
    <c:legend>
      <c:legendPos val="r"/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765893846602932E-2"/>
          <c:y val="0.16697444069491321"/>
          <c:w val="0.71210557013706621"/>
          <c:h val="0.685181852268477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 w="2537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EB-4229-8A75-815FD8EF8D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421440"/>
        <c:axId val="79422976"/>
      </c:barChart>
      <c:catAx>
        <c:axId val="79421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9422976"/>
        <c:crosses val="autoZero"/>
        <c:auto val="1"/>
        <c:lblAlgn val="ctr"/>
        <c:lblOffset val="100"/>
        <c:noMultiLvlLbl val="0"/>
      </c:catAx>
      <c:valAx>
        <c:axId val="79422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4214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6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162259831922227E-3"/>
          <c:y val="8.5228795014941836E-2"/>
          <c:w val="0.96759259259259878"/>
          <c:h val="0.751287339082614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70B-4189-A473-FAF23FB3EFBC}"/>
              </c:ext>
            </c:extLst>
          </c:dPt>
          <c:dPt>
            <c:idx val="1"/>
            <c:bubble3D val="0"/>
            <c:explosion val="0"/>
            <c:spPr>
              <a:solidFill>
                <a:srgbClr val="9BBB59">
                  <a:lumMod val="60000"/>
                  <a:lumOff val="4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70B-4189-A473-FAF23FB3EFBC}"/>
              </c:ext>
            </c:extLst>
          </c:dPt>
          <c:dLbls>
            <c:spPr>
              <a:noFill/>
              <a:ln w="25377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</c:v>
                </c:pt>
                <c:pt idx="1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70B-4189-A473-FAF23FB3EF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1">
          <a:noFill/>
        </a:ln>
      </c:spPr>
    </c:plotArea>
    <c:legend>
      <c:legendPos val="t"/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 w="25377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\О\с\н\о\в\н\о\й</c:formatCode>
                <c:ptCount val="2"/>
                <c:pt idx="0">
                  <c:v>3</c:v>
                </c:pt>
                <c:pt idx="1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F17-494C-81D4-532A5DE9A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91">
          <a:noFill/>
        </a:ln>
      </c:spPr>
    </c:plotArea>
    <c:legend>
      <c:legendPos val="r"/>
      <c:overlay val="0"/>
    </c:legend>
    <c:plotVisOnly val="1"/>
    <c:dispBlanksAs val="zero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C0645-3259-4791-B638-93C24F08B7FB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C6F58-1C90-4805-B763-B1A4DD8679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287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C6F58-1C90-4805-B763-B1A4DD86791F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2503170"/>
            <a:ext cx="6480048" cy="172593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158609"/>
            <a:ext cx="6480048" cy="131445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5140842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510358"/>
            <a:ext cx="45720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3257550"/>
            <a:ext cx="7772400" cy="1481328"/>
          </a:xfrm>
        </p:spPr>
        <p:txBody>
          <a:bodyPr/>
          <a:lstStyle>
            <a:lvl1pPr marR="6858" algn="l">
              <a:defRPr sz="3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125980"/>
            <a:ext cx="7772400" cy="113157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3785546"/>
            <a:ext cx="73152" cy="12687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3597614"/>
            <a:ext cx="73152" cy="17145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3478264"/>
            <a:ext cx="73152" cy="10287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3406919"/>
            <a:ext cx="73152" cy="548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</p:spTree>
    <p:extLst>
      <p:ext uri="{BB962C8B-B14F-4D97-AF65-F5344CB8AC3E}">
        <p14:creationId xmlns:p14="http://schemas.microsoft.com/office/powerpoint/2010/main" val="3464863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633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805416"/>
            <a:ext cx="4322136" cy="4343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496149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976478" y="964110"/>
            <a:ext cx="30861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3200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3200400"/>
            <a:ext cx="3200400" cy="8572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3200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4" y="3184923"/>
            <a:ext cx="2090737" cy="19585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3200400"/>
            <a:ext cx="16002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028700"/>
            <a:ext cx="3200400" cy="21717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314450"/>
            <a:ext cx="3200400" cy="18859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3200400"/>
            <a:ext cx="49530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3200400"/>
            <a:ext cx="53340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1828800"/>
            <a:ext cx="5638800" cy="1371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1600200"/>
            <a:ext cx="5638800" cy="1600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3200400"/>
            <a:ext cx="13716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013754"/>
            <a:ext cx="5718048" cy="733115"/>
          </a:xfrm>
        </p:spPr>
        <p:txBody>
          <a:bodyPr lIns="82296" tIns="45720" bIns="0" anchor="t"/>
          <a:lstStyle>
            <a:lvl1pPr marL="411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301698"/>
            <a:ext cx="8503920" cy="66469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384048"/>
            <a:ext cx="8156448" cy="582930"/>
          </a:xfrm>
        </p:spPr>
        <p:txBody>
          <a:bodyPr tIns="64008"/>
          <a:lstStyle>
            <a:lvl1pPr algn="l">
              <a:buNone/>
              <a:defRPr sz="2850" b="0" cap="none" spc="-113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510358"/>
            <a:ext cx="36576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</p:spTree>
    <p:extLst>
      <p:ext uri="{BB962C8B-B14F-4D97-AF65-F5344CB8AC3E}">
        <p14:creationId xmlns:p14="http://schemas.microsoft.com/office/powerpoint/2010/main" val="2152770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8229600" cy="6858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327876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327876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950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301699"/>
            <a:ext cx="8867080" cy="66469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384048"/>
            <a:ext cx="7772400" cy="685800"/>
          </a:xfrm>
        </p:spPr>
        <p:txBody>
          <a:bodyPr anchor="t"/>
          <a:lstStyle>
            <a:lvl1pPr>
              <a:defRPr sz="300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57312"/>
            <a:ext cx="4040188" cy="479822"/>
          </a:xfrm>
        </p:spPr>
        <p:txBody>
          <a:bodyPr anchor="ctr"/>
          <a:lstStyle>
            <a:lvl1pPr marL="54864" indent="0" algn="l">
              <a:buNone/>
              <a:defRPr sz="1800" b="1">
                <a:solidFill>
                  <a:schemeClr val="accent2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357312"/>
            <a:ext cx="4041775" cy="479822"/>
          </a:xfrm>
        </p:spPr>
        <p:txBody>
          <a:bodyPr anchor="ctr"/>
          <a:lstStyle>
            <a:lvl1pPr marL="54864" indent="0">
              <a:buNone/>
              <a:defRPr sz="1800" b="1">
                <a:solidFill>
                  <a:schemeClr val="accent2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844278"/>
            <a:ext cx="4040188" cy="296951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44278"/>
            <a:ext cx="4041775" cy="296951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510358"/>
            <a:ext cx="45720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510358"/>
            <a:ext cx="36576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</p:spTree>
    <p:extLst>
      <p:ext uri="{BB962C8B-B14F-4D97-AF65-F5344CB8AC3E}">
        <p14:creationId xmlns:p14="http://schemas.microsoft.com/office/powerpoint/2010/main" val="1096125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685800"/>
          </a:xfrm>
        </p:spPr>
        <p:txBody>
          <a:bodyPr/>
          <a:lstStyle>
            <a:lvl1pPr>
              <a:defRPr sz="3000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41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442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04787"/>
            <a:ext cx="8229600" cy="871538"/>
          </a:xfrm>
        </p:spPr>
        <p:txBody>
          <a:bodyPr anchor="ctr"/>
          <a:lstStyle>
            <a:lvl1pPr algn="l">
              <a:buNone/>
              <a:defRPr sz="2700" b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076325"/>
            <a:ext cx="2514600" cy="3429000"/>
          </a:xfrm>
        </p:spPr>
        <p:txBody>
          <a:bodyPr/>
          <a:lstStyle>
            <a:lvl1pPr marL="41148" indent="0"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076325"/>
            <a:ext cx="5486400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293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40852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413771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31177" y="898342"/>
            <a:ext cx="99572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330939"/>
            <a:ext cx="6858000" cy="526312"/>
          </a:xfrm>
        </p:spPr>
        <p:txBody>
          <a:bodyPr anchor="b"/>
          <a:lstStyle>
            <a:lvl1pPr algn="l">
              <a:buNone/>
              <a:defRPr sz="1575" b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420336"/>
            <a:ext cx="8778240" cy="372010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4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862608"/>
            <a:ext cx="6858000" cy="514350"/>
          </a:xfrm>
        </p:spPr>
        <p:txBody>
          <a:bodyPr/>
          <a:lstStyle>
            <a:lvl1pPr marL="20574" indent="0">
              <a:spcBef>
                <a:spcPts val="0"/>
              </a:spcBef>
              <a:buNone/>
              <a:defRPr sz="1050">
                <a:solidFill>
                  <a:srgbClr val="FFFFFF"/>
                </a:solidFill>
              </a:defRPr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83577" y="1012642"/>
            <a:ext cx="99572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36684" y="1090014"/>
            <a:ext cx="99572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41625"/>
            <a:ext cx="2133600" cy="273844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41625"/>
            <a:ext cx="5562600" cy="273844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41625"/>
            <a:ext cx="457200" cy="27384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925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781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981200" cy="4388644"/>
          </a:xfrm>
        </p:spPr>
        <p:txBody>
          <a:bodyPr vert="eaVert"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5980"/>
            <a:ext cx="5867400" cy="438864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556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87878"/>
            <a:ext cx="6629400" cy="1369772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864350"/>
            <a:ext cx="6629400" cy="800016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85725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114800"/>
            <a:ext cx="4040188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4114800"/>
            <a:ext cx="4041775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137684"/>
            <a:ext cx="4040188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137684"/>
            <a:ext cx="4041775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7470648" cy="85725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4816548"/>
            <a:ext cx="7620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764930"/>
            <a:ext cx="4114800" cy="30861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816548"/>
            <a:ext cx="2133600" cy="273844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85725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7467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4816548"/>
            <a:ext cx="2133600" cy="273844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4816548"/>
            <a:ext cx="2895600" cy="273844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4816548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5140842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3785546"/>
            <a:ext cx="73152" cy="12687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3597614"/>
            <a:ext cx="73152" cy="17145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3478264"/>
            <a:ext cx="73152" cy="10287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3406919"/>
            <a:ext cx="73152" cy="548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510358"/>
            <a:ext cx="45720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510358"/>
            <a:ext cx="27432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510358"/>
            <a:ext cx="9144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510358"/>
            <a:ext cx="9144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6858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337670"/>
            <a:ext cx="7772400" cy="3429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825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4812507"/>
            <a:ext cx="55626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825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48125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9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2648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kern="1200" spc="-75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308610" indent="-257175" algn="l" rtl="0" eaLnBrk="1" latinLnBrk="0" hangingPunct="1">
        <a:spcBef>
          <a:spcPts val="525"/>
        </a:spcBef>
        <a:buClr>
          <a:schemeClr val="tx2"/>
        </a:buClr>
        <a:buSzPct val="95000"/>
        <a:buFont typeface="Wingdings"/>
        <a:buChar char=""/>
        <a:defRPr kumimoji="0"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555498" indent="-214313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747522" indent="-17145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46404" indent="-17145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1650" kern="1200">
          <a:solidFill>
            <a:schemeClr val="tx1"/>
          </a:solidFill>
          <a:latin typeface="+mn-lt"/>
          <a:ea typeface="+mn-ea"/>
          <a:cs typeface="+mn-cs"/>
        </a:defRPr>
      </a:lvl4pPr>
      <a:lvl5pPr marL="1110996" indent="-157734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82446" indent="-157734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70482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E%D1%81%D1%83%D0%B4%D1%8B_(%D0%B1%D0%B8%D0%BE%D0%BB%D0%BE%D0%B3%D0%B8%D1%8F)" TargetMode="External"/><Relationship Id="rId2" Type="http://schemas.openxmlformats.org/officeDocument/2006/relationships/hyperlink" Target="https://ru.wikipedia.org/wiki/%D0%9E%D0%B1%D1%82%D1%83%D1%80%D0%B0%D1%86%D0%B8%D1%8F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jpeg"/><Relationship Id="rId4" Type="http://schemas.openxmlformats.org/officeDocument/2006/relationships/hyperlink" Target="https://ru.wikipedia.org/wiki/%D0%9A%D0%BE%D1%80%D0%BE%D0%BD%D0%B0%D1%80%D0%BD%D0%B0%D1%8F_%D0%B0%D1%80%D1%82%D0%B5%D1%80%D0%B8%D1%8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noatero.ru/ru" TargetMode="External"/><Relationship Id="rId2" Type="http://schemas.openxmlformats.org/officeDocument/2006/relationships/hyperlink" Target="https://cardiolog.org/cardiologia/ibs1/infarctmiocarda.html#0" TargetMode="Externa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D%D0%B5%D0%BA%D1%80%D0%BE%D0%B7" TargetMode="External"/><Relationship Id="rId2" Type="http://schemas.openxmlformats.org/officeDocument/2006/relationships/hyperlink" Target="https://ru.wikipedia.org/wiki/%D0%98%D1%88%D0%B5%D0%BC%D0%B8%D1%87%D0%B5%D1%81%D0%BA%D0%B0%D1%8F_%D0%B1%D0%BE%D0%BB%D0%B5%D0%B7%D0%BD%D1%8C_%D1%81%D0%B5%D1%80%D0%B4%D1%86%D0%B0" TargetMode="Externa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ru.wikipedia.org/wiki/%D0%9A%D1%80%D0%BE%D0%B2%D0%BE%D1%81%D0%BD%D0%B0%D0%B1%D0%B6%D0%B5%D0%BD%D0%B8%D0%B5_%D1%81%D0%B5%D1%80%D0%B4%D1%86%D0%B0" TargetMode="External"/><Relationship Id="rId4" Type="http://schemas.openxmlformats.org/officeDocument/2006/relationships/hyperlink" Target="https://ru.wikipedia.org/wiki/%D0%9C%D0%B8%D0%BE%D0%BA%D0%B0%D1%80%D0%B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42925" y="50800"/>
            <a:ext cx="8601075" cy="576263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ТУЛЬСКОЙ</a:t>
            </a:r>
            <a:b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b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46113" y="627063"/>
            <a:ext cx="8497887" cy="4337050"/>
          </a:xfrm>
        </p:spPr>
        <p:txBody>
          <a:bodyPr>
            <a:normAutofit fontScale="55000" lnSpcReduction="20000"/>
          </a:bodyPr>
          <a:lstStyle/>
          <a:p>
            <a:pPr marL="51435" indent="0" algn="ctr">
              <a:buNone/>
            </a:pP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УЗЛОВСКИЙ ФИЛИАЛ</a:t>
            </a:r>
          </a:p>
          <a:p>
            <a:pPr marL="51435" indent="0" algn="ctr">
              <a:buNone/>
            </a:pP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ОБРАЗОВАТЕЛЬНОЕ УЧРЕЖДЕНИЕ СРЕДНЕГО ПРОФЕССИОНАЛЬНОГО ОБРАЗОВАНИЯ</a:t>
            </a:r>
          </a:p>
          <a:p>
            <a:pPr marL="51435" indent="0" algn="ctr">
              <a:buNone/>
            </a:pP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«Тульский областной медицинский колледж»</a:t>
            </a:r>
          </a:p>
          <a:p>
            <a:pPr marL="51435" indent="0" algn="ctr">
              <a:buNone/>
            </a:pP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51435" indent="0" algn="ctr">
              <a:buNone/>
            </a:pP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РАБОТА</a:t>
            </a:r>
            <a:endParaRPr lang="ru-RU" sz="2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" indent="0" algn="ctr">
              <a:buNone/>
            </a:pP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51435" indent="0" algn="ctr">
              <a:buNone/>
            </a:pP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ПАЦИЕНТОВ</a:t>
            </a:r>
          </a:p>
          <a:p>
            <a:pPr marL="51435" indent="0" algn="ctr">
              <a:buNone/>
            </a:pP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ИНФАРКТА МИОКАРДА</a:t>
            </a:r>
          </a:p>
          <a:p>
            <a:pPr marL="51435" indent="0" algn="ctr">
              <a:buNone/>
            </a:pP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pPr marL="51435" indent="0" algn="ctr">
              <a:buNone/>
            </a:pP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Выполнил:</a:t>
            </a:r>
          </a:p>
          <a:p>
            <a:pPr marL="51435" indent="0" algn="ctr">
              <a:buNone/>
            </a:pP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sz="2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л.д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А11 </a:t>
            </a:r>
            <a:r>
              <a:rPr lang="en-US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2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" indent="0" algn="ctr">
              <a:buNone/>
            </a:pP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Головкина 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Кристина 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Сергеевна</a:t>
            </a:r>
          </a:p>
          <a:p>
            <a:pPr marL="51435" indent="0" algn="ctr">
              <a:buNone/>
            </a:pP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 руководитель:</a:t>
            </a:r>
          </a:p>
          <a:p>
            <a:pPr marL="51435" indent="0" algn="ctr">
              <a:buNone/>
            </a:pP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Санин Сергей Васильевич</a:t>
            </a:r>
          </a:p>
          <a:p>
            <a:pPr marL="51435" indent="0" algn="ctr">
              <a:buNone/>
            </a:pP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51435" indent="0" algn="ctr">
              <a:buNone/>
            </a:pPr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Узловая, 2017 г.</a:t>
            </a:r>
            <a:endParaRPr lang="ru-RU" sz="2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Этиология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7504" y="1322252"/>
            <a:ext cx="5292080" cy="2808312"/>
          </a:xfrm>
        </p:spPr>
        <p:txBody>
          <a:bodyPr>
            <a:normAutofit/>
          </a:bodyPr>
          <a:lstStyle/>
          <a:p>
            <a:pPr marL="51435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Инфаркт миокарда развивается в результате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  <a:hlinkClick r:id="rId2" tooltip="Обтурация"/>
              </a:rPr>
              <a:t>обтурации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просвета 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3" tooltip="Сосуды (биология)"/>
              </a:rPr>
              <a:t>сосуда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кровоснабжающего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миокард (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4" tooltip="Коронарная артерия"/>
              </a:rPr>
              <a:t>коронарная артерия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6" name="Содержимое 5" descr="infarkt_miokarda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5399584" y="1322252"/>
            <a:ext cx="3744416" cy="2808312"/>
          </a:xfrm>
        </p:spPr>
      </p:pic>
    </p:spTree>
    <p:extLst>
      <p:ext uri="{BB962C8B-B14F-4D97-AF65-F5344CB8AC3E}">
        <p14:creationId xmlns:p14="http://schemas.microsoft.com/office/powerpoint/2010/main" val="3248392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15860" y="152955"/>
            <a:ext cx="4617049" cy="518323"/>
          </a:xfrm>
          <a:solidFill>
            <a:schemeClr val="tx2">
              <a:lumMod val="1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Симтомы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инфаркта миокарда</a:t>
            </a:r>
            <a:r>
              <a:rPr lang="ru-RU" sz="2100" dirty="0">
                <a:solidFill>
                  <a:srgbClr val="FFFF00"/>
                </a:solidFill>
              </a:rPr>
              <a:t/>
            </a:r>
            <a:br>
              <a:rPr lang="ru-RU" sz="2100" dirty="0">
                <a:solidFill>
                  <a:srgbClr val="FFFF00"/>
                </a:solidFill>
              </a:rPr>
            </a:br>
            <a:r>
              <a:rPr lang="ru-RU" sz="2100" dirty="0">
                <a:solidFill>
                  <a:srgbClr val="FFFF00"/>
                </a:solidFill>
              </a:rPr>
              <a:t/>
            </a:r>
            <a:br>
              <a:rPr lang="ru-RU" sz="2100" dirty="0">
                <a:solidFill>
                  <a:srgbClr val="FFFF00"/>
                </a:solidFill>
              </a:rPr>
            </a:br>
            <a:r>
              <a:rPr lang="ru-RU" sz="2100" dirty="0">
                <a:solidFill>
                  <a:srgbClr val="FFFF00"/>
                </a:solidFill>
              </a:rPr>
              <a:t/>
            </a:r>
            <a:br>
              <a:rPr lang="ru-RU" sz="2100" dirty="0">
                <a:solidFill>
                  <a:srgbClr val="FFFF00"/>
                </a:solidFill>
              </a:rPr>
            </a:br>
            <a:r>
              <a:rPr lang="ru-RU" sz="2100" dirty="0">
                <a:solidFill>
                  <a:srgbClr val="C00000"/>
                </a:solidFill>
              </a:rPr>
              <a:t>Симптомы </a:t>
            </a:r>
            <a:r>
              <a:rPr lang="ru-RU" sz="2100" dirty="0">
                <a:solidFill>
                  <a:srgbClr val="002060"/>
                </a:solidFill>
              </a:rPr>
              <a:t>острого инфаркта миокарда: </a:t>
            </a:r>
            <a:br>
              <a:rPr lang="ru-RU" sz="2100" dirty="0">
                <a:solidFill>
                  <a:srgbClr val="002060"/>
                </a:solidFill>
              </a:rPr>
            </a:br>
            <a:endParaRPr lang="ru-RU" sz="2100" dirty="0">
              <a:solidFill>
                <a:srgbClr val="002060"/>
              </a:solidFill>
            </a:endParaRPr>
          </a:p>
        </p:txBody>
      </p:sp>
      <p:pic>
        <p:nvPicPr>
          <p:cNvPr id="49154" name="Picture 2" descr="C:\Users\comp1\Documents\Интерн. рамки, рисунки - ЗОЖ, зубы, глаза, курение\картинки - заб сердца\fd439038f5ce1b8dba4dd6c613d951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399" y="771550"/>
            <a:ext cx="3207685" cy="408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images (27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143122"/>
            <a:ext cx="857256" cy="918489"/>
          </a:xfrm>
          <a:prstGeom prst="ellipse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11960" y="779750"/>
            <a:ext cx="4473872" cy="4081117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70-80% случаев </a:t>
            </a: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боли от незначительной до интенсивной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могут носить волнообразный характер </a:t>
            </a:r>
          </a:p>
          <a:p>
            <a:pPr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давящий, сжимающий, жгущий;</a:t>
            </a:r>
          </a:p>
          <a:p>
            <a:pPr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локализуются за грудиной и в  </a:t>
            </a:r>
          </a:p>
          <a:p>
            <a:pPr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 сердца, могут носить    </a:t>
            </a:r>
          </a:p>
          <a:p>
            <a:pPr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разлитой характер, отдавать в  </a:t>
            </a:r>
          </a:p>
          <a:p>
            <a:pPr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левую руку, под лопатку,  нижнюю </a:t>
            </a:r>
          </a:p>
          <a:p>
            <a:pPr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челюсть, и горло,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эпигастрий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длительностью более 30 мин, в большинстве случаев не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купирующиеся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приемом нитроглицерина и анальгетиков</a:t>
            </a:r>
          </a:p>
          <a:p>
            <a:pPr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носить атипичный характер</a:t>
            </a:r>
          </a:p>
          <a:p>
            <a:pPr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сопровождаются чувством страха, потоотделением, возбуждением, беспокойством.</a:t>
            </a:r>
          </a:p>
        </p:txBody>
      </p:sp>
      <p:pic>
        <p:nvPicPr>
          <p:cNvPr id="14338" name="Picture 2" descr="C:\Users\Public\Pictures\КОРЬ\s31.jpg"/>
          <p:cNvPicPr>
            <a:picLocks noChangeAspect="1" noChangeArrowheads="1"/>
          </p:cNvPicPr>
          <p:nvPr/>
        </p:nvPicPr>
        <p:blipFill rotWithShape="1">
          <a:blip r:embed="rId4">
            <a:extLst/>
          </a:blip>
          <a:srcRect l="8354" r="7259"/>
          <a:stretch/>
        </p:blipFill>
        <p:spPr bwMode="auto">
          <a:xfrm>
            <a:off x="2615887" y="671279"/>
            <a:ext cx="1506197" cy="148743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4456423" y="238708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56423" y="238708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56423" y="238708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7028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624" y="0"/>
            <a:ext cx="6984776" cy="57606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Атипичные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формы инфаркта миокарда</a:t>
            </a:r>
          </a:p>
        </p:txBody>
      </p:sp>
      <p:sp>
        <p:nvSpPr>
          <p:cNvPr id="33794" name="Содержимое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352928" cy="4248472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sz="1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Абдоминальная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боли в верхней части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вздутие живота, тошнота, рвота,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напоминает острое заболевание пищеварительного  тракта.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 больному  с подозрением на “острый живот” необходимо зарегистрировать ЭКГ</a:t>
            </a:r>
          </a:p>
          <a:p>
            <a:pPr algn="just" eaLnBrk="1" hangingPunct="1">
              <a:lnSpc>
                <a:spcPct val="80000"/>
              </a:lnSpc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1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Астматическая</a:t>
            </a:r>
            <a: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приступ 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сердечной астмы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 отек  легких  первый </a:t>
            </a:r>
          </a:p>
          <a:p>
            <a:pPr algn="just" eaLnBrk="1" hangingPunct="1">
              <a:lnSpc>
                <a:spcPct val="8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и единственный клинический симптом</a:t>
            </a:r>
          </a:p>
          <a:p>
            <a:pPr algn="just" eaLnBrk="1" hangingPunct="1">
              <a:lnSpc>
                <a:spcPct val="80000"/>
              </a:lnSpc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1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Аритмическая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клинике преобладают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ритма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проводимости</a:t>
            </a:r>
            <a:endParaRPr lang="ru-RU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1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Безболевая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характерна для больных сахарным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диабетом</a:t>
            </a:r>
          </a:p>
          <a:p>
            <a:pPr algn="just" eaLnBrk="1" hangingPunct="1">
              <a:lnSpc>
                <a:spcPct val="80000"/>
              </a:lnSpc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1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Церебральная</a:t>
            </a:r>
            <a: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головокружение, нарушение сознания, признаки  преходящего  нарушения  мозгового кровообращения</a:t>
            </a:r>
          </a:p>
          <a:p>
            <a:pPr algn="just" eaLnBrk="1" hangingPunct="1">
              <a:lnSpc>
                <a:spcPct val="80000"/>
              </a:lnSpc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51435" indent="0" algn="just" eaLnBrk="1" hangingPunct="1">
              <a:lnSpc>
                <a:spcPct val="80000"/>
              </a:lnSpc>
              <a:buNone/>
            </a:pP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997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64613" cy="62706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Осложнения инфаркта миокарда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259632" y="627063"/>
            <a:ext cx="7200800" cy="4271963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buClrTx/>
              <a:buSzTx/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Ранние:</a:t>
            </a:r>
          </a:p>
          <a:p>
            <a:pPr marL="342900" lvl="0" indent="-342900" algn="just">
              <a:buClrTx/>
              <a:buSzTx/>
              <a:buFont typeface="Arial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Отек легких</a:t>
            </a:r>
          </a:p>
          <a:p>
            <a:pPr marL="342900" lvl="0" indent="-342900" algn="just">
              <a:buClrTx/>
              <a:buSzTx/>
              <a:buFont typeface="Arial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кардиогенный шок</a:t>
            </a:r>
          </a:p>
          <a:p>
            <a:pPr marL="342900" lvl="0" indent="-342900" algn="just">
              <a:buClrTx/>
              <a:buSzTx/>
              <a:buFont typeface="Arial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ритма и проводимости</a:t>
            </a:r>
          </a:p>
          <a:p>
            <a:pPr marL="342900" lvl="0" indent="-342900" algn="just">
              <a:buClrTx/>
              <a:buSzTx/>
              <a:buFont typeface="Arial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тромбоэмболические осложнения</a:t>
            </a:r>
          </a:p>
          <a:p>
            <a:pPr marL="342900" lvl="0" indent="-342900" algn="just">
              <a:buClrTx/>
              <a:buSzTx/>
              <a:buFont typeface="Arial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разрыв миокарда с развитием тампонады сердца</a:t>
            </a:r>
          </a:p>
          <a:p>
            <a:pPr marL="342900" lvl="0" indent="-342900" algn="just">
              <a:buClrTx/>
              <a:buSzTx/>
              <a:buFont typeface="Arial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перикардит</a:t>
            </a:r>
          </a:p>
          <a:p>
            <a:pPr marL="342900" lvl="0" indent="-342900" algn="just">
              <a:buClrTx/>
              <a:buSzTx/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Поздние:</a:t>
            </a:r>
          </a:p>
          <a:p>
            <a:pPr marL="342900" lvl="0" indent="-342900" algn="just">
              <a:buClrTx/>
              <a:buSzTx/>
              <a:buFont typeface="Arial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постинфарктный синдром (синдром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Дресслера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 algn="just">
              <a:buClrTx/>
              <a:buSzTx/>
              <a:buFont typeface="Arial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тромбоэмболические осложнения</a:t>
            </a:r>
          </a:p>
          <a:p>
            <a:pPr marL="342900" lvl="0" indent="-342900" algn="just">
              <a:buClrTx/>
              <a:buSzTx/>
              <a:buFont typeface="Arial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хроническая сердечная недостаточность</a:t>
            </a:r>
          </a:p>
          <a:p>
            <a:pPr marL="342900" lvl="0" indent="-342900" algn="just">
              <a:buClrTx/>
              <a:buSzTx/>
              <a:buFont typeface="Arial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аневризма сердца</a:t>
            </a:r>
          </a:p>
          <a:p>
            <a:endParaRPr lang="ru-RU" dirty="0">
              <a:solidFill>
                <a:schemeClr val="bg1"/>
              </a:solidFill>
              <a:latin typeface="+mj-lt"/>
            </a:endParaRPr>
          </a:p>
          <a:p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8929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47664" y="206375"/>
            <a:ext cx="5919936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/>
            </a:r>
            <a:br>
              <a:rPr lang="ru-RU" b="1" dirty="0">
                <a:solidFill>
                  <a:srgbClr val="002060"/>
                </a:solidFill>
                <a:latin typeface="+mn-lt"/>
              </a:rPr>
            </a:b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1063625"/>
            <a:ext cx="4752528" cy="332807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предусматривает быстрейшую доставку пациента в блок интенсивной терапии специализированного лечебного учреждения.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Первоочередные мероприятия при появлении ишемического дискомфорта в груди включают неотложный прием одной дозы нитроглицерина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сублингвально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таблетка или спрей). Аспирин в дозе 125-300 мг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Вызов бригады скорой помощи.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стационарном этапе проводится интенсивная неотложная терапия.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эффективным и предпочтительным является  </a:t>
            </a:r>
          </a:p>
          <a:p>
            <a:pPr marL="51435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внутрисосудистые и хирургические методы восстановления коронарного кровотока.</a:t>
            </a:r>
          </a:p>
        </p:txBody>
      </p:sp>
      <p:pic>
        <p:nvPicPr>
          <p:cNvPr id="6" name="Picture 2" descr="C:\Users\Admin\Desktop\фото к презентации\1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072783"/>
            <a:ext cx="2520280" cy="1309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675826"/>
            <a:ext cx="3456384" cy="1703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195486"/>
            <a:ext cx="8316416" cy="85725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Реабилитация пациентов после инфаркта миокарда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87624" y="1203598"/>
            <a:ext cx="7467600" cy="3816424"/>
          </a:xfrm>
        </p:spPr>
        <p:txBody>
          <a:bodyPr>
            <a:noAutofit/>
          </a:bodyPr>
          <a:lstStyle/>
          <a:p>
            <a:pPr marL="51435" indent="0">
              <a:buNone/>
            </a:pPr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КЛЮЧНВЫЕ МОМЕНТЫ РЕАБИЛИТАЦИИ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консультирование пациентов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Медикаментозная терапия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Психосоциальная реабилитация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Дозированные физические нагрузки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Профессионально-социальная реабилитация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факторов риска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Борьба с вредными привычками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Сексуальная реабилитация 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nfark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987574"/>
            <a:ext cx="7611616" cy="172134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+mn-lt"/>
              </a:rPr>
              <a:t>  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Консультация пациентов перенесших инфаркт миокарда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635896" y="267494"/>
            <a:ext cx="5440362" cy="4464496"/>
          </a:xfrm>
        </p:spPr>
        <p:txBody>
          <a:bodyPr>
            <a:noAutofit/>
          </a:bodyPr>
          <a:lstStyle/>
          <a:p>
            <a:pPr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питания</a:t>
            </a:r>
          </a:p>
          <a:p>
            <a:pPr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 соли не более 5 г в сутки </a:t>
            </a:r>
          </a:p>
          <a:p>
            <a:pPr lvl="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Снизить потребление жидкости;</a:t>
            </a:r>
          </a:p>
          <a:p>
            <a:pPr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Минимизировать употребление алкоголя;</a:t>
            </a:r>
          </a:p>
          <a:p>
            <a:pPr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курения</a:t>
            </a:r>
          </a:p>
          <a:p>
            <a:pPr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режим дня;</a:t>
            </a:r>
          </a:p>
          <a:p>
            <a:pPr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избыточной массы тела;</a:t>
            </a:r>
          </a:p>
          <a:p>
            <a:pPr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стрессом;</a:t>
            </a:r>
          </a:p>
          <a:p>
            <a:pPr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Дозированные физические нагрузки;</a:t>
            </a:r>
          </a:p>
          <a:p>
            <a:pPr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на артериальную гипертензию</a:t>
            </a:r>
          </a:p>
          <a:p>
            <a:pPr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холестерина и сахара крови</a:t>
            </a:r>
          </a:p>
        </p:txBody>
      </p:sp>
      <p:pic>
        <p:nvPicPr>
          <p:cNvPr id="5" name="Picture 2" descr="C:\Users\Admin\Desktop\фото к презентации\reabilitatsiya-posle-infark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7494"/>
            <a:ext cx="3452469" cy="4443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23478"/>
            <a:ext cx="9036496" cy="4824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Сексуальная активность разрешается при разумной возможности выполнять без ишемии миокарда нагрузку с повышением ЧСС до 120-130 в мин, АД-до 170 мм рт.ст.(примерно соответствует подъему на 2 этаж за 10 секунд)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9218" name="Picture 2" descr="C:\Users\Admin\Desktop\фото к презентации\infarkt_Miakard_3-500x3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51670"/>
            <a:ext cx="4608512" cy="2769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7504" y="915566"/>
            <a:ext cx="4824413" cy="3394075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аспирином назначают всем пациентам неопределенно долго в дозе 75–100 мг/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первый год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рекомедуют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двойную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антиагрегантную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терапию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аспирин+клопидогрел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бета-блокаторов рекомендуют продолжать по крайней мере до 3 лет после ИМ при нормальной функции левого желудочка.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целевого уровня ХСН ЛПНП ниже 1,8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ммоль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/л.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Пациентам с диабетом следует стремиться к эффективному контролю гликемии (HbA1c 6,5–7,0 %). </a:t>
            </a:r>
          </a:p>
        </p:txBody>
      </p:sp>
      <p:pic>
        <p:nvPicPr>
          <p:cNvPr id="11266" name="Picture 2" descr="C:\Users\Admin\Desktop\фото к презентации\podderzhka_blizkih_bolnomu_1-500x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31590"/>
            <a:ext cx="2952328" cy="2088232"/>
          </a:xfrm>
          <a:prstGeom prst="roundRect">
            <a:avLst>
              <a:gd name="adj" fmla="val 1024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9364" y="1491630"/>
            <a:ext cx="5295900" cy="331152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/>
              <a:t>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Значительная распространенность инфаркта миокарда (ИМ), тяжелые осложнения, приводящие к стойкой потере трудоспособности и высокая летальность определяют актуальность темы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138113"/>
            <a:ext cx="8229600" cy="7747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исследования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/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 </a:t>
            </a:r>
            <a:b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</a:b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1026" name="Picture 2" descr="C:\Users\Admin\Desktop\фото к презентации\129067135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8706" y="1491630"/>
            <a:ext cx="3240360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фото к презентации\17ac0a6cb08789ef3b987bd15c99f536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85725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                 Вторичная профилактика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931790"/>
            <a:ext cx="7467600" cy="3394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>
                <a:solidFill>
                  <a:schemeClr val="bg1"/>
                </a:solidFill>
              </a:rPr>
              <a:t>             После инфаркта миокарда значительно возрастает риск смерти, который составляет в первый год около 10 %, а в последующем - около 5 % ежегодно. Для повышения выживаемости рекомендуют мероприятия вторичной профилактики развития повторного ИМ, проводимые пожизненно.  Применяются все виды реабилитации, включая медикаментозную.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b111e16f93b5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1222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203598"/>
            <a:ext cx="7467600" cy="85725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ПРАКТИЧЕСКАЯ ЧАСТЬ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4355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+mn-lt"/>
              </a:rPr>
              <a:t>Анкетирование</a:t>
            </a:r>
            <a:endParaRPr lang="ru-RU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43558"/>
            <a:ext cx="8964488" cy="4248472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ru-RU" sz="1400" dirty="0">
                <a:solidFill>
                  <a:schemeClr val="bg1"/>
                </a:solidFill>
              </a:rPr>
              <a:t>С целью определения информированности пациентов, перенесших инфаркт миокарда, о вторичной профилактике проведено анкетирование. В анкетировании участвовали 30 человек в возрасте от 50 до 76 лет, пациенты, состоящие на диспансерном учете в  ГУЗ «Богородицкая ЦРБ.»</a:t>
            </a:r>
          </a:p>
          <a:p>
            <a:pPr lvl="0">
              <a:buNone/>
            </a:pPr>
            <a:r>
              <a:rPr lang="ru-RU" sz="1400" b="1" dirty="0">
                <a:solidFill>
                  <a:schemeClr val="bg1"/>
                </a:solidFill>
              </a:rPr>
              <a:t>Знаете ли Вы факторы риска развития инфаркта миокарда?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</a:rPr>
              <a:t>   1. Да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</a:rPr>
              <a:t>   2.Нет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</a:rPr>
              <a:t>   3.Затрудняюсь ответить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</a:rPr>
              <a:t> </a:t>
            </a:r>
          </a:p>
          <a:p>
            <a:pPr lvl="0">
              <a:buNone/>
            </a:pPr>
            <a:r>
              <a:rPr lang="ru-RU" sz="1400" b="1" dirty="0">
                <a:solidFill>
                  <a:schemeClr val="bg1"/>
                </a:solidFill>
              </a:rPr>
              <a:t>Знаете ли Вы норму АД?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</a:rPr>
              <a:t>   1. Да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</a:rPr>
              <a:t>   2.Нет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</a:rPr>
              <a:t>   3.Затрудняюсь ответить</a:t>
            </a:r>
          </a:p>
          <a:p>
            <a:pPr>
              <a:buNone/>
            </a:pPr>
            <a:r>
              <a:rPr lang="ru-RU" sz="1400" b="1" dirty="0">
                <a:solidFill>
                  <a:schemeClr val="bg1"/>
                </a:solidFill>
              </a:rPr>
              <a:t> </a:t>
            </a:r>
            <a:endParaRPr lang="ru-RU" sz="1400" dirty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ru-RU" sz="1400" b="1" dirty="0">
                <a:solidFill>
                  <a:schemeClr val="bg1"/>
                </a:solidFill>
              </a:rPr>
              <a:t>Вы постоянно принимаете гипотензивные препараты?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</a:rPr>
              <a:t>1. Да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</a:rPr>
              <a:t>   2.Нет</a:t>
            </a:r>
          </a:p>
          <a:p>
            <a:pPr>
              <a:buNone/>
            </a:pPr>
            <a:r>
              <a:rPr lang="ru-RU" sz="1400" b="1" dirty="0">
                <a:solidFill>
                  <a:schemeClr val="bg1"/>
                </a:solidFill>
              </a:rPr>
              <a:t>   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2038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3478"/>
            <a:ext cx="7467600" cy="4680520"/>
          </a:xfrm>
        </p:spPr>
        <p:txBody>
          <a:bodyPr>
            <a:normAutofit/>
          </a:bodyPr>
          <a:lstStyle/>
          <a:p>
            <a:endParaRPr lang="ru-RU" sz="15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4. Известно ли Вам о том, что необходимо постоянно принимать аспирин?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</a:rPr>
              <a:t>  1. Да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</a:rPr>
              <a:t>   2.Нет</a:t>
            </a:r>
            <a:endParaRPr lang="ru-RU" sz="14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b="1" dirty="0">
                <a:solidFill>
                  <a:schemeClr val="bg1"/>
                </a:solidFill>
              </a:rPr>
              <a:t>5. </a:t>
            </a:r>
            <a:r>
              <a:rPr lang="ru-RU" sz="1400" b="1" dirty="0" err="1">
                <a:solidFill>
                  <a:schemeClr val="bg1"/>
                </a:solidFill>
              </a:rPr>
              <a:t>Табакокурение</a:t>
            </a:r>
            <a:r>
              <a:rPr lang="ru-RU" sz="1400" b="1" dirty="0">
                <a:solidFill>
                  <a:schemeClr val="bg1"/>
                </a:solidFill>
              </a:rPr>
              <a:t>, употребление алкоголя, способствуют развитию инфаркта миокарда?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</a:rPr>
              <a:t>  1. Да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</a:rPr>
              <a:t>   2.Нет</a:t>
            </a:r>
          </a:p>
          <a:p>
            <a:pPr>
              <a:buNone/>
            </a:pPr>
            <a:r>
              <a:rPr lang="ru-RU" sz="1400" b="1" dirty="0">
                <a:solidFill>
                  <a:schemeClr val="bg1"/>
                </a:solidFill>
              </a:rPr>
              <a:t>   6. Соблюдаете ли вы диету, назначенную врачом?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</a:rPr>
              <a:t>  1. Да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</a:rPr>
              <a:t>   2.Нет</a:t>
            </a:r>
          </a:p>
          <a:p>
            <a:pPr>
              <a:buNone/>
            </a:pPr>
            <a:r>
              <a:rPr lang="ru-RU" sz="1400" b="1" dirty="0">
                <a:solidFill>
                  <a:schemeClr val="bg1"/>
                </a:solidFill>
              </a:rPr>
              <a:t>   7. Будете ли вы соблюдать рекомендации врача после выписки из стационара?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</a:rPr>
              <a:t>  1. Да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</a:rPr>
              <a:t>   2.Нет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</a:rPr>
              <a:t>   3.Затрудняюсь ответить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62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364" y="267494"/>
            <a:ext cx="8872123" cy="64807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I</a:t>
            </a:r>
            <a:r>
              <a:rPr lang="ru-RU" sz="2800" b="1" dirty="0">
                <a:solidFill>
                  <a:srgbClr val="002060"/>
                </a:solidFill>
              </a:rPr>
              <a:t>. Знаете ли Вы факторы риска развития инфаркта миокарда?</a:t>
            </a: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365" y="4299943"/>
            <a:ext cx="8800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Вывод</a:t>
            </a:r>
            <a:r>
              <a:rPr lang="ru-RU" sz="2000" dirty="0">
                <a:solidFill>
                  <a:schemeClr val="bg1"/>
                </a:solidFill>
              </a:rPr>
              <a:t>: большинство опрошенных пациентов не знают факторы риска своего заболевания.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389573"/>
              </p:ext>
            </p:extLst>
          </p:nvPr>
        </p:nvGraphicFramePr>
        <p:xfrm>
          <a:off x="971600" y="1203598"/>
          <a:ext cx="6912768" cy="2952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389621842"/>
              </p:ext>
            </p:extLst>
          </p:nvPr>
        </p:nvGraphicFramePr>
        <p:xfrm>
          <a:off x="1741170" y="922020"/>
          <a:ext cx="5661660" cy="329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0077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3939902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 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данной диаграмме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 видим, что основной процент анкетируемых не знают нормы АД</a:t>
            </a:r>
          </a:p>
          <a:p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95486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II</a:t>
            </a:r>
            <a:r>
              <a:rPr lang="ru-RU" b="1" dirty="0">
                <a:solidFill>
                  <a:srgbClr val="002060"/>
                </a:solidFill>
              </a:rPr>
              <a:t>. Знаете ли Вы норму АД?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043608" y="627534"/>
          <a:ext cx="5661660" cy="329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1187624" y="627534"/>
          <a:ext cx="5661660" cy="329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1659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III</a:t>
            </a:r>
            <a:r>
              <a:rPr lang="ru-RU" b="1" dirty="0">
                <a:solidFill>
                  <a:srgbClr val="002060"/>
                </a:solidFill>
              </a:rPr>
              <a:t>. Вы постоянно принимаете гипотензивные препараты?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741170" y="922020"/>
          <a:ext cx="5661660" cy="329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421835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 б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ольшинство пациентов, перенесших инфаркт миокарда, постоянно нуждаются в приеме гипотензивных препаратов.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15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3126461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74711"/>
            <a:ext cx="69458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IV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Известно ли Вам о том, что необходимо постоянно принимать аспирин?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741170" y="922020"/>
          <a:ext cx="5661660" cy="329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755576" y="4287257"/>
            <a:ext cx="73614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>
                <a:solidFill>
                  <a:schemeClr val="bg1"/>
                </a:solidFill>
              </a:rPr>
              <a:t>большинство опрашиваемых знают о постоянном приеме аспирина.</a:t>
            </a:r>
          </a:p>
        </p:txBody>
      </p:sp>
    </p:spTree>
    <p:extLst>
      <p:ext uri="{BB962C8B-B14F-4D97-AF65-F5344CB8AC3E}">
        <p14:creationId xmlns:p14="http://schemas.microsoft.com/office/powerpoint/2010/main" val="185994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123478"/>
            <a:ext cx="74472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Табакокурение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употребление алкоголя способствуют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развитию инфаркта миокарда?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691680" y="915566"/>
          <a:ext cx="5661660" cy="329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51520" y="4374653"/>
            <a:ext cx="60519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97% -считают, что вредные привычки влияют на развитие болезни.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23825"/>
            <a:ext cx="7467600" cy="85725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+mn-lt"/>
              </a:rPr>
              <a:t>                 </a:t>
            </a:r>
            <a:r>
              <a:rPr lang="ru-RU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43608" y="1131590"/>
            <a:ext cx="7467600" cy="33940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solidFill>
                  <a:srgbClr val="FFFF00"/>
                </a:solidFill>
              </a:rPr>
              <a:t>    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пациентам:</a:t>
            </a:r>
          </a:p>
          <a:p>
            <a:pPr lvl="0"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Вести здоровый образ жизни (рациональное и сбалансированное питание, дозированные физические нагрузки, отказ от вредных привычек).</a:t>
            </a:r>
          </a:p>
          <a:p>
            <a:pPr lvl="0"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всех рекомендаций лечащего врача</a:t>
            </a:r>
          </a:p>
          <a:p>
            <a:pPr lvl="0"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 проводить диагностические мероприятия и консультации. </a:t>
            </a:r>
          </a:p>
          <a:p>
            <a:pPr>
              <a:buNone/>
            </a:pP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584" y="123478"/>
            <a:ext cx="7467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/>
            </a:r>
            <a:br>
              <a:rPr lang="ru-RU" dirty="0">
                <a:solidFill>
                  <a:srgbClr val="002060"/>
                </a:solidFill>
                <a:latin typeface="+mn-lt"/>
              </a:rPr>
            </a:b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78360" y="843558"/>
            <a:ext cx="7416824" cy="3889375"/>
          </a:xfrm>
        </p:spPr>
        <p:txBody>
          <a:bodyPr>
            <a:normAutofit/>
          </a:bodyPr>
          <a:lstStyle/>
          <a:p>
            <a:pPr marL="140335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понятие «постинфарктное состояние», рассмотреть причины возникновения инфаркта миокарда, а также определить основную методику консультирования пациентов, перенесших инфаркт миокарда.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0335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рекомендаций по профилактике инфаркта миокарда и снижению риска возникновения повторного инфаркта миокарда.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" indent="0">
              <a:buNone/>
            </a:pPr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65150" y="123825"/>
            <a:ext cx="8578850" cy="4317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1560" y="843558"/>
            <a:ext cx="8064896" cy="4105275"/>
          </a:xfrm>
        </p:spPr>
        <p:txBody>
          <a:bodyPr>
            <a:normAutofit fontScale="32500" lnSpcReduction="20000"/>
          </a:bodyPr>
          <a:lstStyle/>
          <a:p>
            <a:pPr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Проанализировав полученные статистические данные, можно утверждать, что большинство пациентов недостаточно информированы о своем заболевании, а так же не знают причину развития инфаркта миокарда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92D050"/>
              </a:buClr>
              <a:buFont typeface="Wingdings" pitchFamily="2" charset="2"/>
              <a:buChar char="Ø"/>
            </a:pP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пациентов, перенесших заболевание, нуждаются в постоянном приеме гипотензивных препаратов и аспирина. 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92D050"/>
              </a:buClr>
              <a:buFont typeface="Wingdings" pitchFamily="2" charset="2"/>
              <a:buChar char="Ø"/>
            </a:pP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Проведенное  исследование показало, что вредные привычки напрямую угрожают и способствуют развитию сердечно - сосудистых заболеваний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" indent="0">
              <a:buClr>
                <a:srgbClr val="92D050"/>
              </a:buClr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консультации пациентов, снижается риск развития повторного инфаркта миокарда и способствует возвращению к нормальному образу жизни. </a:t>
            </a:r>
          </a:p>
          <a:p>
            <a:pPr>
              <a:buClr>
                <a:srgbClr val="92D050"/>
              </a:buClr>
              <a:buFont typeface="Wingdings" pitchFamily="2" charset="2"/>
              <a:buChar char="Ø"/>
            </a:pP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Проанализировав наблюдения из практики, делаю заключение, что цель данной дипломной работы  достигнута: эффективность выздоровления и улучшение качества жизни пациентов зависит от оказания квалифицированной медицинской помощи, выполнения всех рекомендаций на всех ее этапах. </a:t>
            </a:r>
          </a:p>
          <a:p>
            <a:pPr>
              <a:buClr>
                <a:srgbClr val="92D050"/>
              </a:buClr>
              <a:buFont typeface="Wingdings" pitchFamily="2" charset="2"/>
              <a:buChar char="Ø"/>
            </a:pP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0777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1911" y="339502"/>
            <a:ext cx="8002588" cy="4682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1203598"/>
            <a:ext cx="8208963" cy="3168352"/>
          </a:xfrm>
        </p:spPr>
        <p:txBody>
          <a:bodyPr>
            <a:normAutofit/>
          </a:bodyPr>
          <a:lstStyle/>
          <a:p>
            <a:r>
              <a:rPr lang="ru-RU" sz="1800" dirty="0"/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исследования выявлено, что инфаркту миокарда более всего подвержены лица, особенно мужчины, имеющие несколько факторов риска.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комплекса вторичной профилактики позволяет существенно улучшить качество жизни пациентов, перенесших инфаркт миокарда.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Пациент, перенесший инфаркт миокарда, должен получать качественную и высококвалифицированную  медицинскую помощь на всех ее этапах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сестра является ключевым звеном в реабилитации пациентов после перенесенного инфаркта миокарда.</a:t>
            </a:r>
          </a:p>
        </p:txBody>
      </p:sp>
    </p:spTree>
    <p:extLst>
      <p:ext uri="{BB962C8B-B14F-4D97-AF65-F5344CB8AC3E}">
        <p14:creationId xmlns:p14="http://schemas.microsoft.com/office/powerpoint/2010/main" val="1373208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576" y="0"/>
            <a:ext cx="7467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источников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7504" y="627534"/>
            <a:ext cx="8856984" cy="43924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Аргун Л.Е. Надежда: Учеб. - метод. Пособие по оздоровительной социально- реабилитационной работе. М., 1999</a:t>
            </a:r>
          </a:p>
          <a:p>
            <a:pPr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Бунин Ю.А. Лечение неотложных состояний в кардиологии ( часть II )</a:t>
            </a:r>
          </a:p>
          <a:p>
            <a:pPr>
              <a:buNone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Гребенев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А.Л., Шептулин А.А. Основы общего ухода за больными. - М.: Медицина,2005</a:t>
            </a:r>
          </a:p>
          <a:p>
            <a:pPr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Кузнецов В. М. Сестринское дело в кардиологии, Ростов-на-Дону, Феникс, 2000.</a:t>
            </a:r>
          </a:p>
          <a:p>
            <a:pPr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Люсов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В.А, Волов Н.А, Гордеев И.Г. Инфаркт миокарда практическое руководство. Москва 2010М : Прогресс-Традиция, 2007 </a:t>
            </a:r>
          </a:p>
          <a:p>
            <a:pPr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Маколкин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В.И., Овчаренко С. И.,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Семенков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Н.Н. - Сестринское дело в терапии - ООО «Медицинское информационное агентство», 2008. - 544с.: ил., табл.</a:t>
            </a:r>
          </a:p>
          <a:p>
            <a:pPr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Мухина С.А., Тарковская И.И. Практическое руководство к предмету   «Основы сестринского дела» М.,2002.</a:t>
            </a:r>
          </a:p>
          <a:p>
            <a:pPr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Оганов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Р.Г, Мамедов М.Н. Национальные клинические рекомендации. Москва 2009.</a:t>
            </a:r>
          </a:p>
          <a:p>
            <a:pPr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Руда М.Я, Голицын С.П.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и лечение больных острым инфарктом  миокарда</a:t>
            </a:r>
          </a:p>
          <a:p>
            <a:pPr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Фадеев П. А. Энциклопедия медицинских знаний. Москва 2007.</a:t>
            </a:r>
          </a:p>
          <a:p>
            <a:pPr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Шапкин В.Е.,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Заздравнов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А.А.,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Бобро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Л.Н.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Пасиешвили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Справочник по терапии с основами реабилитации - М.: - Феникс- 2007 .- 275 с.</a:t>
            </a:r>
          </a:p>
          <a:p>
            <a:pPr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Якушин С.С. Инфаркт миокарда руководство.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ГЭОТАР_Медиа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2010.</a:t>
            </a:r>
          </a:p>
          <a:p>
            <a:pPr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https://cardiolog.org/cardiologia/ibs1/infarctmiocarda.html#0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http://noatero.ru/ru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http://heal-cardio.ru/2015/04/21/rossijskoe-obshhestvo-po-arterialnoj-gipertenzii/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7738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9502"/>
            <a:ext cx="7467600" cy="85725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+mn-lt"/>
              </a:rPr>
              <a:t>Берегите себя и свое здоровье!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8870" cy="51435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7494"/>
            <a:ext cx="7467600" cy="857250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002060"/>
                </a:solidFill>
                <a:latin typeface="+mn-lt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0"/>
            <a:ext cx="7467600" cy="56515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27584" y="843558"/>
            <a:ext cx="7467600" cy="3822700"/>
          </a:xfrm>
        </p:spPr>
        <p:txBody>
          <a:bodyPr>
            <a:no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этиологию и факторы риска развития инфаркта миокарда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клиническую картину и особенности диагностики  инфаркта миокарда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принципы оказания первичной медицинской помощи при инфаркте миокарда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принципы лечения, реабилитации и профилактики данного заболевания </a:t>
            </a:r>
          </a:p>
          <a:p>
            <a:pPr lvl="0"/>
            <a:endParaRPr lang="ru-RU" sz="2400" dirty="0">
              <a:solidFill>
                <a:schemeClr val="bg1"/>
              </a:solidFill>
              <a:latin typeface="+mj-lt"/>
            </a:endParaRPr>
          </a:p>
          <a:p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59632" y="195486"/>
            <a:ext cx="6768752" cy="72008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6416" y="2172103"/>
            <a:ext cx="4067944" cy="1371600"/>
          </a:xfrm>
        </p:spPr>
        <p:txBody>
          <a:bodyPr/>
          <a:lstStyle/>
          <a:p>
            <a:pPr marL="51435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Пациенты, перенесшие инфаркт миокарда</a:t>
            </a:r>
          </a:p>
          <a:p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2" descr="C:\Users\Admin\Desktop\фото к презентации\fondcampanieinima-1382641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139702"/>
            <a:ext cx="4680520" cy="2747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56624"/>
            <a:ext cx="7470775" cy="85725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688731"/>
            <a:ext cx="7329488" cy="919162"/>
          </a:xfrm>
        </p:spPr>
        <p:txBody>
          <a:bodyPr/>
          <a:lstStyle/>
          <a:p>
            <a:pPr algn="ctr">
              <a:buSzPct val="73000"/>
              <a:buNone/>
            </a:pPr>
            <a:r>
              <a:rPr lang="ru-RU" dirty="0">
                <a:solidFill>
                  <a:schemeClr val="bg1"/>
                </a:solidFill>
                <a:latin typeface="+mj-lt"/>
              </a:rPr>
              <a:t>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медицинской сестры</a:t>
            </a:r>
          </a:p>
          <a:p>
            <a:pPr algn="ctr">
              <a:buSzPct val="73000"/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>
              <a:buSzPct val="73000"/>
              <a:buNone/>
            </a:pP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11152" y="1148312"/>
            <a:ext cx="5544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2775" y="1694811"/>
            <a:ext cx="7380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ГУЗ «Богородицкая ЦРБ».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97460" y="218183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исследования:</a:t>
            </a:r>
            <a:b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277585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литературы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0620" y="123478"/>
            <a:ext cx="7467600" cy="701675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83568" y="1275606"/>
            <a:ext cx="7272808" cy="2959749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   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выздоровления и улучшение качества жизни пациентов,  перенесших инфаркт миокарда,  зависят от оказания квалифицированной медицинской помощи, выполнения  рекомендаций специалистов на всех этапах реабилитации </a:t>
            </a:r>
          </a:p>
          <a:p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915566"/>
            <a:ext cx="57423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" lvl="0">
              <a:spcBef>
                <a:spcPts val="525"/>
              </a:spcBef>
              <a:buClr>
                <a:srgbClr val="D6ECFF"/>
              </a:buClr>
              <a:buSzPct val="95000"/>
            </a:pP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t>Инфаркт миокарда — одна из клинических форм 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  <a:hlinkClick r:id="rId2" tooltip="Ишемическая болезнь сердца"/>
              </a:rPr>
              <a:t>ишемической болезни сердца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t>, протекающая с развитием ишемического 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  <a:hlinkClick r:id="rId3" tooltip="Некроз"/>
              </a:rPr>
              <a:t>некроза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t> участка 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  <a:hlinkClick r:id="rId4" tooltip="Миокард"/>
              </a:rPr>
              <a:t>миокарда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t>, обусловленного абсолютной или относительной недостаточностью его </a:t>
            </a:r>
            <a:r>
              <a:rPr lang="ru-RU" sz="2400" u="sng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  <a:hlinkClick r:id="rId5" tooltip="Кровоснабжение сердца"/>
              </a:rPr>
              <a:t>кровоснабжения</a:t>
            </a:r>
            <a:endParaRPr lang="ru-RU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291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47664" y="87313"/>
            <a:ext cx="5829300" cy="685800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Факторы риска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907704" y="773113"/>
            <a:ext cx="6048375" cy="42291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Артериальная гипертензия.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Сахарный диабет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itchFamily="18" charset="0"/>
              </a:rPr>
              <a:t>Гиперхолестеринемия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Дислипидемии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Ожирение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Табакокурение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Алкоголизм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Гиподинамия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Возраст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Наследственность</a:t>
            </a:r>
          </a:p>
        </p:txBody>
      </p:sp>
    </p:spTree>
    <p:extLst>
      <p:ext uri="{BB962C8B-B14F-4D97-AF65-F5344CB8AC3E}">
        <p14:creationId xmlns:p14="http://schemas.microsoft.com/office/powerpoint/2010/main" val="411856319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1352</TotalTime>
  <Words>1105</Words>
  <Application>Microsoft Office PowerPoint</Application>
  <PresentationFormat>Экран (16:9)</PresentationFormat>
  <Paragraphs>212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Техническая</vt:lpstr>
      <vt:lpstr>Метро</vt:lpstr>
      <vt:lpstr>МИНИСТЕРСТВО ЗДРАВООХРАНЕНИЯ ТУЛЬСКОЙ ОБЛАСТИ </vt:lpstr>
      <vt:lpstr>Актуальность исследования      </vt:lpstr>
      <vt:lpstr>Цель исследования  </vt:lpstr>
      <vt:lpstr>Задачи:  </vt:lpstr>
      <vt:lpstr>Объект исследования:</vt:lpstr>
      <vt:lpstr>Предмет исследования:</vt:lpstr>
      <vt:lpstr>Гипотеза:</vt:lpstr>
      <vt:lpstr>Презентация PowerPoint</vt:lpstr>
      <vt:lpstr>Факторы риска </vt:lpstr>
      <vt:lpstr>Этиология </vt:lpstr>
      <vt:lpstr>Симтомы инфаркта миокарда   Симптомы острого инфаркта миокарда:  </vt:lpstr>
      <vt:lpstr>Атипичные формы инфаркта миокарда</vt:lpstr>
      <vt:lpstr>Осложнения инфаркта миокарда</vt:lpstr>
      <vt:lpstr>      Лечение </vt:lpstr>
      <vt:lpstr>Реабилитация пациентов после инфаркта миокарда</vt:lpstr>
      <vt:lpstr>   Консультация пациентов перенесших инфаркт миокарда</vt:lpstr>
      <vt:lpstr>Презентация PowerPoint</vt:lpstr>
      <vt:lpstr>Презентация PowerPoint</vt:lpstr>
      <vt:lpstr>Презентация PowerPoint</vt:lpstr>
      <vt:lpstr>                 Вторичная профилактика</vt:lpstr>
      <vt:lpstr>ПРАКТИЧЕСКАЯ ЧАСТЬ</vt:lpstr>
      <vt:lpstr>Анкетирование</vt:lpstr>
      <vt:lpstr>Презентация PowerPoint</vt:lpstr>
      <vt:lpstr>I. Знаете ли Вы факторы риска развития инфаркта миокарда?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Рекомендации</vt:lpstr>
      <vt:lpstr>Выводы </vt:lpstr>
      <vt:lpstr>ЗАКЛЮЧЕНИЕ </vt:lpstr>
      <vt:lpstr>Список использованных источников </vt:lpstr>
      <vt:lpstr>Берегите себя и свое здоровье!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ЗДРАВООХРАНЕНИЯ ТУЛЬСКОЙ ОБЛАСТИ</dc:title>
  <dc:creator>pc12</dc:creator>
  <cp:lastModifiedBy>Лидия Коновалова</cp:lastModifiedBy>
  <cp:revision>142</cp:revision>
  <dcterms:modified xsi:type="dcterms:W3CDTF">2017-09-27T07:04:34Z</dcterms:modified>
</cp:coreProperties>
</file>