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66" r:id="rId3"/>
    <p:sldId id="257" r:id="rId4"/>
    <p:sldId id="259" r:id="rId5"/>
    <p:sldId id="260" r:id="rId6"/>
    <p:sldId id="261" r:id="rId7"/>
    <p:sldId id="263" r:id="rId8"/>
    <p:sldId id="289" r:id="rId9"/>
    <p:sldId id="267" r:id="rId10"/>
    <p:sldId id="264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80" r:id="rId20"/>
    <p:sldId id="281" r:id="rId21"/>
    <p:sldId id="282" r:id="rId22"/>
    <p:sldId id="283" r:id="rId23"/>
    <p:sldId id="284" r:id="rId24"/>
    <p:sldId id="285" r:id="rId25"/>
    <p:sldId id="276" r:id="rId26"/>
    <p:sldId id="286" r:id="rId27"/>
    <p:sldId id="287" r:id="rId28"/>
    <p:sldId id="288" r:id="rId29"/>
    <p:sldId id="277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78" r:id="rId38"/>
    <p:sldId id="279" r:id="rId39"/>
    <p:sldId id="29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0AD0"/>
    <a:srgbClr val="CC0066"/>
    <a:srgbClr val="993366"/>
    <a:srgbClr val="C90D35"/>
    <a:srgbClr val="E7F43E"/>
    <a:srgbClr val="16361E"/>
    <a:srgbClr val="2D6D3C"/>
    <a:srgbClr val="F52C0B"/>
    <a:srgbClr val="660066"/>
    <a:srgbClr val="209C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24CD1-E5BC-41FC-B513-B180E72B2566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D8653-CADE-44CE-B052-2E808B6B1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D8653-CADE-44CE-B052-2E808B6B165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84;&#1080;&#1085;&#1091;&#1090;&#1072;%20&#1085;&#1072;%20&#1088;&#1072;&#1079;&#1084;&#1099;&#1096;&#1083;&#1077;&#1085;&#1080;&#1077;.mp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Egipetskaya%20etno%20muzyka%20-%20Piramida%20%5bpleer.net%5d.mp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s://commons.wikimedia.org/wiki/File:PyramidDatePalms.jpg?uselang=ru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85;&#1072;&#1095;&#1072;&#1083;&#1086;%20&#1095;&#1090;&#1086;%20&#1075;&#1076;&#1077;%20&#1082;&#1086;&#1075;&#1076;&#1072;.mp3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8.xml"/><Relationship Id="rId18" Type="http://schemas.openxmlformats.org/officeDocument/2006/relationships/slide" Target="slide33.xml"/><Relationship Id="rId3" Type="http://schemas.openxmlformats.org/officeDocument/2006/relationships/slide" Target="slide29.xml"/><Relationship Id="rId21" Type="http://schemas.openxmlformats.org/officeDocument/2006/relationships/slide" Target="slide36.xml"/><Relationship Id="rId7" Type="http://schemas.openxmlformats.org/officeDocument/2006/relationships/slide" Target="slide22.xml"/><Relationship Id="rId12" Type="http://schemas.openxmlformats.org/officeDocument/2006/relationships/slide" Target="slide27.xml"/><Relationship Id="rId17" Type="http://schemas.openxmlformats.org/officeDocument/2006/relationships/slide" Target="slide32.xml"/><Relationship Id="rId2" Type="http://schemas.openxmlformats.org/officeDocument/2006/relationships/image" Target="../media/image52.jpeg"/><Relationship Id="rId16" Type="http://schemas.openxmlformats.org/officeDocument/2006/relationships/slide" Target="slide31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26.xml"/><Relationship Id="rId5" Type="http://schemas.openxmlformats.org/officeDocument/2006/relationships/slide" Target="slide20.xml"/><Relationship Id="rId15" Type="http://schemas.openxmlformats.org/officeDocument/2006/relationships/slide" Target="slide30.xml"/><Relationship Id="rId10" Type="http://schemas.openxmlformats.org/officeDocument/2006/relationships/slide" Target="slide25.xml"/><Relationship Id="rId19" Type="http://schemas.openxmlformats.org/officeDocument/2006/relationships/slide" Target="slide34.xml"/><Relationship Id="rId4" Type="http://schemas.openxmlformats.org/officeDocument/2006/relationships/hyperlink" Target="&#1063;&#1045;&#1056;&#1053;&#1067;&#1049;%20&#1071;&#1065;&#1048;&#1050;.mp3" TargetMode="External"/><Relationship Id="rId9" Type="http://schemas.openxmlformats.org/officeDocument/2006/relationships/slide" Target="slide24.xml"/><Relationship Id="rId14" Type="http://schemas.openxmlformats.org/officeDocument/2006/relationships/slide" Target="slide37.xml"/><Relationship Id="rId22" Type="http://schemas.openxmlformats.org/officeDocument/2006/relationships/hyperlink" Target="&#1082;&#1086;&#1089;&#1084;&#1080;&#1095;&#1077;&#1089;&#1082;&#1086;&#1077;%20&#1087;&#1088;&#1086;&#1080;&#1089;&#1093;&#1086;&#1078;&#1076;&#1077;&#1085;&#1080;&#1077;%20&#1087;&#1080;&#1088;&#1072;&#1084;&#1080;&#1076;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7;&#1096;&#1077;&#1085;&#1080;&#1077;%20&#1079;&#1072;&#1076;&#1072;&#1095;&#1080;%201.docx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84;&#1080;&#1085;&#1091;&#1090;&#1072;%20&#1085;&#1072;%20&#1088;&#1072;&#1079;&#1084;&#1099;&#1096;&#1083;&#1077;&#1085;&#1080;&#1077;.mp3" TargetMode="External"/><Relationship Id="rId4" Type="http://schemas.openxmlformats.org/officeDocument/2006/relationships/slide" Target="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88;&#1077;&#1096;&#1077;&#1085;&#1080;&#1077;%20&#1079;&#1072;&#1076;&#1072;&#1095;&#1080;%202.docx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84;&#1080;&#1085;&#1091;&#1090;&#1072;%20&#1085;&#1072;%20&#1088;&#1072;&#1079;&#1084;&#1099;&#1096;&#1083;&#1077;&#1085;&#1080;&#1077;.mp3" TargetMode="External"/><Relationship Id="rId4" Type="http://schemas.openxmlformats.org/officeDocument/2006/relationships/slide" Target="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088;&#1077;&#1096;&#1077;&#1085;&#1080;&#1077;%20&#1079;&#1072;&#1076;&#1072;&#1095;&#1080;%203.docx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84;&#1080;&#1085;&#1091;&#1090;&#1072;%20&#1085;&#1072;%20&#1088;&#1072;&#1079;&#1084;&#1099;&#1096;&#1083;&#1077;&#1085;&#1080;&#1077;.mp3" TargetMode="External"/><Relationship Id="rId4" Type="http://schemas.openxmlformats.org/officeDocument/2006/relationships/slide" Target="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88;&#1077;&#1096;&#1077;&#1085;&#1080;&#1077;%20&#1079;&#1072;&#1076;&#1072;&#1095;&#1080;%20&#1095;&#1077;&#1090;&#1099;&#1088;&#1077;.docx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84;&#1080;&#1085;&#1091;&#1090;&#1072;%20&#1085;&#1072;%20&#1088;&#1072;&#1079;&#1084;&#1099;&#1096;&#1083;&#1077;&#1085;&#1080;&#1077;.mp3" TargetMode="External"/><Relationship Id="rId4" Type="http://schemas.openxmlformats.org/officeDocument/2006/relationships/slide" Target="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84;&#1080;&#1085;&#1091;&#1090;&#1072;%20&#1085;&#1072;%20&#1088;&#1072;&#1079;&#1084;&#1099;&#1096;&#1083;&#1077;&#1085;&#1080;&#1077;.mp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hyperlink" Target="&#1084;&#1080;&#1085;&#1091;&#1090;&#1072;%20&#1085;&#1072;%20&#1088;&#1072;&#1079;&#1084;&#1099;&#1096;&#1083;&#1077;&#1085;&#1080;&#1077;.mp3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1084;&#1080;&#1085;&#1091;&#1090;&#1072;%20&#1085;&#1072;%20&#1088;&#1072;&#1079;&#1084;&#1099;&#1096;&#1083;&#1077;&#1085;&#1080;&#1077;.mp3" TargetMode="External"/><Relationship Id="rId4" Type="http://schemas.openxmlformats.org/officeDocument/2006/relationships/slide" Target="slid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hyperlink" Target="&#1084;&#1080;&#1085;&#1091;&#1090;&#1072;%20&#1085;&#1072;%20&#1088;&#1072;&#1079;&#1084;&#1099;&#1096;&#1083;&#1077;&#1085;&#1080;&#1077;.mp3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84;&#1080;&#1085;&#1091;&#1090;&#1072;%20&#1085;&#1072;%20&#1088;&#1072;&#1079;&#1084;&#1099;&#1096;&#1083;&#1077;&#1085;&#1080;&#1077;.mp3" TargetMode="External"/><Relationship Id="rId5" Type="http://schemas.openxmlformats.org/officeDocument/2006/relationships/slide" Target="slide19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84;&#1080;&#1085;&#1091;&#1090;&#1072;%20&#1085;&#1072;%20&#1088;&#1072;&#1079;&#1084;&#1099;&#1096;&#1083;&#1077;&#1085;&#1080;&#1077;.mp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hyperlink" Target="&#1084;&#1080;&#1085;&#1091;&#1090;&#1072;%20&#1085;&#1072;%20&#1088;&#1072;&#1079;&#1084;&#1099;&#1096;&#1083;&#1077;&#1085;&#1080;&#1077;.mp3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&#1084;&#1080;&#1085;&#1091;&#1090;&#1072;%20&#1085;&#1072;%20&#1088;&#1072;&#1079;&#1084;&#1099;&#1096;&#1083;&#1077;&#1085;&#1080;&#1077;.mp3" TargetMode="External"/><Relationship Id="rId5" Type="http://schemas.openxmlformats.org/officeDocument/2006/relationships/slide" Target="slide19.xml"/><Relationship Id="rId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3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915816" y="188640"/>
          <a:ext cx="5940151" cy="4032449"/>
        </p:xfrm>
        <a:graphic>
          <a:graphicData uri="http://schemas.openxmlformats.org/drawingml/2006/table">
            <a:tbl>
              <a:tblPr/>
              <a:tblGrid>
                <a:gridCol w="308385"/>
                <a:gridCol w="308385"/>
                <a:gridCol w="308385"/>
                <a:gridCol w="385970"/>
                <a:gridCol w="339680"/>
                <a:gridCol w="354674"/>
                <a:gridCol w="385970"/>
                <a:gridCol w="370322"/>
                <a:gridCol w="354674"/>
                <a:gridCol w="324032"/>
                <a:gridCol w="385970"/>
                <a:gridCol w="385970"/>
                <a:gridCol w="370322"/>
                <a:gridCol w="354674"/>
                <a:gridCol w="324032"/>
                <a:gridCol w="354674"/>
                <a:gridCol w="324032"/>
              </a:tblGrid>
              <a:tr h="450838"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38"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38"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38"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38"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38"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38"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38"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5745"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99592" y="0"/>
            <a:ext cx="315624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Кроссворд</a:t>
            </a:r>
            <a:endParaRPr lang="ru-RU" sz="4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995678"/>
            <a:ext cx="889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Многогранник, составленный из двух равных </a:t>
            </a:r>
            <a:r>
              <a:rPr lang="en-US" sz="2000" b="1" dirty="0" smtClean="0"/>
              <a:t>n</a:t>
            </a:r>
            <a:r>
              <a:rPr lang="ru-RU" sz="2000" b="1" dirty="0" smtClean="0"/>
              <a:t>-угольников, лежащих в параллельных плоскостях и </a:t>
            </a:r>
            <a:r>
              <a:rPr lang="en-US" sz="2000" b="1" dirty="0" smtClean="0"/>
              <a:t>n</a:t>
            </a:r>
            <a:r>
              <a:rPr lang="ru-RU" sz="2000" b="1" dirty="0" smtClean="0"/>
              <a:t>-параллелограммов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Прямая призма, основания которой правильные многоугольники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AA1B1B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Призма, боковые ребра которой не равны высоте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Призма, боковые ребра которой перпендикулярны основаниям.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ABCD</a:t>
            </a:r>
          </a:p>
          <a:p>
            <a:pPr marL="342900" indent="-342900">
              <a:buFontTx/>
              <a:buAutoNum type="arabicPeriod"/>
            </a:pPr>
            <a:r>
              <a:rPr lang="en-US" sz="2000" b="1" dirty="0" smtClean="0"/>
              <a:t>DB1</a:t>
            </a:r>
            <a:r>
              <a:rPr lang="ru-RU" sz="2000" b="1" dirty="0" smtClean="0"/>
              <a:t>                    8.   </a:t>
            </a:r>
            <a:r>
              <a:rPr lang="en-US" sz="2000" b="1" dirty="0" smtClean="0"/>
              <a:t>B1E</a:t>
            </a:r>
            <a:endParaRPr lang="ru-RU" sz="2000" b="1" dirty="0" smtClean="0"/>
          </a:p>
          <a:p>
            <a:pPr marL="342900" indent="-342900">
              <a:buAutoNum type="arabicPeriod"/>
            </a:pPr>
            <a:endParaRPr lang="en-US" sz="2000" b="1" dirty="0" smtClean="0"/>
          </a:p>
        </p:txBody>
      </p:sp>
      <p:pic>
        <p:nvPicPr>
          <p:cNvPr id="15397" name="Picture 37" descr="http://schooler.by/wp-content/uploads/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491880" cy="3085059"/>
          </a:xfrm>
          <a:prstGeom prst="rect">
            <a:avLst/>
          </a:prstGeom>
          <a:noFill/>
        </p:spPr>
      </p:pic>
      <p:sp>
        <p:nvSpPr>
          <p:cNvPr id="7" name="5-конечная звезда 6">
            <a:hlinkClick r:id="rId3" action="ppaction://hlinkfile"/>
          </p:cNvPr>
          <p:cNvSpPr/>
          <p:nvPr/>
        </p:nvSpPr>
        <p:spPr>
          <a:xfrm>
            <a:off x="8244408" y="6021288"/>
            <a:ext cx="482352" cy="5543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CG\Desktop\ЛЕРА\Украшение зала\история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1772816"/>
            <a:ext cx="504056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584F2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GungsuhChe" pitchFamily="49" charset="-127"/>
                <a:cs typeface="Arial" pitchFamily="34" charset="0"/>
              </a:rPr>
              <a:t>Из  истории </a:t>
            </a:r>
          </a:p>
          <a:p>
            <a:pPr algn="ctr"/>
            <a:r>
              <a:rPr lang="ru-RU" sz="3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584F2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GungsuhChe" pitchFamily="49" charset="-127"/>
                <a:cs typeface="Arial" pitchFamily="34" charset="0"/>
              </a:rPr>
              <a:t>п</a:t>
            </a:r>
            <a:r>
              <a:rPr lang="ru-RU" sz="35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584F2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GungsuhChe" pitchFamily="49" charset="-127"/>
                <a:cs typeface="Arial" pitchFamily="34" charset="0"/>
              </a:rPr>
              <a:t>ирамид</a:t>
            </a:r>
            <a:endParaRPr lang="ru-RU" sz="3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584F2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ea typeface="GungsuhChe" pitchFamily="49" charset="-127"/>
              <a:cs typeface="Arial" pitchFamily="34" charset="0"/>
            </a:endParaRPr>
          </a:p>
        </p:txBody>
      </p:sp>
      <p:pic>
        <p:nvPicPr>
          <p:cNvPr id="23558" name="Picture 6" descr="https://im0-tub-ru.yandex.net/i?id=11cc7b3b1b342cdc99221792bd10e87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24944"/>
            <a:ext cx="3537678" cy="234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Равнобедренный треугольник 5">
            <a:hlinkClick r:id="rId4" action="ppaction://hlinkfile"/>
          </p:cNvPr>
          <p:cNvSpPr/>
          <p:nvPr/>
        </p:nvSpPr>
        <p:spPr>
          <a:xfrm>
            <a:off x="8460432" y="5661248"/>
            <a:ext cx="683568" cy="69837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CG\Desktop\ЛЕРА\Украшение зала\фон истор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4407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260648"/>
            <a:ext cx="501355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Пирамида  Хеопса</a:t>
            </a:r>
            <a:endParaRPr lang="ru-RU" sz="4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upload.wikimedia.org/wikipedia/commons/thumb/f/f4/PyramidDatePalms.jpg/220px-PyramidDatePalms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24744"/>
            <a:ext cx="56166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mochaloff.ru/egipet/04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2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m0-tub-ru.yandex.net/i?id=ae0e7f9abfc884a6ab5888d7e58bc0b1-l&amp;n=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536" y="0"/>
            <a:ext cx="9396536" cy="753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sbs7.ru/wp-content/uploads/2015/03/pyrrachef-1900x700_c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4544" y="0"/>
            <a:ext cx="104411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cdn.history.com/sites/2/2014/01/base-pyramid-khufu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4544" y="-243408"/>
            <a:ext cx="9721080" cy="78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upload.wikimedia.org/wikipedia/commons/1/10/Entrance_to_Pyramid_of_Cheops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96552" y="-387424"/>
            <a:ext cx="10117632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G\Desktop\ЛЕРА\Украшение зала\фон истор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038" y="0"/>
            <a:ext cx="9744076" cy="6858000"/>
          </a:xfrm>
          <a:prstGeom prst="rect">
            <a:avLst/>
          </a:prstGeom>
          <a:noFill/>
        </p:spPr>
      </p:pic>
      <p:pic>
        <p:nvPicPr>
          <p:cNvPr id="6" name="Рисунок 5" descr="http://alfarabinur.kz/wp-content/uploads/tajjny-istorii-piramida-kheops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21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visacomtour.ru/wp-content/uploads/dostvisa/piramida_heops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649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619672" y="0"/>
            <a:ext cx="5983177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Пирамида  </a:t>
            </a:r>
            <a:r>
              <a:rPr lang="ru-RU" sz="45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Хефрена</a:t>
            </a:r>
            <a:endParaRPr lang="ru-RU" sz="4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travelgeni.com/wp-content/uploads/2015/03/egypt-khufu-great-pyramid-giz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6551" y="0"/>
            <a:ext cx="9893256" cy="6858000"/>
          </a:xfrm>
          <a:prstGeom prst="rect">
            <a:avLst/>
          </a:prstGeom>
          <a:noFill/>
        </p:spPr>
      </p:pic>
      <p:pic>
        <p:nvPicPr>
          <p:cNvPr id="3076" name="Picture 4" descr="http://static.ngs.ru/cache/turizm/images/374c78bbde57aee3b65b029e2296e842_1024_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24544" y="-243408"/>
            <a:ext cx="9468544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CG\Desktop\ЛЕРА\Украшение зала\фон истор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038" y="0"/>
            <a:ext cx="9744076" cy="6858000"/>
          </a:xfrm>
          <a:prstGeom prst="rect">
            <a:avLst/>
          </a:prstGeom>
          <a:noFill/>
        </p:spPr>
      </p:pic>
      <p:pic>
        <p:nvPicPr>
          <p:cNvPr id="6" name="Рисунок 5" descr="http://www.nettravel.ru/pictures/1415726662_piramida-mikerina_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1056" y="0"/>
            <a:ext cx="9505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19672" y="0"/>
            <a:ext cx="5983177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Пирамида  </a:t>
            </a:r>
            <a:r>
              <a:rPr lang="ru-RU" sz="45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Микерина</a:t>
            </a:r>
            <a:endParaRPr lang="ru-RU" sz="45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static.panoramio.com/photos/large/613258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nettravel.ru/pictures/1415726678_piramida-mikerina_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0"/>
            <a:ext cx="9396536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CG\Desktop\ЛЕРА\Украшение зала\космо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705" y="404664"/>
            <a:ext cx="8694623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C464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Удивительные свойства  пирамид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51520" y="1484784"/>
            <a:ext cx="87129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Вода приобретает свойства способствовать заживлению, тонизирует организм, уменьшает воспалительную реакцию от укусов, ожогов и действует, как естественное вспомогательное средство для улучшения пищеварения.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-Мясо, рыба, яйца, овощи, фрукты мумифицируются, но не портятся.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-Молоко не скисает.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-Сыр не плесневеет.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-Если сидеть под пирамидой, то уменьшается интенсивность головной боли и зубной боли, ускоряется заживление ран и язв.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-Пирамиды устраняют вокруг себя геопатогенное воздействие, и гармонизируют внутреннее пространство помещений и т. д.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6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CG\Desktop\ЛЕРА\Украшение зала\космо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8" name="Picture 6" descr="https://ds03.infourok.ru/uploads/ex/0db1/00011f20-ab2b79b0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7402" cy="3695552"/>
          </a:xfrm>
          <a:prstGeom prst="rect">
            <a:avLst/>
          </a:prstGeom>
          <a:noFill/>
        </p:spPr>
      </p:pic>
      <p:pic>
        <p:nvPicPr>
          <p:cNvPr id="28680" name="Picture 8" descr="http://teplicnik.ru/wp-content/uploads/2013/07/p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2910" y="-1"/>
            <a:ext cx="4771090" cy="3573017"/>
          </a:xfrm>
          <a:prstGeom prst="rect">
            <a:avLst/>
          </a:prstGeom>
          <a:noFill/>
        </p:spPr>
      </p:pic>
      <p:pic>
        <p:nvPicPr>
          <p:cNvPr id="28684" name="Picture 12" descr="http://remotn.ru/img2/5e058af6b3fa534e414284cd7cf9949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55724"/>
            <a:ext cx="4932040" cy="3602276"/>
          </a:xfrm>
          <a:prstGeom prst="rect">
            <a:avLst/>
          </a:prstGeom>
          <a:noFill/>
        </p:spPr>
      </p:pic>
      <p:pic>
        <p:nvPicPr>
          <p:cNvPr id="28686" name="Picture 14" descr="https://im2-tub-ru.yandex.net/i?id=987ab0225e30597ab77b47551d0e474a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270663"/>
            <a:ext cx="4788024" cy="3587336"/>
          </a:xfrm>
          <a:prstGeom prst="rect">
            <a:avLst/>
          </a:prstGeom>
          <a:noFill/>
        </p:spPr>
      </p:pic>
      <p:pic>
        <p:nvPicPr>
          <p:cNvPr id="11" name="Picture 10" descr="http://pyramid.org.ua/wp-content/uploads/2014/12/1245939470_1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340768"/>
            <a:ext cx="2520787" cy="3361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CG\Desktop\ЛЕРА\Украшение зала\космо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9700" name="Picture 4" descr="http://m-bizportal.ru/tovary/3208_23.10.2009%2003_45_21_(1)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040527" cy="3356992"/>
          </a:xfrm>
          <a:prstGeom prst="rect">
            <a:avLst/>
          </a:prstGeom>
          <a:noFill/>
        </p:spPr>
      </p:pic>
      <p:pic>
        <p:nvPicPr>
          <p:cNvPr id="29704" name="Picture 8" descr="http://nerealnost.net/forum/uploads/post-41-1288186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311156"/>
            <a:ext cx="5328592" cy="3546844"/>
          </a:xfrm>
          <a:prstGeom prst="rect">
            <a:avLst/>
          </a:prstGeom>
          <a:noFill/>
        </p:spPr>
      </p:pic>
      <p:pic>
        <p:nvPicPr>
          <p:cNvPr id="8" name="Picture 6" descr="https://im3-tub-ru.yandex.net/i?id=5d84f0dbbcb2e7957673e2908ddb1412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0"/>
            <a:ext cx="2739103" cy="436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CG\Desktop\ЛЕРА\Украшение зала\космос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4" name="Picture 4" descr="https://im3-tub-ru.yandex.net/i?id=cf49cc28286bda041190be9237b26d27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93232" cy="5445224"/>
          </a:xfrm>
          <a:prstGeom prst="rect">
            <a:avLst/>
          </a:prstGeom>
          <a:noFill/>
        </p:spPr>
      </p:pic>
      <p:pic>
        <p:nvPicPr>
          <p:cNvPr id="30726" name="Picture 6" descr="http://www.beautyufa.ru/wp-content/uploads/2016/01/%D0%9F%D0%B8%D1%80%D0%B0%D0%BC%D0%B8%D0%B4%D0%B0-%D0%B3%D0%BE%D0%BB%D0%BE%D0%B4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7641" y="476672"/>
            <a:ext cx="9231641" cy="5949280"/>
          </a:xfrm>
          <a:prstGeom prst="rect">
            <a:avLst/>
          </a:prstGeom>
          <a:noFill/>
        </p:spPr>
      </p:pic>
      <p:pic>
        <p:nvPicPr>
          <p:cNvPr id="30728" name="Picture 8" descr="http://newjerusalem.ru/sites/default/files/piramida_670_gol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6671"/>
            <a:ext cx="9144000" cy="6086903"/>
          </a:xfrm>
          <a:prstGeom prst="rect">
            <a:avLst/>
          </a:prstGeom>
          <a:noFill/>
        </p:spPr>
      </p:pic>
      <p:pic>
        <p:nvPicPr>
          <p:cNvPr id="30730" name="Picture 10" descr="http://www.dukhanino2.ru/data/images/attractions/p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4664"/>
            <a:ext cx="9251024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https://im0-tub-ru.yandex.net/i?id=2902d0ae6fa1d54c84f2826ef0d15d2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9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548680"/>
            <a:ext cx="631768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Интеллектуальная игра</a:t>
            </a:r>
            <a:endParaRPr lang="ru-RU" sz="5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2420888"/>
            <a:ext cx="3096344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5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ЧТО?</a:t>
            </a:r>
            <a:r>
              <a:rPr lang="ru-RU" sz="5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5600" b="1" cap="none" spc="0" dirty="0">
              <a:ln w="12700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3429000"/>
            <a:ext cx="2664296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500" b="1" dirty="0" smtClean="0">
                <a:ln w="12700">
                  <a:solidFill>
                    <a:srgbClr val="660033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ГДЕ?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6000" b="1" cap="none" spc="0" dirty="0">
              <a:ln w="12700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4653136"/>
            <a:ext cx="4176464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500" b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КОГДА?</a:t>
            </a:r>
            <a:r>
              <a:rPr lang="ru-RU" sz="5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5600" b="1" cap="none" spc="0" dirty="0">
              <a:ln w="12700">
                <a:solidFill>
                  <a:srgbClr val="00823B"/>
                </a:solidFill>
                <a:prstDash val="solid"/>
              </a:ln>
              <a:solidFill>
                <a:srgbClr val="00823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>
            <a:hlinkClick r:id="rId3" action="ppaction://hlinkfile"/>
          </p:cNvPr>
          <p:cNvSpPr/>
          <p:nvPr/>
        </p:nvSpPr>
        <p:spPr>
          <a:xfrm>
            <a:off x="8244408" y="5877272"/>
            <a:ext cx="698376" cy="69837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0-tub-ru.yandex.net/i?id=2902d0ae6fa1d54c84f2826ef0d15d2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9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1700808"/>
            <a:ext cx="216024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none" spc="0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 в 1 балл</a:t>
            </a:r>
            <a:endParaRPr lang="ru-RU" sz="3500" b="1" cap="none" spc="0" dirty="0">
              <a:ln w="12700">
                <a:solidFill>
                  <a:srgbClr val="003300"/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077072"/>
            <a:ext cx="216024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 в 3 балла </a:t>
            </a:r>
            <a:endParaRPr lang="ru-RU" sz="35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55576" y="4077072"/>
            <a:ext cx="720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55576" y="5229200"/>
            <a:ext cx="720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43608" y="5589240"/>
            <a:ext cx="6912768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Черный ящик</a:t>
            </a:r>
            <a:r>
              <a:rPr lang="ru-RU" sz="45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500" b="1" cap="none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(2 балла)</a:t>
            </a:r>
            <a:endParaRPr lang="ru-RU" sz="3500" b="1" cap="none" spc="0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5-конечная звезда 10">
            <a:hlinkClick r:id="rId4" action="ppaction://hlinkfile"/>
          </p:cNvPr>
          <p:cNvSpPr/>
          <p:nvPr/>
        </p:nvSpPr>
        <p:spPr>
          <a:xfrm>
            <a:off x="7236296" y="5805264"/>
            <a:ext cx="410344" cy="432048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87824" y="1628800"/>
            <a:ext cx="0" cy="3600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83968" y="1628800"/>
            <a:ext cx="0" cy="3600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80112" y="1628800"/>
            <a:ext cx="0" cy="3600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72200" y="1628800"/>
            <a:ext cx="0" cy="3600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64288" y="1700808"/>
            <a:ext cx="0" cy="23762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956376" y="1628800"/>
            <a:ext cx="0" cy="36004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347864" y="191683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1916832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24128" y="1916832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action="ppaction://hlinksldjump"/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16216" y="19168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action="ppaction://hlinksldjump"/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08304" y="191683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9" action="ppaction://hlinksldjump"/>
              </a:rPr>
              <a:t>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19872" y="422108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0" action="ppaction://hlinksldjump"/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44008" y="42210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1" action="ppaction://hlinksldjump"/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724128" y="42210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2" action="ppaction://hlinksldjump"/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04248" y="422108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3" action="ppaction://hlinksldjump"/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Стрелка вниз 39">
            <a:hlinkClick r:id="rId14" action="ppaction://hlinksldjump"/>
          </p:cNvPr>
          <p:cNvSpPr/>
          <p:nvPr/>
        </p:nvSpPr>
        <p:spPr>
          <a:xfrm>
            <a:off x="1187624" y="6093296"/>
            <a:ext cx="484632" cy="764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611560" y="2852936"/>
            <a:ext cx="7192416" cy="83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971600" y="2924944"/>
            <a:ext cx="208823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5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3E0AD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 в 2 балла</a:t>
            </a:r>
            <a:endParaRPr lang="ru-RU" sz="35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3E0AD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635896" y="2852936"/>
            <a:ext cx="0" cy="122413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932040" y="2852936"/>
            <a:ext cx="0" cy="1224136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3059832" y="30689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41B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5" action="ppaction://hlinksldjump"/>
              </a:rPr>
              <a:t>1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41BD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707904" y="30689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41B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6" action="ppaction://hlinksldjump"/>
              </a:rPr>
              <a:t>2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41BD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355976" y="30689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41B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7" action="ppaction://hlinksldjump"/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41BD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004048" y="30689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41B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8" action="ppaction://hlinksldjump"/>
              </a:rPr>
              <a:t>4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41BD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724128" y="30689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41B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9" action="ppaction://hlinksldjump"/>
              </a:rPr>
              <a:t>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41BD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588224" y="30689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41B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0" action="ppaction://hlinksldjump"/>
              </a:rPr>
              <a:t>6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41BD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236296" y="306896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241BD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1" action="ppaction://hlinksldjump"/>
              </a:rPr>
              <a:t>7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241BD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0" y="18864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22" action="ppaction://hlinkpres?slideindex=1&amp;slidetitle="/>
              </a:rPr>
              <a:t>История возникновения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915816" y="188640"/>
          <a:ext cx="5971632" cy="4032449"/>
        </p:xfrm>
        <a:graphic>
          <a:graphicData uri="http://schemas.openxmlformats.org/drawingml/2006/table">
            <a:tbl>
              <a:tblPr/>
              <a:tblGrid>
                <a:gridCol w="308385"/>
                <a:gridCol w="308385"/>
                <a:gridCol w="308385"/>
                <a:gridCol w="385970"/>
                <a:gridCol w="339680"/>
                <a:gridCol w="354674"/>
                <a:gridCol w="385970"/>
                <a:gridCol w="370322"/>
                <a:gridCol w="354674"/>
                <a:gridCol w="355513"/>
                <a:gridCol w="385970"/>
                <a:gridCol w="385970"/>
                <a:gridCol w="370322"/>
                <a:gridCol w="354674"/>
                <a:gridCol w="324032"/>
                <a:gridCol w="354674"/>
                <a:gridCol w="324032"/>
              </a:tblGrid>
              <a:tr h="450838"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38"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38"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38"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38"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838"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38"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38"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5745"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250" marR="642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99592" y="0"/>
            <a:ext cx="3156246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Кроссворд</a:t>
            </a:r>
            <a:endParaRPr lang="ru-RU" sz="4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995678"/>
            <a:ext cx="889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/>
              <a:t>Многогранник, составленный из двух равных </a:t>
            </a:r>
            <a:r>
              <a:rPr lang="en-US" sz="2000" b="1" dirty="0" smtClean="0"/>
              <a:t>n</a:t>
            </a:r>
            <a:r>
              <a:rPr lang="ru-RU" sz="2000" b="1" dirty="0" smtClean="0"/>
              <a:t>-угольников, лежащих в параллельных плоскостях и </a:t>
            </a:r>
            <a:r>
              <a:rPr lang="en-US" sz="2000" b="1" dirty="0" smtClean="0"/>
              <a:t>n</a:t>
            </a:r>
            <a:r>
              <a:rPr lang="ru-RU" sz="2000" b="1" dirty="0" smtClean="0"/>
              <a:t>-параллелограммов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Прямая призма, основания которой правильные многоугольники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AA1B1B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Призма, боковые ребра которой не равны высоте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Призма, боковые ребра которой перпендикулярны основаниям.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ABCD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DB1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B1E</a:t>
            </a:r>
            <a:endParaRPr lang="ru-RU" sz="2000" b="1" dirty="0"/>
          </a:p>
        </p:txBody>
      </p:sp>
      <p:pic>
        <p:nvPicPr>
          <p:cNvPr id="15397" name="Picture 37" descr="http://schooler.by/wp-content/uploads/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491880" cy="3085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G\Desktop\ЛЕРА\Украшение зала\история2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484784"/>
            <a:ext cx="80648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4500" b="1" dirty="0" smtClean="0"/>
              <a:t> Что является основанием правильной 3-угольной пирамиды?</a:t>
            </a: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100392" y="5877272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G\Desktop\ЛЕРА\Украшение зала\история2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484784"/>
            <a:ext cx="69847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4500" b="1" dirty="0" smtClean="0"/>
              <a:t>Как  называется высота боковой  грани правильной пирамиды?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028384" y="5949280"/>
            <a:ext cx="79208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G\Desktop\ЛЕРА\Украшение зала\история2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268760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b="1" dirty="0" smtClean="0"/>
              <a:t>Как называется отрезок, соединяющий центр основания правильной пирамиды с ее вершиной?</a:t>
            </a:r>
            <a:endParaRPr lang="ru-RU" sz="4500" dirty="0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524328" y="55892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G\Desktop\ЛЕРА\Украшение зала\история2.jpg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9324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73025"/>
            <a:r>
              <a:rPr lang="ru-RU" sz="4500" b="1" dirty="0" smtClean="0"/>
              <a:t>Сторона  основания правильной 4-угольной  пирамиды равна       см. Чему равна площадь основания</a:t>
            </a:r>
          </a:p>
          <a:p>
            <a:pPr marL="342900" indent="17463"/>
            <a:r>
              <a:rPr lang="ru-RU" sz="4500" b="1" dirty="0" smtClean="0"/>
              <a:t>пирамиды?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1700808"/>
            <a:ext cx="695325" cy="8763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69875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>
          <a:xfrm>
            <a:off x="7812360" y="58052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CG\Desktop\ЛЕРА\Украшение зала\истори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0726" y="0"/>
            <a:ext cx="927472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80528" y="692696"/>
            <a:ext cx="8712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3500" b="1" dirty="0" smtClean="0"/>
          </a:p>
          <a:p>
            <a:pPr marL="342900" indent="-73025"/>
            <a:r>
              <a:rPr lang="ru-RU" sz="3500" b="1" dirty="0" smtClean="0"/>
              <a:t> Площадь полной поверхности правильной треугольной пирамиды равна 150 см . Чему равна площадь боковой поверхности, если площадь основания  равна  25  см    ?</a:t>
            </a:r>
            <a:endParaRPr lang="ru-RU" sz="3500" b="1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7452320" y="53732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356992"/>
            <a:ext cx="2476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2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2276872"/>
            <a:ext cx="2476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20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8" name="Picture 6" descr="C:\Users\CG\Desktop\ЛЕРА\Украшение зала\истори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74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836712"/>
            <a:ext cx="853244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высоту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пирамиды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Хефрена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если известно, что в основании  лежит квадрат со стороной 210 м, а тангенс угла наклона боковой грани к плоскости основания равен  1,3</a:t>
            </a: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7812360" y="5733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hlinkClick r:id="rId5" action="ppaction://hlinkfile"/>
          </p:cNvPr>
          <p:cNvSpPr/>
          <p:nvPr/>
        </p:nvSpPr>
        <p:spPr>
          <a:xfrm>
            <a:off x="6588224" y="5661248"/>
            <a:ext cx="626368" cy="62636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CG\Desktop\ЛЕРА\Украшение зала\истори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494"/>
            <a:ext cx="9144000" cy="69174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556792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indent="-7938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объем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пирамиды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Микерина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 в основании  которой лежит квадрат со</a:t>
            </a:r>
          </a:p>
          <a:p>
            <a:pPr marL="96838" indent="-7938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стороной 102 м, а высота </a:t>
            </a:r>
          </a:p>
          <a:p>
            <a:pPr marL="96838" indent="-7938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равна 62 м.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12360" y="55172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hlinkClick r:id="rId5" action="ppaction://hlinkfile"/>
          </p:cNvPr>
          <p:cNvSpPr/>
          <p:nvPr/>
        </p:nvSpPr>
        <p:spPr>
          <a:xfrm>
            <a:off x="6732240" y="5517232"/>
            <a:ext cx="554360" cy="5543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CG\Desktop\ЛЕРА\Украшение зала\история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980728"/>
            <a:ext cx="88924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Известно, что в основании пирамиды Хеопса лежит квадрат  со стороной  230 м, высота пирамиды 138 м. Найдите 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высоту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боковой грани самой высокой</a:t>
            </a:r>
          </a:p>
          <a:p>
            <a:pPr marL="90488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египетской  пирамиды</a:t>
            </a:r>
          </a:p>
          <a:p>
            <a:pPr marL="90488"/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(ответ округлите до целых)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380312" y="5445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>
            <a:hlinkClick r:id="rId5" action="ppaction://hlinkfile"/>
          </p:cNvPr>
          <p:cNvSpPr/>
          <p:nvPr/>
        </p:nvSpPr>
        <p:spPr>
          <a:xfrm>
            <a:off x="6372200" y="5517232"/>
            <a:ext cx="554360" cy="482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C:\Users\CG\Desktop\ЛЕРА\Украшение зала\история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124744"/>
            <a:ext cx="76683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площадь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боковой поверхности    пирамиды Хеопса , сторона основания которой 230 м, а высота 138 м.</a:t>
            </a:r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164288" y="55892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5-конечная звезда 6">
            <a:hlinkClick r:id="rId5" action="ppaction://hlinkfile"/>
          </p:cNvPr>
          <p:cNvSpPr/>
          <p:nvPr/>
        </p:nvSpPr>
        <p:spPr>
          <a:xfrm>
            <a:off x="6300192" y="5589240"/>
            <a:ext cx="482352" cy="482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CG\Desktop\ЛЕРА\Украшение зала\фон пир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09550"/>
            <a:ext cx="9753600" cy="7277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764704"/>
            <a:ext cx="390683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5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Черный ящик</a:t>
            </a:r>
            <a:endParaRPr lang="ru-RU" sz="45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76872"/>
            <a:ext cx="74168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 вами лист бумаги и ножницы. Вырежьте в этом листе отверстие,  через которое можно: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пронести правильную треугольную пирамиду, у которой все ребра равны 50 см </a:t>
            </a:r>
          </a:p>
          <a:p>
            <a:pPr algn="just">
              <a:buFontTx/>
              <a:buChar char="-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или  пройдут 2 участника вашей команды (вместе)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7524328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>
            <a:hlinkClick r:id="rId4" action="ppaction://hlinkfile"/>
          </p:cNvPr>
          <p:cNvSpPr/>
          <p:nvPr/>
        </p:nvSpPr>
        <p:spPr>
          <a:xfrm>
            <a:off x="8172400" y="5301208"/>
            <a:ext cx="720080" cy="6263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G\Desktop\ЛЕРА\Украшение зала\космос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9378" y="0"/>
            <a:ext cx="940337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0387" y="2996952"/>
            <a:ext cx="8347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haroni" pitchFamily="2" charset="-79"/>
              </a:rPr>
              <a:t>ПРАВИЛЬНАЯ  ПИРАМИДА</a:t>
            </a:r>
            <a:endParaRPr lang="ru-RU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haroni" pitchFamily="2" charset="-79"/>
            </a:endParaRPr>
          </a:p>
        </p:txBody>
      </p:sp>
      <p:pic>
        <p:nvPicPr>
          <p:cNvPr id="2050" name="Picture 2" descr="http://kolobuga.ru/wp-content/uploads/2016/11/51399_967646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404664"/>
            <a:ext cx="3456385" cy="2160240"/>
          </a:xfrm>
          <a:prstGeom prst="rect">
            <a:avLst/>
          </a:prstGeom>
          <a:noFill/>
        </p:spPr>
      </p:pic>
      <p:pic>
        <p:nvPicPr>
          <p:cNvPr id="2052" name="Picture 4" descr="https://im2-tub-ru.yandex.net/i?id=49864c2430a0d73a0443ce26e5547dde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4664"/>
            <a:ext cx="2904322" cy="2160240"/>
          </a:xfrm>
          <a:prstGeom prst="rect">
            <a:avLst/>
          </a:prstGeom>
          <a:noFill/>
        </p:spPr>
      </p:pic>
      <p:pic>
        <p:nvPicPr>
          <p:cNvPr id="2054" name="Picture 6" descr="http://svopi.ru/uploads/posts/2017-02/1486201365_1322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08562" y="4221087"/>
            <a:ext cx="4352485" cy="2448273"/>
          </a:xfrm>
          <a:prstGeom prst="rect">
            <a:avLst/>
          </a:prstGeom>
          <a:noFill/>
        </p:spPr>
      </p:pic>
      <p:pic>
        <p:nvPicPr>
          <p:cNvPr id="2056" name="Picture 8" descr="http://ic.pics.livejournal.com/avtor_barinova/40564608/34558/34558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4664"/>
            <a:ext cx="3059832" cy="2160240"/>
          </a:xfrm>
          <a:prstGeom prst="rect">
            <a:avLst/>
          </a:prstGeom>
          <a:noFill/>
        </p:spPr>
      </p:pic>
      <p:pic>
        <p:nvPicPr>
          <p:cNvPr id="14" name="Picture 18" descr="http://images.wisegeek.com/pyramids-egyp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4221088"/>
            <a:ext cx="4508788" cy="2448272"/>
          </a:xfrm>
          <a:prstGeom prst="rect">
            <a:avLst/>
          </a:prstGeom>
          <a:noFill/>
        </p:spPr>
      </p:pic>
      <p:pic>
        <p:nvPicPr>
          <p:cNvPr id="15" name="Picture 14" descr="http://destinationspoint.net/wp-content/uploads/2014/06/Pyramids-of-Giza-Egypt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4221088"/>
            <a:ext cx="2160240" cy="2463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0"/>
            <a:ext cx="199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РЕБУС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Название  многогранника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" name="Рисунок 13" descr="https://im1-tub-ru.yandex.net/i?id=6b24707dd9e89872391e2ccb2517826e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221088"/>
            <a:ext cx="623146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827584" y="1988840"/>
            <a:ext cx="7344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 descr="https://im3-tub-ru.yandex.net/i?id=fbba5407bb33a5f467704d9fc80c4327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564904"/>
            <a:ext cx="1944216" cy="132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331640" y="2204864"/>
            <a:ext cx="1102430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endParaRPr lang="ru-RU" sz="13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" name="Рисунок 20" descr="https://im0-tub-ru.yandex.net/i?id=499ff0a2d496382aaf581a818325b182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276872"/>
            <a:ext cx="576064" cy="56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4644008" y="2276872"/>
            <a:ext cx="1019831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13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0032" y="2636912"/>
            <a:ext cx="6415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>
                <a:cs typeface="Times New Roman" pitchFamily="18" charset="0"/>
              </a:rPr>
              <a:t>ль</a:t>
            </a:r>
            <a:endParaRPr lang="ru-RU" sz="3500" b="1" dirty="0">
              <a:cs typeface="Times New Roman" pitchFamily="18" charset="0"/>
            </a:endParaRPr>
          </a:p>
        </p:txBody>
      </p:sp>
      <p:pic>
        <p:nvPicPr>
          <p:cNvPr id="24" name="Рисунок 23" descr="http://cliparts.co/cliparts/ki8/nyo/ki8nyo7ir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276872"/>
            <a:ext cx="14401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s://im0-tub-ru.yandex.net/i?id=499ff0a2d496382aaf581a818325b182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204864"/>
            <a:ext cx="576064" cy="56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796136" y="2060848"/>
            <a:ext cx="10081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М=Н</a:t>
            </a:r>
            <a:endParaRPr lang="ru-RU" sz="25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827584" y="4221088"/>
            <a:ext cx="7344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27584" y="1988840"/>
            <a:ext cx="0" cy="2232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172400" y="1988840"/>
            <a:ext cx="0" cy="2232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трелка вправо 32">
            <a:hlinkClick r:id="rId6" action="ppaction://hlinksldjump"/>
          </p:cNvPr>
          <p:cNvSpPr/>
          <p:nvPr/>
        </p:nvSpPr>
        <p:spPr>
          <a:xfrm>
            <a:off x="8561128" y="6373368"/>
            <a:ext cx="5828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>
            <a:hlinkClick r:id="rId7" action="ppaction://hlinkfile"/>
          </p:cNvPr>
          <p:cNvSpPr/>
          <p:nvPr/>
        </p:nvSpPr>
        <p:spPr>
          <a:xfrm>
            <a:off x="8460432" y="5589240"/>
            <a:ext cx="518864" cy="6263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188640"/>
            <a:ext cx="199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РЕБУС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16361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Элемент   пирамиды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16361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276872"/>
            <a:ext cx="237626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52C0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sz="2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52C0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3212976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</a:t>
            </a:r>
            <a:endParaRPr lang="ru-RU" sz="4000" b="1" dirty="0"/>
          </a:p>
        </p:txBody>
      </p:sp>
      <p:pic>
        <p:nvPicPr>
          <p:cNvPr id="8" name="Рисунок 7" descr="http://funlib.ru/cimg/2014/102111/464107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80928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8092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8597640" y="6373368"/>
            <a:ext cx="546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>
            <a:hlinkClick r:id="rId5" action="ppaction://hlinkfile"/>
          </p:cNvPr>
          <p:cNvSpPr/>
          <p:nvPr/>
        </p:nvSpPr>
        <p:spPr>
          <a:xfrm>
            <a:off x="8460432" y="5733256"/>
            <a:ext cx="446856" cy="482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188640"/>
            <a:ext cx="199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РЕБУС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16361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Элемент   пирамиды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16361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https://im0-tub-ru.yandex.net/i?id=d9245f53c49c2ab45c83f1fffae09f94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31318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369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369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8b3fb16fee243052a0e4eb2bf442ccaa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36912"/>
            <a:ext cx="31387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6369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369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369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6369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freedesignfile.com/upload/2014/12/Cartoon-mouth-and-teeth-vector-set-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5" y="2636912"/>
            <a:ext cx="226774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6369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>
            <a:hlinkClick r:id="rId6" action="ppaction://hlinksldjump"/>
          </p:cNvPr>
          <p:cNvSpPr/>
          <p:nvPr/>
        </p:nvSpPr>
        <p:spPr>
          <a:xfrm>
            <a:off x="8453624" y="6373368"/>
            <a:ext cx="6903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>
            <a:hlinkClick r:id="rId7" action="ppaction://hlinkfile"/>
          </p:cNvPr>
          <p:cNvSpPr/>
          <p:nvPr/>
        </p:nvSpPr>
        <p:spPr>
          <a:xfrm>
            <a:off x="8460432" y="5661248"/>
            <a:ext cx="482352" cy="5543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188640"/>
            <a:ext cx="199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РЕБУС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E0AD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Элемент   пирамиды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3E0AD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http://www.polon-dom.com/components/com_jshopping/files/img_products/full_grabli_8zub_rjemb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96952"/>
            <a:ext cx="3888432" cy="267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clipartbest.com/cliparts/9cp/697/9cp697Ryi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564904"/>
            <a:ext cx="34563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>
            <a:hlinkClick r:id="rId5" action="ppaction://hlinksldjump"/>
          </p:cNvPr>
          <p:cNvSpPr/>
          <p:nvPr/>
        </p:nvSpPr>
        <p:spPr>
          <a:xfrm>
            <a:off x="8381616" y="6373368"/>
            <a:ext cx="7623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>
            <a:hlinkClick r:id="rId6" action="ppaction://hlinkfile"/>
          </p:cNvPr>
          <p:cNvSpPr/>
          <p:nvPr/>
        </p:nvSpPr>
        <p:spPr>
          <a:xfrm>
            <a:off x="7596336" y="6165304"/>
            <a:ext cx="446856" cy="482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188640"/>
            <a:ext cx="199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РЕБУС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Элемент   пирамиды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http://st6.cannypic.com/thumbs/17/174825_632_canny_pi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564904"/>
            <a:ext cx="4623916" cy="292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08336" y="2348880"/>
            <a:ext cx="2334293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1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90D3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  <a:endParaRPr lang="ru-RU" sz="21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90D3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2996952"/>
            <a:ext cx="576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 smtClean="0"/>
              <a:t>С</a:t>
            </a:r>
            <a:endParaRPr lang="ru-RU" sz="4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6296" y="2708920"/>
            <a:ext cx="14401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/>
              <a:t>С=Т</a:t>
            </a:r>
            <a:endParaRPr lang="ru-RU" sz="3500" b="1" dirty="0"/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>
          <a:xfrm>
            <a:off x="8525632" y="6373368"/>
            <a:ext cx="6183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>
            <a:hlinkClick r:id="rId4" action="ppaction://hlinkfile"/>
          </p:cNvPr>
          <p:cNvSpPr/>
          <p:nvPr/>
        </p:nvSpPr>
        <p:spPr>
          <a:xfrm>
            <a:off x="7884368" y="6165304"/>
            <a:ext cx="482352" cy="482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188640"/>
            <a:ext cx="199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РЕБУС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C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Элемент  правильной  пирамиды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http://www.clipartov.net/images/mini/15/00000143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27727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928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9289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1-tub-ru.yandex.net/i?id=0d5f0e1176d1fa53de02a610ddc08c00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40968"/>
            <a:ext cx="2880320" cy="19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14096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websad.ru/archive/D/128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8438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85293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>
            <a:hlinkClick r:id="rId6" action="ppaction://hlinksldjump"/>
          </p:cNvPr>
          <p:cNvSpPr/>
          <p:nvPr/>
        </p:nvSpPr>
        <p:spPr>
          <a:xfrm>
            <a:off x="8381616" y="6165304"/>
            <a:ext cx="7623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>
            <a:hlinkClick r:id="rId7" action="ppaction://hlinkfile"/>
          </p:cNvPr>
          <p:cNvSpPr/>
          <p:nvPr/>
        </p:nvSpPr>
        <p:spPr>
          <a:xfrm>
            <a:off x="7596336" y="6021288"/>
            <a:ext cx="410344" cy="4103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188640"/>
            <a:ext cx="1995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РЕБУС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Элемент  правильной  пирамиды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CC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https://im2-tub-ru.yandex.net/i?id=c8dc558950dde784583eccf5ae2448dc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297288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768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768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nasteny.com/sites/default/files/styles/product/public/6_10057.jpg?itok=Mmst6Xt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564904"/>
            <a:ext cx="3779912" cy="335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2768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0-tub-ru.yandex.net/i?id=499ff0a2d496382aaf581a818325b182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7687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>
            <a:hlinkClick r:id="rId5" action="ppaction://hlinksldjump"/>
          </p:cNvPr>
          <p:cNvSpPr/>
          <p:nvPr/>
        </p:nvSpPr>
        <p:spPr>
          <a:xfrm>
            <a:off x="8309608" y="6373368"/>
            <a:ext cx="8343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>
            <a:hlinkClick r:id="rId6" action="ppaction://hlinkfile"/>
          </p:cNvPr>
          <p:cNvSpPr/>
          <p:nvPr/>
        </p:nvSpPr>
        <p:spPr>
          <a:xfrm>
            <a:off x="7380312" y="6093296"/>
            <a:ext cx="626368" cy="482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CG\Desktop\ЛЕРА\Украшение зал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28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73173" y="260648"/>
            <a:ext cx="4613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C464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C464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27984" y="1196752"/>
            <a:ext cx="0" cy="4896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99592" y="1916832"/>
            <a:ext cx="6984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99592" y="2564904"/>
            <a:ext cx="691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99592" y="3140968"/>
            <a:ext cx="6984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99592" y="3717032"/>
            <a:ext cx="70567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99592" y="4293096"/>
            <a:ext cx="691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71600" y="4869160"/>
            <a:ext cx="69127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99592" y="1556792"/>
            <a:ext cx="2756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занятии   я работал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932040" y="1556792"/>
            <a:ext cx="231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активно,   пассивно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9592" y="213285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Своей работой на занятии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60032" y="2132856"/>
            <a:ext cx="2522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доволен,   не доволен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9592" y="2780928"/>
            <a:ext cx="2800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показалось мне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0032" y="2780928"/>
            <a:ext cx="2414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коротким,  длинным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9592" y="3284984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занятие  я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32040" y="3356992"/>
            <a:ext cx="1896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устал,  устал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9592" y="378904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Мое настроение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32040" y="386104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стало лучше, стало хуже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27584" y="4437112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 занятия для меня был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32040" y="443711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полезен,  бесполезен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CG\Desktop\ЛЕРА\Украшение зала\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7"/>
            <a:ext cx="9488638" cy="74183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6419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  задание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99592" y="1844824"/>
            <a:ext cx="741682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 основании пирамиды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Хефрена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– квадрат со стороной  210м, высота пирамиды 140 м. Найти боковое ребро пирамиды.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2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площадь боковой поверхности пирамиды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Микерина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сторона основания которой равна 102 м,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высота 62 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G\Desktop\ЛЕРА\Украшение зала\478562_geometriya-fon-dlya-prezenta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7329" y="8930"/>
            <a:ext cx="9481329" cy="70924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4018" y="1412776"/>
            <a:ext cx="8036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 !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CG\Desktop\ЛЕРА\Украшение зала\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9505056" cy="7416824"/>
          </a:xfrm>
          <a:prstGeom prst="rect">
            <a:avLst/>
          </a:prstGeom>
          <a:noFill/>
        </p:spPr>
      </p:pic>
      <p:pic>
        <p:nvPicPr>
          <p:cNvPr id="5" name="Picture 7" descr="http://nauka.jofo.me/data/userfiles/4988/images/567979-treugolnaya_piramida_clip_image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476672"/>
            <a:ext cx="2448271" cy="2305854"/>
          </a:xfrm>
          <a:prstGeom prst="rect">
            <a:avLst/>
          </a:prstGeom>
          <a:noFill/>
        </p:spPr>
      </p:pic>
      <p:pic>
        <p:nvPicPr>
          <p:cNvPr id="6" name="Picture 5" descr="https://im3-tub-ru.yandex.net/i?id=372e8d19999b1f58bf42e917d0ef0aaf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2520280" cy="2520280"/>
          </a:xfrm>
          <a:prstGeom prst="rect">
            <a:avLst/>
          </a:prstGeom>
          <a:noFill/>
        </p:spPr>
      </p:pic>
      <p:pic>
        <p:nvPicPr>
          <p:cNvPr id="8" name="Picture 9" descr="https://videouroki.net/videouroki/conspekty/geom9/49-piramida.files/image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645024"/>
            <a:ext cx="2357142" cy="244827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03848" y="1196752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Пирамида</a:t>
            </a:r>
            <a:r>
              <a:rPr lang="ru-RU" sz="2500" dirty="0" smtClean="0">
                <a:solidFill>
                  <a:schemeClr val="bg1"/>
                </a:solidFill>
              </a:rPr>
              <a:t> – многогранник, основание которого многоугольник, а остальные грани треугольники, имеющие общую вершину</a:t>
            </a:r>
            <a:endParaRPr lang="ru-RU" sz="2500" dirty="0">
              <a:solidFill>
                <a:schemeClr val="bg1"/>
              </a:solidFill>
            </a:endParaRPr>
          </a:p>
        </p:txBody>
      </p:sp>
      <p:pic>
        <p:nvPicPr>
          <p:cNvPr id="11" name="Picture 18" descr="http://agnesvanzanten.be/fr/10/square-pyramid-volume-formula-i1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645024"/>
            <a:ext cx="249627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CG\Desktop\ЛЕРА\Украшение зала\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368" y="-315416"/>
            <a:ext cx="9486636" cy="74168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Правильной пирамидой</a:t>
            </a:r>
            <a:r>
              <a:rPr lang="ru-RU" sz="2400" dirty="0" smtClean="0">
                <a:solidFill>
                  <a:schemeClr val="bg1"/>
                </a:solidFill>
              </a:rPr>
              <a:t>  называется пирамида, в основании которой лежит правильный многоугольник, а отрезок, соединяющий вершину пирамиды с центром основания, является ее высотой.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484" name="AutoShape 4" descr="http://overgraph.ru/images/527362_pravilnaya-shestiugolnaya-piramid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://www.bestreferat.ru/images/paper/26/72/718722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221088"/>
            <a:ext cx="1630383" cy="2088232"/>
          </a:xfrm>
          <a:prstGeom prst="rect">
            <a:avLst/>
          </a:prstGeom>
          <a:noFill/>
        </p:spPr>
      </p:pic>
      <p:pic>
        <p:nvPicPr>
          <p:cNvPr id="20492" name="Picture 12" descr="https://im1-tub-ru.yandex.net/i?id=8c68ff89f7ebd19d04dbd49703a19de9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6322" y="2348880"/>
            <a:ext cx="2065821" cy="1872208"/>
          </a:xfrm>
          <a:prstGeom prst="rect">
            <a:avLst/>
          </a:prstGeom>
          <a:noFill/>
        </p:spPr>
      </p:pic>
      <p:pic>
        <p:nvPicPr>
          <p:cNvPr id="20498" name="Picture 18" descr="http://agnesvanzanten.be/fr/10/square-pyramid-volume-formula-i1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916832"/>
            <a:ext cx="1767233" cy="1784227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9552" y="4365104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правильная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3-угольная  пирамида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8" y="4365104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правильная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4-угольная  пирамида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3861048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правильная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5-угольная  пирамида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2080" y="5301208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правильная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6-угольная  пирамида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https://im1-tub-ru.yandex.net/i?id=04e1c9b20a191c85afa394123d58eaf1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348880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CG\Desktop\ЛЕРА\Украшение зала\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368" y="-315416"/>
            <a:ext cx="9486636" cy="74168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692696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Апофемой</a:t>
            </a:r>
            <a:r>
              <a:rPr lang="ru-RU" sz="2400" dirty="0" smtClean="0">
                <a:solidFill>
                  <a:schemeClr val="bg1"/>
                </a:solidFill>
                <a:cs typeface="Times New Roman" pitchFamily="18" charset="0"/>
              </a:rPr>
              <a:t> называется высота боковой грани правильной пирамиды.</a:t>
            </a:r>
            <a:endParaRPr lang="ru-RU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21506" name="Picture 2" descr="https://im1-tub-ru.yandex.net/i?id=04e1c9b20a191c85afa394123d58eaf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2232248" cy="22322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40050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SF</a:t>
            </a:r>
            <a:r>
              <a:rPr lang="ru-RU" sz="2000" dirty="0" smtClean="0">
                <a:solidFill>
                  <a:schemeClr val="bg1"/>
                </a:solidFill>
              </a:rPr>
              <a:t>  - апофема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SO - </a:t>
            </a:r>
            <a:r>
              <a:rPr lang="ru-RU" sz="2000" dirty="0" smtClean="0">
                <a:solidFill>
                  <a:schemeClr val="bg1"/>
                </a:solidFill>
              </a:rPr>
              <a:t>ось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40050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SK</a:t>
            </a:r>
            <a:r>
              <a:rPr lang="ru-RU" sz="2000" dirty="0" smtClean="0">
                <a:solidFill>
                  <a:schemeClr val="bg1"/>
                </a:solidFill>
              </a:rPr>
              <a:t>  - апофема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SO</a:t>
            </a:r>
            <a:r>
              <a:rPr lang="ru-RU" sz="2000" dirty="0" smtClean="0">
                <a:solidFill>
                  <a:schemeClr val="bg1"/>
                </a:solidFill>
              </a:rPr>
              <a:t> - ось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" name="Picture 12" descr="https://im1-tub-ru.yandex.net/i?id=8c68ff89f7ebd19d04dbd49703a19de9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7" y="1628800"/>
            <a:ext cx="2463096" cy="2232248"/>
          </a:xfrm>
          <a:prstGeom prst="rect">
            <a:avLst/>
          </a:prstGeom>
          <a:noFill/>
        </p:spPr>
      </p:pic>
      <p:pic>
        <p:nvPicPr>
          <p:cNvPr id="11" name="Picture 8" descr="http://www.bestreferat.ru/images/paper/26/72/718722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628800"/>
            <a:ext cx="1742823" cy="22322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44208" y="4005064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SK</a:t>
            </a:r>
            <a:r>
              <a:rPr lang="ru-RU" sz="2000" dirty="0" smtClean="0">
                <a:solidFill>
                  <a:schemeClr val="bg1"/>
                </a:solidFill>
              </a:rPr>
              <a:t>  - апофема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SO</a:t>
            </a:r>
            <a:r>
              <a:rPr lang="ru-RU" sz="2000" dirty="0" smtClean="0">
                <a:solidFill>
                  <a:schemeClr val="bg1"/>
                </a:solidFill>
              </a:rPr>
              <a:t> - ось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494116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Осью</a:t>
            </a:r>
            <a:r>
              <a:rPr lang="ru-RU" sz="2400" dirty="0" smtClean="0">
                <a:solidFill>
                  <a:schemeClr val="bg1"/>
                </a:solidFill>
              </a:rPr>
              <a:t> правильной пирамиды называется прямая, содержащая ее высоту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CG\Desktop\ЛЕРА\Украшение зала\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368" y="-315416"/>
            <a:ext cx="9486636" cy="741682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547664" y="476672"/>
            <a:ext cx="56989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Свойства правильной пирамиды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3568" y="1196752"/>
            <a:ext cx="74888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Все боковые рёбра правильной пирамиды равны между собой.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  Все боковые грани являются равными между собой равнобедренными треугольниками.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  Площадь боковой поверхности правильной пирамиды равна половине произведения периметра основания на апофему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16" name="Picture 12" descr="https://im1-tub-ru.yandex.net/i?id=8c68ff89f7ebd19d04dbd49703a19de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725144"/>
            <a:ext cx="2088232" cy="1892517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69875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436096" y="580526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P</a:t>
            </a:r>
            <a:r>
              <a:rPr lang="ru-RU" sz="2000" dirty="0" smtClean="0">
                <a:solidFill>
                  <a:schemeClr val="bg1"/>
                </a:solidFill>
              </a:rPr>
              <a:t>- периметр основания</a:t>
            </a:r>
          </a:p>
          <a:p>
            <a:r>
              <a:rPr lang="en-US" sz="2000" b="1" i="1" dirty="0" smtClean="0">
                <a:solidFill>
                  <a:schemeClr val="bg1"/>
                </a:solidFill>
              </a:rPr>
              <a:t>SK</a:t>
            </a:r>
            <a:r>
              <a:rPr lang="ru-RU" sz="2000" dirty="0" smtClean="0">
                <a:solidFill>
                  <a:schemeClr val="bg1"/>
                </a:solidFill>
              </a:rPr>
              <a:t> - апофема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797152"/>
            <a:ext cx="1695450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CG\Desktop\ЛЕРА\Украшение зала\дос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43408"/>
            <a:ext cx="9505056" cy="73923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620688"/>
            <a:ext cx="13500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</a:rPr>
              <a:t>Задача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8352928" cy="1763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500" b="1" dirty="0" smtClean="0">
                <a:solidFill>
                  <a:schemeClr val="bg1"/>
                </a:solidFill>
              </a:rPr>
              <a:t>Сторона основания правильной 4-угольной пирамиды равна 12 см, а высота 8 см. Найдите площадь полной поверхности   пирамиды</a:t>
            </a:r>
            <a:endParaRPr lang="ru-RU" sz="2500" b="1" dirty="0">
              <a:solidFill>
                <a:schemeClr val="bg1"/>
              </a:solidFill>
            </a:endParaRPr>
          </a:p>
        </p:txBody>
      </p:sp>
      <p:pic>
        <p:nvPicPr>
          <p:cNvPr id="7" name="Picture 12" descr="https://im1-tub-ru.yandex.net/i?id=8c68ff89f7ebd19d04dbd49703a19de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73016"/>
            <a:ext cx="2463096" cy="2232248"/>
          </a:xfrm>
          <a:prstGeom prst="rect">
            <a:avLst/>
          </a:prstGeom>
          <a:noFill/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067944" y="4149080"/>
            <a:ext cx="5760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54452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G\Desktop\ЛЕРА\Украшение зала\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5266" y="-315416"/>
            <a:ext cx="9486635" cy="7416824"/>
          </a:xfrm>
          <a:prstGeom prst="rect">
            <a:avLst/>
          </a:prstGeom>
          <a:noFill/>
        </p:spPr>
      </p:pic>
      <p:pic>
        <p:nvPicPr>
          <p:cNvPr id="22" name="Picture 12" descr="https://im1-tub-ru.yandex.net/i?id=8c68ff89f7ebd19d04dbd49703a19de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2463096" cy="223224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139952" y="692696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9625" indent="-809625"/>
            <a:r>
              <a:rPr lang="ru-RU" sz="2400" dirty="0" smtClean="0">
                <a:solidFill>
                  <a:schemeClr val="bg1"/>
                </a:solidFill>
              </a:rPr>
              <a:t>Дано:  </a:t>
            </a:r>
            <a:r>
              <a:rPr lang="en-US" sz="2400" dirty="0" smtClean="0">
                <a:solidFill>
                  <a:schemeClr val="bg1"/>
                </a:solidFill>
              </a:rPr>
              <a:t>SABCD</a:t>
            </a:r>
            <a:r>
              <a:rPr lang="ru-RU" sz="2400" dirty="0" smtClean="0">
                <a:solidFill>
                  <a:schemeClr val="bg1"/>
                </a:solidFill>
              </a:rPr>
              <a:t> – правильная пирамида,</a:t>
            </a:r>
          </a:p>
          <a:p>
            <a:pPr marL="809625"/>
            <a:r>
              <a:rPr lang="ru-RU" sz="2400" dirty="0" smtClean="0">
                <a:solidFill>
                  <a:schemeClr val="bg1"/>
                </a:solidFill>
              </a:rPr>
              <a:t>А</a:t>
            </a:r>
            <a:r>
              <a:rPr lang="en-US" sz="2400" dirty="0" smtClean="0">
                <a:solidFill>
                  <a:schemeClr val="bg1"/>
                </a:solidFill>
              </a:rPr>
              <a:t>D=12 </a:t>
            </a:r>
            <a:r>
              <a:rPr lang="ru-RU" sz="2400" dirty="0" smtClean="0">
                <a:solidFill>
                  <a:schemeClr val="bg1"/>
                </a:solidFill>
              </a:rPr>
              <a:t>см, </a:t>
            </a:r>
            <a:r>
              <a:rPr lang="en-US" sz="2400" dirty="0" smtClean="0">
                <a:solidFill>
                  <a:schemeClr val="bg1"/>
                </a:solidFill>
              </a:rPr>
              <a:t>SO</a:t>
            </a:r>
            <a:r>
              <a:rPr lang="ru-RU" sz="2400" dirty="0" smtClean="0">
                <a:solidFill>
                  <a:schemeClr val="bg1"/>
                </a:solidFill>
              </a:rPr>
              <a:t>=8 см.</a:t>
            </a:r>
          </a:p>
          <a:p>
            <a:pPr marL="809625"/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Найти:  </a:t>
            </a:r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ru-RU" sz="2400" dirty="0" err="1" smtClean="0">
                <a:solidFill>
                  <a:schemeClr val="bg1"/>
                </a:solidFill>
              </a:rPr>
              <a:t>п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809625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2996952"/>
            <a:ext cx="69127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Решение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ru-RU" sz="2400" dirty="0" err="1" smtClean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 = </a:t>
            </a:r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ru-RU" sz="2400" dirty="0" smtClean="0">
                <a:solidFill>
                  <a:schemeClr val="bg1"/>
                </a:solidFill>
              </a:rPr>
              <a:t>б + </a:t>
            </a:r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ru-RU" sz="2400" dirty="0" err="1" smtClean="0">
                <a:solidFill>
                  <a:schemeClr val="bg1"/>
                </a:solidFill>
              </a:rPr>
              <a:t>осн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ru-RU" sz="2400" dirty="0" err="1" smtClean="0">
                <a:solidFill>
                  <a:schemeClr val="bg1"/>
                </a:solidFill>
              </a:rPr>
              <a:t>осн</a:t>
            </a:r>
            <a:r>
              <a:rPr lang="ru-RU" sz="2400" dirty="0" smtClean="0">
                <a:solidFill>
                  <a:schemeClr val="bg1"/>
                </a:solidFill>
              </a:rPr>
              <a:t> = </a:t>
            </a:r>
            <a:r>
              <a:rPr lang="en-US" sz="2400" dirty="0" smtClean="0">
                <a:solidFill>
                  <a:schemeClr val="bg1"/>
                </a:solidFill>
              </a:rPr>
              <a:t>12</a:t>
            </a:r>
            <a:r>
              <a:rPr lang="ru-RU" sz="2400" dirty="0" smtClean="0">
                <a:solidFill>
                  <a:schemeClr val="bg1"/>
                </a:solidFill>
              </a:rPr>
              <a:t> ∙ </a:t>
            </a:r>
            <a:r>
              <a:rPr lang="en-US" sz="2400" dirty="0" smtClean="0">
                <a:solidFill>
                  <a:schemeClr val="bg1"/>
                </a:solidFill>
              </a:rPr>
              <a:t>12</a:t>
            </a:r>
            <a:r>
              <a:rPr lang="ru-RU" sz="2400" dirty="0" smtClean="0">
                <a:solidFill>
                  <a:schemeClr val="bg1"/>
                </a:solidFill>
              </a:rPr>
              <a:t> = </a:t>
            </a:r>
            <a:r>
              <a:rPr lang="en-US" sz="2400" dirty="0" smtClean="0">
                <a:solidFill>
                  <a:schemeClr val="bg1"/>
                </a:solidFill>
              </a:rPr>
              <a:t>144</a:t>
            </a:r>
            <a:r>
              <a:rPr lang="ru-RU" sz="2400" dirty="0" smtClean="0">
                <a:solidFill>
                  <a:schemeClr val="bg1"/>
                </a:solidFill>
              </a:rPr>
              <a:t> (см ) 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</a:p>
          <a:p>
            <a:pPr algn="just"/>
            <a:endParaRPr lang="en-US" sz="26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                             </a:t>
            </a:r>
            <a:r>
              <a:rPr lang="en-US" sz="1000" dirty="0" smtClean="0">
                <a:solidFill>
                  <a:schemeClr val="bg1"/>
                </a:solidFill>
              </a:rPr>
              <a:t>                                                                         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endParaRPr lang="ru-RU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                        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ru-RU" sz="2400" dirty="0" err="1" smtClean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 = </a:t>
            </a:r>
            <a:r>
              <a:rPr lang="en-US" sz="2400" dirty="0" smtClean="0">
                <a:solidFill>
                  <a:schemeClr val="bg1"/>
                </a:solidFill>
              </a:rPr>
              <a:t>144</a:t>
            </a:r>
            <a:r>
              <a:rPr lang="ru-RU" sz="2400" dirty="0" smtClean="0">
                <a:solidFill>
                  <a:schemeClr val="bg1"/>
                </a:solidFill>
              </a:rPr>
              <a:t> + </a:t>
            </a:r>
            <a:r>
              <a:rPr lang="en-US" sz="2400" dirty="0" smtClean="0">
                <a:solidFill>
                  <a:schemeClr val="bg1"/>
                </a:solidFill>
              </a:rPr>
              <a:t>240</a:t>
            </a:r>
            <a:r>
              <a:rPr lang="ru-RU" sz="2400" dirty="0" smtClean="0">
                <a:solidFill>
                  <a:schemeClr val="bg1"/>
                </a:solidFill>
              </a:rPr>
              <a:t> = </a:t>
            </a:r>
            <a:r>
              <a:rPr lang="en-US" sz="2400" dirty="0" smtClean="0">
                <a:solidFill>
                  <a:schemeClr val="bg1"/>
                </a:solidFill>
              </a:rPr>
              <a:t>384</a:t>
            </a:r>
            <a:r>
              <a:rPr lang="ru-RU" sz="2400" dirty="0" smtClean="0">
                <a:solidFill>
                  <a:schemeClr val="bg1"/>
                </a:solidFill>
              </a:rPr>
              <a:t> (см )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Ответ:  </a:t>
            </a:r>
            <a:r>
              <a:rPr lang="en-US" sz="2400" dirty="0" smtClean="0">
                <a:solidFill>
                  <a:schemeClr val="bg1"/>
                </a:solidFill>
              </a:rPr>
              <a:t>S</a:t>
            </a:r>
            <a:r>
              <a:rPr lang="ru-RU" sz="2400" dirty="0" err="1" smtClean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 = </a:t>
            </a:r>
            <a:r>
              <a:rPr lang="en-US" sz="2400" dirty="0" smtClean="0">
                <a:solidFill>
                  <a:schemeClr val="bg1"/>
                </a:solidFill>
              </a:rPr>
              <a:t>384</a:t>
            </a:r>
            <a:r>
              <a:rPr lang="ru-RU" sz="2400" dirty="0" smtClean="0">
                <a:solidFill>
                  <a:schemeClr val="bg1"/>
                </a:solidFill>
              </a:rPr>
              <a:t> см   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3888" y="371703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635896" y="558924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7824" y="609329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573016"/>
            <a:ext cx="1762125" cy="74295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293096"/>
            <a:ext cx="1733550" cy="514350"/>
          </a:xfrm>
          <a:prstGeom prst="rect">
            <a:avLst/>
          </a:prstGeom>
          <a:noFill/>
        </p:spPr>
      </p:pic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043608" y="4437112"/>
            <a:ext cx="155575" cy="23812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67544" y="4365104"/>
            <a:ext cx="33123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SOK (&lt;O=90°) SK=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293096"/>
            <a:ext cx="3362325" cy="504825"/>
          </a:xfrm>
          <a:prstGeom prst="rect">
            <a:avLst/>
          </a:prstGeom>
          <a:noFill/>
        </p:spPr>
      </p:pic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869160"/>
            <a:ext cx="3629025" cy="742950"/>
          </a:xfrm>
          <a:prstGeom prst="rect">
            <a:avLst/>
          </a:prstGeom>
          <a:noFill/>
        </p:spPr>
      </p:pic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547664" y="1628800"/>
            <a:ext cx="5760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31640" y="263691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855</Words>
  <Application>Microsoft Office PowerPoint</Application>
  <PresentationFormat>Экран (4:3)</PresentationFormat>
  <Paragraphs>296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CG</dc:creator>
  <cp:lastModifiedBy>CG</cp:lastModifiedBy>
  <cp:revision>167</cp:revision>
  <dcterms:created xsi:type="dcterms:W3CDTF">2017-02-26T10:12:42Z</dcterms:created>
  <dcterms:modified xsi:type="dcterms:W3CDTF">2017-06-12T11:39:14Z</dcterms:modified>
</cp:coreProperties>
</file>