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3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FA4F-89C3-44AB-8202-140D7D72D887}" type="datetimeFigureOut">
              <a:rPr lang="ru-RU" smtClean="0"/>
              <a:pPr/>
              <a:t>08.04.2017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41A9E-11C5-4FB3-A26D-AAA14DA3E5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1443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THE WORLD OF DICTIONARIES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41" name="Picture 1" descr="C:\Users\Denis\Desktop\134397072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7810528" cy="347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Learning </a:t>
            </a:r>
            <a:r>
              <a:rPr lang="en-US" b="1" dirty="0" smtClean="0"/>
              <a:t> </a:t>
            </a:r>
            <a:r>
              <a:rPr lang="ru-RU" b="1" dirty="0" smtClean="0"/>
              <a:t>Vocabulary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When you read something in English, don’t stop to look up every new word in the dictionary. Try to guess the meaning of a new word before you look it up in a dictionary.</a:t>
            </a:r>
            <a:endParaRPr lang="ru-RU" dirty="0"/>
          </a:p>
          <a:p>
            <a:pPr lvl="0"/>
            <a:r>
              <a:rPr lang="en-US" dirty="0"/>
              <a:t>Remember </a:t>
            </a:r>
            <a:r>
              <a:rPr lang="en-US"/>
              <a:t>that </a:t>
            </a:r>
            <a:r>
              <a:rPr lang="en-US" smtClean="0"/>
              <a:t>words </a:t>
            </a:r>
            <a:r>
              <a:rPr lang="en-US" dirty="0"/>
              <a:t>are given in alphabetical order.</a:t>
            </a:r>
            <a:endParaRPr lang="ru-RU" dirty="0"/>
          </a:p>
          <a:p>
            <a:pPr lvl="0"/>
            <a:r>
              <a:rPr lang="en-US" dirty="0"/>
              <a:t>Use both </a:t>
            </a:r>
            <a:r>
              <a:rPr lang="en-US" dirty="0" smtClean="0"/>
              <a:t>monolingual and </a:t>
            </a:r>
            <a:r>
              <a:rPr lang="en-US" dirty="0"/>
              <a:t>bilingual dictionaries.</a:t>
            </a:r>
            <a:endParaRPr lang="ru-RU" dirty="0"/>
          </a:p>
          <a:p>
            <a:pPr lvl="0"/>
            <a:r>
              <a:rPr lang="en-US" dirty="0"/>
              <a:t>Try to put words into topic groups when you write them down. For example, words connected with travel, entertainment, work, etc.</a:t>
            </a:r>
            <a:endParaRPr lang="ru-RU" dirty="0"/>
          </a:p>
          <a:p>
            <a:pPr lvl="0"/>
            <a:r>
              <a:rPr lang="en-US" dirty="0"/>
              <a:t>Use a new word as soon as you can. This is always the final step in learning vocabulary.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192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Today  I’ve learnt…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42844" y="2428868"/>
            <a:ext cx="2193681" cy="3892035"/>
          </a:xfrm>
          <a:prstGeom prst="foldedCorne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About the difference between mono and bilingual dictionaries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786314" y="2643182"/>
            <a:ext cx="2149719" cy="375269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How to use </a:t>
            </a:r>
            <a:r>
              <a:rPr lang="en-US" sz="3200" dirty="0" smtClean="0">
                <a:solidFill>
                  <a:prstClr val="black"/>
                </a:solidFill>
              </a:rPr>
              <a:t>modern dictionaries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2428860" y="1643050"/>
            <a:ext cx="2215661" cy="3801955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Interesting facts </a:t>
            </a:r>
            <a:r>
              <a:rPr lang="en-US" sz="3200" dirty="0" smtClean="0">
                <a:solidFill>
                  <a:prstClr val="black"/>
                </a:solidFill>
              </a:rPr>
              <a:t>about </a:t>
            </a:r>
            <a:r>
              <a:rPr lang="en-US" sz="3200" dirty="0" smtClean="0">
                <a:solidFill>
                  <a:prstClr val="black"/>
                </a:solidFill>
              </a:rPr>
              <a:t>dictionaries and English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7000892" y="1357298"/>
            <a:ext cx="2143108" cy="3683208"/>
          </a:xfrm>
          <a:prstGeom prst="foldedCorner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New words, </a:t>
            </a:r>
            <a:r>
              <a:rPr lang="en-US" sz="3200" dirty="0" smtClean="0">
                <a:solidFill>
                  <a:prstClr val="black"/>
                </a:solidFill>
              </a:rPr>
              <a:t>and </a:t>
            </a:r>
            <a:r>
              <a:rPr lang="en-US" sz="3200" dirty="0">
                <a:solidFill>
                  <a:prstClr val="black"/>
                </a:solidFill>
              </a:rPr>
              <a:t>new expressions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6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How did you work during the lesson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b="1" dirty="0" smtClean="0"/>
              <a:t>It was easy ( difficult ) for me to…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 speak on the topic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learn some new words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read the text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do exercises on grammar and vocabulary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do phonetic exercises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Denis\Desktop\уроки псву 2.03.2016\ssGG-7nFz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1" y="1828800"/>
            <a:ext cx="3051572" cy="4528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29" y="261261"/>
            <a:ext cx="1872710" cy="2183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5922" y="751114"/>
            <a:ext cx="56388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8911" y="2358168"/>
            <a:ext cx="4612821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   </a:t>
            </a:r>
            <a:r>
              <a:rPr lang="en-US" sz="3200" dirty="0" smtClean="0"/>
              <a:t>- find definition of 3 verbs, nouns, adjectives;</a:t>
            </a:r>
          </a:p>
          <a:p>
            <a:pPr marL="342900" indent="-342900"/>
            <a:r>
              <a:rPr lang="en-US" sz="3200" dirty="0" smtClean="0"/>
              <a:t>   - prepare a presentation.</a:t>
            </a:r>
            <a:endParaRPr lang="en-US" sz="32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6505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нис\Documents\Downloads\1278774843_live-music-vector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1760538" cy="176212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000364" y="2786058"/>
            <a:ext cx="3214710" cy="207170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ENGLISH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1027" name="Picture 3" descr="C:\Users\Денис\Documents\Downloads\1387027581_1377001709_inte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2476517" cy="1857388"/>
          </a:xfrm>
          <a:prstGeom prst="rect">
            <a:avLst/>
          </a:prstGeom>
          <a:noFill/>
        </p:spPr>
      </p:pic>
      <p:pic>
        <p:nvPicPr>
          <p:cNvPr id="1028" name="Picture 4" descr="C:\Users\Денис\Documents\Downloads\12364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00042"/>
            <a:ext cx="1546230" cy="2053771"/>
          </a:xfrm>
          <a:prstGeom prst="rect">
            <a:avLst/>
          </a:prstGeom>
          <a:noFill/>
        </p:spPr>
      </p:pic>
      <p:pic>
        <p:nvPicPr>
          <p:cNvPr id="1029" name="Picture 5" descr="C:\Users\Денис\Documents\Downloads\ppcW5rtrJH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714884"/>
            <a:ext cx="2452655" cy="1928826"/>
          </a:xfrm>
          <a:prstGeom prst="rect">
            <a:avLst/>
          </a:prstGeom>
          <a:noFill/>
        </p:spPr>
      </p:pic>
      <p:pic>
        <p:nvPicPr>
          <p:cNvPr id="1030" name="Picture 6" descr="C:\Users\Денис\Documents\Downloads\1961248506_14147783987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42852"/>
            <a:ext cx="3968309" cy="1909759"/>
          </a:xfrm>
          <a:prstGeom prst="rect">
            <a:avLst/>
          </a:prstGeom>
          <a:noFill/>
        </p:spPr>
      </p:pic>
      <p:pic>
        <p:nvPicPr>
          <p:cNvPr id="1031" name="Picture 7" descr="C:\Users\Денис\Documents\Downloads\1389171086_8fmgzyu9bv3xfc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772022"/>
            <a:ext cx="2997095" cy="2085978"/>
          </a:xfrm>
          <a:prstGeom prst="rect">
            <a:avLst/>
          </a:prstGeom>
          <a:noFill/>
        </p:spPr>
      </p:pic>
      <p:pic>
        <p:nvPicPr>
          <p:cNvPr id="1032" name="Picture 8" descr="C:\Users\Денис\Documents\Downloads\w512h5121348177322Dictionar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57174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43063"/>
            <a:ext cx="3900488" cy="50260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Dictionary</a:t>
            </a:r>
          </a:p>
          <a:p>
            <a:r>
              <a:rPr lang="en-US" dirty="0" smtClean="0"/>
              <a:t>Monolingual</a:t>
            </a:r>
          </a:p>
          <a:p>
            <a:r>
              <a:rPr lang="en-US" dirty="0" smtClean="0"/>
              <a:t>Bilingual</a:t>
            </a:r>
          </a:p>
          <a:p>
            <a:r>
              <a:rPr lang="en-US" dirty="0" smtClean="0"/>
              <a:t>Alphabet</a:t>
            </a:r>
          </a:p>
          <a:p>
            <a:r>
              <a:rPr lang="en-US" dirty="0" smtClean="0"/>
              <a:t>Pronounce</a:t>
            </a:r>
          </a:p>
          <a:p>
            <a:r>
              <a:rPr lang="en-US" dirty="0" smtClean="0"/>
              <a:t>Entry</a:t>
            </a:r>
          </a:p>
          <a:p>
            <a:r>
              <a:rPr lang="en-US" dirty="0" smtClean="0"/>
              <a:t>Meaning</a:t>
            </a:r>
          </a:p>
          <a:p>
            <a:r>
              <a:rPr lang="en-US" dirty="0" smtClean="0"/>
              <a:t>Language</a:t>
            </a:r>
            <a:endParaRPr lang="ru-RU" dirty="0" smtClean="0"/>
          </a:p>
          <a:p>
            <a:r>
              <a:rPr lang="en-US" smtClean="0"/>
              <a:t>Vocabulary 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1" name="Picture 3" descr="C:\Users\Денис\Documents\Downloads\81dece1161b78039e3a40e091691f1d4_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181350" cy="451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2471738" cy="45545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Rifle</a:t>
            </a:r>
          </a:p>
          <a:p>
            <a:pPr marL="0" indent="0">
              <a:buNone/>
            </a:pPr>
            <a:r>
              <a:rPr lang="en-US" sz="2200" b="1" dirty="0" smtClean="0"/>
              <a:t>A long gun that you hold against your shoulder 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Grenade</a:t>
            </a:r>
          </a:p>
          <a:p>
            <a:pPr marL="0" indent="0">
              <a:buNone/>
            </a:pPr>
            <a:r>
              <a:rPr lang="en-US" sz="2200" b="1" dirty="0"/>
              <a:t>a</a:t>
            </a:r>
            <a:r>
              <a:rPr lang="en-US" sz="2200" b="1" dirty="0" smtClean="0"/>
              <a:t> small bomb that is thrown by a </a:t>
            </a:r>
            <a:r>
              <a:rPr lang="en-US" sz="2200" b="1" dirty="0"/>
              <a:t>h</a:t>
            </a:r>
            <a:r>
              <a:rPr lang="en-US" sz="2200" b="1" dirty="0" smtClean="0"/>
              <a:t>and</a:t>
            </a:r>
          </a:p>
          <a:p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Armor</a:t>
            </a:r>
          </a:p>
          <a:p>
            <a:pPr marL="0" indent="0">
              <a:buNone/>
            </a:pPr>
            <a:r>
              <a:rPr lang="en-US" sz="2200" b="1" dirty="0" smtClean="0"/>
              <a:t>Clothing made of </a:t>
            </a:r>
            <a:r>
              <a:rPr lang="en-US" sz="2200" b="1" dirty="0" smtClean="0"/>
              <a:t>metal</a:t>
            </a:r>
            <a:r>
              <a:rPr lang="en-GB" sz="2200" b="1" dirty="0" smtClean="0"/>
              <a:t>, leather and other hard </a:t>
            </a:r>
            <a:r>
              <a:rPr lang="en-GB" sz="2200" b="1" dirty="0" err="1" smtClean="0"/>
              <a:t>mnaterials</a:t>
            </a:r>
            <a:endParaRPr lang="ru-RU" sz="2200" b="1" dirty="0"/>
          </a:p>
        </p:txBody>
      </p:sp>
      <p:pic>
        <p:nvPicPr>
          <p:cNvPr id="3074" name="Picture 2" descr="C:\Users\Денис\Documents\Downloads\BigRif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928670"/>
            <a:ext cx="4225935" cy="960918"/>
          </a:xfrm>
          <a:prstGeom prst="rect">
            <a:avLst/>
          </a:prstGeom>
          <a:noFill/>
        </p:spPr>
      </p:pic>
      <p:pic>
        <p:nvPicPr>
          <p:cNvPr id="3075" name="Picture 3" descr="C:\Users\Денис\Documents\Downloads\F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71678"/>
            <a:ext cx="1264786" cy="2428892"/>
          </a:xfrm>
          <a:prstGeom prst="rect">
            <a:avLst/>
          </a:prstGeom>
          <a:noFill/>
        </p:spPr>
      </p:pic>
      <p:pic>
        <p:nvPicPr>
          <p:cNvPr id="3076" name="Picture 4" descr="C:\Users\Денис\Documents\Downloads\ritcarskie+dospehi+579972074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3945"/>
            <a:ext cx="2643206" cy="3568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nis\Desktop\567243_kosmetika_laki_tonalnyiy--krem_teni_belyiy--fon_ru_3000x2281_(www.GetBg.ne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1714512" cy="1899866"/>
          </a:xfrm>
          <a:prstGeom prst="rect">
            <a:avLst/>
          </a:prstGeom>
          <a:noFill/>
        </p:spPr>
      </p:pic>
      <p:pic>
        <p:nvPicPr>
          <p:cNvPr id="3075" name="Picture 3" descr="C:\Users\Denis\Desktop\rjQ2hp3Lq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496"/>
            <a:ext cx="1766890" cy="1766890"/>
          </a:xfrm>
          <a:prstGeom prst="rect">
            <a:avLst/>
          </a:prstGeom>
          <a:noFill/>
        </p:spPr>
      </p:pic>
      <p:pic>
        <p:nvPicPr>
          <p:cNvPr id="3076" name="Picture 4" descr="C:\Users\Denis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357694"/>
            <a:ext cx="1736834" cy="1993886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472" y="1142984"/>
            <a:ext cx="30003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Make up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coloured substances used on your face to improve or change your appearance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Ear rings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piece of jewellery that is worn on the ear and especially on the earlobe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Baby buggy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four-wheeled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carriage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often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with a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folding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for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pushing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baby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around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questions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/>
          <a:lstStyle/>
          <a:p>
            <a:r>
              <a:rPr lang="en-US" dirty="0" smtClean="0"/>
              <a:t>Are dictionaries very useful?</a:t>
            </a:r>
          </a:p>
          <a:p>
            <a:r>
              <a:rPr lang="en-US" dirty="0" smtClean="0"/>
              <a:t>What are the most popular kinds of dictionaries?</a:t>
            </a:r>
          </a:p>
          <a:p>
            <a:r>
              <a:rPr lang="en-US" dirty="0" smtClean="0"/>
              <a:t>What is the first meaning of the word?</a:t>
            </a:r>
            <a:endParaRPr lang="ru-RU" dirty="0"/>
          </a:p>
        </p:txBody>
      </p:sp>
      <p:pic>
        <p:nvPicPr>
          <p:cNvPr id="4098" name="Picture 2" descr="C:\Users\Денис\Documents\Downloads\oxf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00504"/>
            <a:ext cx="7715304" cy="2576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Don’t mix up!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dictionary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ru-RU" dirty="0"/>
          </a:p>
        </p:txBody>
      </p:sp>
      <p:pic>
        <p:nvPicPr>
          <p:cNvPr id="5122" name="Picture 2" descr="C:\Users\Денис\Documents\Downloads\1262358887_rus-eng-slovar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43182"/>
            <a:ext cx="3380281" cy="2112676"/>
          </a:xfrm>
          <a:prstGeom prst="rect">
            <a:avLst/>
          </a:prstGeom>
          <a:noFill/>
        </p:spPr>
      </p:pic>
      <p:pic>
        <p:nvPicPr>
          <p:cNvPr id="5123" name="Picture 3" descr="C:\Users\Денис\Documents\Downloads\beautiful-words-in-english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14620"/>
            <a:ext cx="3701896" cy="2688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313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THE WORLD OF DICTIONARIES</vt:lpstr>
      <vt:lpstr>Слайд 2</vt:lpstr>
      <vt:lpstr>Слайд 3</vt:lpstr>
      <vt:lpstr>Слайд 4</vt:lpstr>
      <vt:lpstr>Слайд 5</vt:lpstr>
      <vt:lpstr>Answer the questions</vt:lpstr>
      <vt:lpstr>Don’t mix up! </vt:lpstr>
      <vt:lpstr>Слайд 8</vt:lpstr>
      <vt:lpstr>Слайд 9</vt:lpstr>
      <vt:lpstr>Learning  Vocabulary</vt:lpstr>
      <vt:lpstr>Today  I’ve learnt…</vt:lpstr>
      <vt:lpstr>How did you work during the lesson? It was easy ( difficult ) for me to…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Denis Davydov</cp:lastModifiedBy>
  <cp:revision>33</cp:revision>
  <dcterms:created xsi:type="dcterms:W3CDTF">2015-11-19T18:43:09Z</dcterms:created>
  <dcterms:modified xsi:type="dcterms:W3CDTF">2017-04-08T09:57:23Z</dcterms:modified>
</cp:coreProperties>
</file>