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4" r:id="rId2"/>
    <p:sldId id="257" r:id="rId3"/>
    <p:sldId id="258" r:id="rId4"/>
    <p:sldId id="259" r:id="rId5"/>
    <p:sldId id="275" r:id="rId6"/>
    <p:sldId id="263" r:id="rId7"/>
    <p:sldId id="264" r:id="rId8"/>
    <p:sldId id="269" r:id="rId9"/>
    <p:sldId id="266" r:id="rId10"/>
    <p:sldId id="268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9F40B-95B5-40EF-984D-B486E9F4287D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9C13-EEF5-4DC9-82E9-2E29A3B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1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59C13-EEF5-4DC9-82E9-2E29A3BF43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73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64C9E9-AC3D-4834-A37B-8F304329537B}" type="datetimeFigureOut">
              <a:rPr lang="ru-RU" smtClean="0"/>
              <a:pPr/>
              <a:t>17.07.2008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0D2E81-E375-45CD-87B0-ECFB60FFB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5202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ГБПОУ «Урюпинский агропромышленный техникум»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Семинар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Балльно</a:t>
            </a:r>
            <a:r>
              <a:rPr lang="ru-RU" sz="2000" dirty="0" smtClean="0">
                <a:solidFill>
                  <a:schemeClr val="tx1"/>
                </a:solidFill>
              </a:rPr>
              <a:t>-рейтинговая оценка компетенций: особенности разработки и внедрения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136904" cy="22818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Использование рейтинговой оценки знаний и умений по дисциплинам общепрофессионального цикла профессии «Повар, кондитер»                                              </a:t>
            </a:r>
            <a:r>
              <a:rPr lang="ru-RU" sz="2800" i="1" dirty="0" smtClean="0">
                <a:solidFill>
                  <a:schemeClr val="tx1"/>
                </a:solidFill>
              </a:rPr>
              <a:t>преподаватель:  Дементьева Нина Евгеньевна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402874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13176"/>
            <a:ext cx="8352928" cy="105156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Рейтинг по дисциплинам общепрофессионального цикла </a:t>
            </a:r>
            <a:r>
              <a:rPr lang="ru-RU" sz="2400" dirty="0" smtClean="0">
                <a:solidFill>
                  <a:prstClr val="black"/>
                </a:solidFill>
              </a:rPr>
              <a:t/>
            </a:r>
            <a:br>
              <a:rPr lang="ru-RU" sz="2400" dirty="0" smtClean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</a:rPr>
              <a:t>( </a:t>
            </a:r>
            <a:r>
              <a:rPr lang="ru-RU" sz="2400" dirty="0">
                <a:solidFill>
                  <a:prstClr val="black"/>
                </a:solidFill>
              </a:rPr>
              <a:t>гр. ПК – 151</a:t>
            </a:r>
            <a:r>
              <a:rPr lang="ru-RU" sz="2400" dirty="0" smtClean="0">
                <a:solidFill>
                  <a:prstClr val="black"/>
                </a:solidFill>
              </a:rPr>
              <a:t>) за 1 семестр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10038736"/>
              </p:ext>
            </p:extLst>
          </p:nvPr>
        </p:nvGraphicFramePr>
        <p:xfrm>
          <a:off x="514350" y="530225"/>
          <a:ext cx="393223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370"/>
                <a:gridCol w="23948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Место,баллы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 И 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Аминова 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Будурян</a:t>
                      </a:r>
                      <a:r>
                        <a:rPr lang="ru-RU" dirty="0" smtClean="0"/>
                        <a:t> 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Красников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Филина 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Федотов</a:t>
                      </a:r>
                      <a:r>
                        <a:rPr lang="ru-RU" baseline="0" dirty="0" smtClean="0"/>
                        <a:t> 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Чеснокова</a:t>
                      </a:r>
                      <a:r>
                        <a:rPr lang="ru-RU" baseline="0" dirty="0" smtClean="0"/>
                        <a:t> 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Евтюхин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Вовк 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Летягина</a:t>
                      </a:r>
                      <a:r>
                        <a:rPr lang="ru-RU" baseline="0" dirty="0" smtClean="0"/>
                        <a:t> 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Захаренко</a:t>
                      </a:r>
                      <a:r>
                        <a:rPr lang="ru-RU" baseline="0" dirty="0" smtClean="0"/>
                        <a:t> 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Бугунов</a:t>
                      </a:r>
                      <a:r>
                        <a:rPr lang="ru-RU" baseline="0" dirty="0" smtClean="0"/>
                        <a:t> 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33951066"/>
              </p:ext>
            </p:extLst>
          </p:nvPr>
        </p:nvGraphicFramePr>
        <p:xfrm>
          <a:off x="4714876" y="428604"/>
          <a:ext cx="393065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042"/>
                <a:gridCol w="238660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Место,баллы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 И 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Караваев 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Косинова</a:t>
                      </a:r>
                      <a:r>
                        <a:rPr lang="ru-RU" dirty="0" smtClean="0"/>
                        <a:t> М.</a:t>
                      </a:r>
                      <a:endParaRPr lang="ru-RU" dirty="0"/>
                    </a:p>
                  </a:txBody>
                  <a:tcPr/>
                </a:tc>
              </a:tr>
              <a:tr h="428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Алимова 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Предченко</a:t>
                      </a:r>
                      <a:r>
                        <a:rPr lang="ru-RU" baseline="0" dirty="0" smtClean="0"/>
                        <a:t> 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Николаенко 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Карпов</a:t>
                      </a:r>
                      <a:r>
                        <a:rPr lang="ru-RU" baseline="0" dirty="0" smtClean="0"/>
                        <a:t> Ф.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Гапоненко</a:t>
                      </a:r>
                      <a:r>
                        <a:rPr lang="ru-RU" baseline="0" dirty="0" smtClean="0"/>
                        <a:t> И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Шпакова</a:t>
                      </a:r>
                      <a:r>
                        <a:rPr lang="ru-RU" dirty="0" smtClean="0"/>
                        <a:t> 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Чернова</a:t>
                      </a:r>
                      <a:r>
                        <a:rPr lang="ru-RU" baseline="0" dirty="0" smtClean="0"/>
                        <a:t> Ю.</a:t>
                      </a:r>
                      <a:endParaRPr lang="ru-RU" dirty="0"/>
                    </a:p>
                  </a:txBody>
                  <a:tcPr/>
                </a:tc>
              </a:tr>
              <a:tr h="275290">
                <a:tc>
                  <a:txBody>
                    <a:bodyPr/>
                    <a:lstStyle/>
                    <a:p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Лебедева А.</a:t>
                      </a:r>
                    </a:p>
                  </a:txBody>
                  <a:tcPr/>
                </a:tc>
              </a:tr>
              <a:tr h="476259">
                <a:tc>
                  <a:txBody>
                    <a:bodyPr/>
                    <a:lstStyle/>
                    <a:p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Тетушкин Р.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80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2088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Результаты опроса </a:t>
            </a:r>
            <a:r>
              <a:rPr lang="ru-RU" sz="2400" b="0" dirty="0">
                <a:solidFill>
                  <a:prstClr val="black"/>
                </a:solidFill>
                <a:ea typeface="+mn-ea"/>
                <a:cs typeface="+mn-cs"/>
              </a:rPr>
              <a:t>обучающихся</a:t>
            </a: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 гр. ПК – 151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26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Вопрос</a:t>
            </a:r>
            <a:r>
              <a:rPr lang="ru-RU" sz="2000" dirty="0">
                <a:solidFill>
                  <a:prstClr val="black"/>
                </a:solidFill>
              </a:rPr>
              <a:t>: 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Как </a:t>
            </a:r>
            <a:r>
              <a:rPr lang="ru-RU" sz="2000" dirty="0">
                <a:solidFill>
                  <a:prstClr val="black"/>
                </a:solidFill>
              </a:rPr>
              <a:t>вы относитесь к новой 100 балльной системе оценивания знаний</a:t>
            </a:r>
            <a:r>
              <a:rPr lang="ru-RU" sz="2000" dirty="0" smtClean="0">
                <a:solidFill>
                  <a:prstClr val="black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</a:rPr>
              <a:t>А) положительно   -   52% ( можем сами влиять на оценку, если стараться)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</a:rPr>
              <a:t>Б) отрицательно     -   30% ( непривычно, больше работы)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8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</a:rPr>
              <a:t>В) все равно            -    18 %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36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У обучаемых формируются такие качества:</a:t>
            </a:r>
          </a:p>
          <a:p>
            <a:r>
              <a:rPr lang="ru-RU" dirty="0" smtClean="0"/>
              <a:t> целеустремленность, упорство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укрепляется чувство собственного достоинства; появляется стимул учиться лучше. </a:t>
            </a:r>
          </a:p>
          <a:p>
            <a:r>
              <a:rPr lang="ru-RU" dirty="0" smtClean="0"/>
              <a:t> </a:t>
            </a:r>
            <a:r>
              <a:rPr lang="ru-RU" dirty="0"/>
              <a:t>У</a:t>
            </a:r>
            <a:r>
              <a:rPr lang="ru-RU" dirty="0" smtClean="0"/>
              <a:t>лучшилась учебная дисциплина;</a:t>
            </a:r>
          </a:p>
          <a:p>
            <a:r>
              <a:rPr lang="ru-RU" dirty="0"/>
              <a:t>П</a:t>
            </a:r>
            <a:r>
              <a:rPr lang="ru-RU" dirty="0" smtClean="0"/>
              <a:t>овысилась заинтересованность студентов в результате обучения. </a:t>
            </a:r>
            <a:endParaRPr lang="ru-RU" dirty="0"/>
          </a:p>
          <a:p>
            <a:r>
              <a:rPr lang="ru-RU" b="1" dirty="0" smtClean="0"/>
              <a:t>Недостатки рейтинговой системы</a:t>
            </a:r>
            <a:r>
              <a:rPr lang="ru-RU" dirty="0" smtClean="0"/>
              <a:t>: </a:t>
            </a:r>
          </a:p>
          <a:p>
            <a:r>
              <a:rPr lang="ru-RU" i="1" dirty="0" smtClean="0"/>
              <a:t>трудоемкость ее реализации, вследствие постоянной корректировки распределения различных видов деятельности обучаемых.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6063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Цели внедрения рейтинговой оценки качества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создание условий для мотивации студентов к получению знаний</a:t>
            </a:r>
          </a:p>
          <a:p>
            <a:r>
              <a:rPr lang="ru-RU" dirty="0" smtClean="0"/>
              <a:t>структурирование содержания каждой учебной дисциплины на обособленные части – модули;</a:t>
            </a:r>
          </a:p>
          <a:p>
            <a:r>
              <a:rPr lang="ru-RU" dirty="0" smtClean="0"/>
              <a:t>систематический контроль за всеми видами учебной деятельности студентов; </a:t>
            </a:r>
          </a:p>
          <a:p>
            <a:r>
              <a:rPr lang="ru-RU" dirty="0" smtClean="0"/>
              <a:t>усиление учебной дисциплины студентов; </a:t>
            </a:r>
          </a:p>
          <a:p>
            <a:r>
              <a:rPr lang="ru-RU" dirty="0" smtClean="0"/>
              <a:t> активизация самостоятельной и индивидуальной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69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Принципы </a:t>
            </a:r>
            <a:r>
              <a:rPr lang="ru-RU" dirty="0" err="1" smtClean="0"/>
              <a:t>балльно</a:t>
            </a:r>
            <a:r>
              <a:rPr lang="ru-RU" dirty="0" smtClean="0"/>
              <a:t>-рейтинговой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объективность и постоянство требований, предъявляемых к работе студентов;</a:t>
            </a:r>
          </a:p>
          <a:p>
            <a:r>
              <a:rPr lang="ru-RU" dirty="0" smtClean="0"/>
              <a:t>открытость результатов;</a:t>
            </a:r>
          </a:p>
          <a:p>
            <a:r>
              <a:rPr lang="ru-RU" dirty="0" smtClean="0"/>
              <a:t>систематичность оценки результатов работы студента посредством начисления рейтинговых баллов; </a:t>
            </a:r>
          </a:p>
          <a:p>
            <a:r>
              <a:rPr lang="ru-RU" dirty="0" smtClean="0"/>
              <a:t>наличие обратной связи для корректирования содержания и методики преподавания дисциплины.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07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Технология рейтинговой оценки качества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200" dirty="0"/>
              <a:t>Д</a:t>
            </a:r>
            <a:r>
              <a:rPr lang="ru-RU" sz="3200" dirty="0" smtClean="0"/>
              <a:t>исциплина разбивается на тематические разделы (модули)</a:t>
            </a:r>
            <a:r>
              <a:rPr lang="ru-RU" sz="3200" dirty="0">
                <a:solidFill>
                  <a:prstClr val="black"/>
                </a:solidFill>
              </a:rPr>
              <a:t> </a:t>
            </a:r>
            <a:endParaRPr lang="ru-RU" sz="3200" dirty="0" smtClean="0">
              <a:solidFill>
                <a:prstClr val="black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/>
              <a:t>В</a:t>
            </a:r>
            <a:r>
              <a:rPr lang="ru-RU" sz="3200" dirty="0" smtClean="0"/>
              <a:t> конце семестра подсчитывается общее количество баллов.</a:t>
            </a:r>
          </a:p>
          <a:p>
            <a:endParaRPr lang="ru-RU" sz="3200" dirty="0" smtClean="0"/>
          </a:p>
          <a:p>
            <a:r>
              <a:rPr lang="ru-RU" sz="3200" dirty="0" smtClean="0"/>
              <a:t> Положительную оценку по текущей аттестации студент может получить, если сумма баллов от 36</a:t>
            </a:r>
          </a:p>
          <a:p>
            <a:endParaRPr lang="ru-RU" sz="3200" dirty="0" smtClean="0"/>
          </a:p>
          <a:p>
            <a:r>
              <a:rPr lang="ru-RU" sz="3200" dirty="0" smtClean="0"/>
              <a:t>На экзамен отводится от 15 до 30 баллов</a:t>
            </a:r>
          </a:p>
          <a:p>
            <a:endParaRPr lang="ru-RU" sz="3200" dirty="0" smtClean="0"/>
          </a:p>
          <a:p>
            <a:r>
              <a:rPr lang="ru-RU" sz="3200" dirty="0"/>
              <a:t>П</a:t>
            </a:r>
            <a:r>
              <a:rPr lang="ru-RU" sz="3200" dirty="0" smtClean="0"/>
              <a:t>о окончании каждого курса определяется годовой рейтинг </a:t>
            </a:r>
          </a:p>
          <a:p>
            <a:pPr marL="0" indent="0">
              <a:buNone/>
            </a:pPr>
            <a:r>
              <a:rPr lang="ru-RU" sz="3200" dirty="0" smtClean="0"/>
              <a:t>   обучаемого</a:t>
            </a:r>
          </a:p>
          <a:p>
            <a:r>
              <a:rPr lang="ru-RU" sz="3200" dirty="0" smtClean="0"/>
              <a:t>Если  на экзамене набирает менее 15 баллов или общий балл по итогам семестра и экзамена оказывается менее 60, то рейтинговая оценка по дисциплине в ведомости успеваемости не проставляется, а проставляется оценка «неудовлетворительно»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994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7992888" cy="51013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ru-RU" sz="2400" dirty="0">
                <a:solidFill>
                  <a:prstClr val="black"/>
                </a:solidFill>
                <a:latin typeface="+mj-lt"/>
              </a:rPr>
              <a:t>В качестве модулей, составляющих рейтинговую оценку за работу, </a:t>
            </a: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выделяют:</a:t>
            </a: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prstClr val="black"/>
                </a:solidFill>
              </a:rPr>
              <a:t>отдельную </a:t>
            </a:r>
            <a:r>
              <a:rPr lang="ru-RU" sz="1600" b="1" i="1" dirty="0">
                <a:solidFill>
                  <a:prstClr val="black"/>
                </a:solidFill>
              </a:rPr>
              <a:t>тему или раздел, </a:t>
            </a:r>
            <a:endParaRPr lang="ru-RU" sz="1600" b="1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endParaRPr lang="ru-RU" sz="1600" b="1" i="1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prstClr val="black"/>
                </a:solidFill>
              </a:rPr>
              <a:t>домашнее </a:t>
            </a:r>
            <a:r>
              <a:rPr lang="ru-RU" sz="1600" b="1" i="1" dirty="0">
                <a:solidFill>
                  <a:prstClr val="black"/>
                </a:solidFill>
              </a:rPr>
              <a:t>задание, </a:t>
            </a:r>
            <a:endParaRPr lang="ru-RU" sz="1600" b="1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endParaRPr lang="ru-RU" sz="1600" b="1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prstClr val="black"/>
                </a:solidFill>
              </a:rPr>
              <a:t>индивидуальную </a:t>
            </a:r>
            <a:r>
              <a:rPr lang="ru-RU" sz="1600" b="1" i="1" dirty="0">
                <a:solidFill>
                  <a:prstClr val="black"/>
                </a:solidFill>
              </a:rPr>
              <a:t>самостоятельную </a:t>
            </a:r>
            <a:r>
              <a:rPr lang="ru-RU" sz="1600" b="1" i="1" dirty="0" smtClean="0">
                <a:solidFill>
                  <a:prstClr val="black"/>
                </a:solidFill>
              </a:rPr>
              <a:t>работу: </a:t>
            </a: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prstClr val="black"/>
                </a:solidFill>
              </a:rPr>
              <a:t>доклад</a:t>
            </a:r>
            <a:r>
              <a:rPr lang="ru-RU" sz="1600" i="1" dirty="0">
                <a:solidFill>
                  <a:prstClr val="black"/>
                </a:solidFill>
              </a:rPr>
              <a:t>, </a:t>
            </a:r>
            <a:endParaRPr lang="ru-RU" sz="1600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prstClr val="black"/>
                </a:solidFill>
              </a:rPr>
              <a:t>реферат</a:t>
            </a:r>
            <a:r>
              <a:rPr lang="ru-RU" sz="1600" i="1" dirty="0">
                <a:solidFill>
                  <a:prstClr val="black"/>
                </a:solidFill>
              </a:rPr>
              <a:t>, </a:t>
            </a:r>
            <a:endParaRPr lang="ru-RU" sz="1600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600" i="1" dirty="0">
                <a:solidFill>
                  <a:prstClr val="black"/>
                </a:solidFill>
              </a:rPr>
              <a:t>и</a:t>
            </a:r>
            <a:r>
              <a:rPr lang="ru-RU" sz="1600" i="1" dirty="0" smtClean="0">
                <a:solidFill>
                  <a:prstClr val="black"/>
                </a:solidFill>
              </a:rPr>
              <a:t>нтеллект - карту</a:t>
            </a: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prstClr val="black"/>
                </a:solidFill>
              </a:rPr>
              <a:t>участие </a:t>
            </a:r>
            <a:r>
              <a:rPr lang="ru-RU" sz="1600" i="1" dirty="0">
                <a:solidFill>
                  <a:prstClr val="black"/>
                </a:solidFill>
              </a:rPr>
              <a:t>в научно-практических конференциях, </a:t>
            </a:r>
            <a:endParaRPr lang="ru-RU" sz="1600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prstClr val="black"/>
                </a:solidFill>
              </a:rPr>
              <a:t>олимпиадах</a:t>
            </a:r>
            <a:r>
              <a:rPr lang="ru-RU" sz="1600" i="1" dirty="0">
                <a:solidFill>
                  <a:prstClr val="black"/>
                </a:solidFill>
              </a:rPr>
              <a:t>, </a:t>
            </a:r>
            <a:endParaRPr lang="ru-RU" sz="1600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r>
              <a:rPr lang="ru-RU" sz="1600" i="1" dirty="0" smtClean="0">
                <a:solidFill>
                  <a:prstClr val="black"/>
                </a:solidFill>
              </a:rPr>
              <a:t>выполнение </a:t>
            </a:r>
            <a:r>
              <a:rPr lang="ru-RU" sz="1600" i="1" dirty="0">
                <a:solidFill>
                  <a:prstClr val="black"/>
                </a:solidFill>
              </a:rPr>
              <a:t>творческих </a:t>
            </a:r>
            <a:r>
              <a:rPr lang="ru-RU" sz="1600" i="1" dirty="0" smtClean="0">
                <a:solidFill>
                  <a:prstClr val="black"/>
                </a:solidFill>
              </a:rPr>
              <a:t>работ,</a:t>
            </a: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Wingdings" panose="05000000000000000000" pitchFamily="2" charset="2"/>
              <a:buChar char="ü"/>
            </a:pPr>
            <a:endParaRPr lang="ru-RU" sz="1600" b="1" i="1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prstClr val="black"/>
                </a:solidFill>
              </a:rPr>
              <a:t> </a:t>
            </a:r>
            <a:r>
              <a:rPr lang="ru-RU" sz="1600" b="1" i="1" dirty="0">
                <a:solidFill>
                  <a:prstClr val="black"/>
                </a:solidFill>
              </a:rPr>
              <a:t>контрольную работу</a:t>
            </a:r>
            <a:r>
              <a:rPr lang="ru-RU" sz="1600" b="1" i="1" dirty="0" smtClean="0">
                <a:solidFill>
                  <a:prstClr val="black"/>
                </a:solidFill>
              </a:rPr>
              <a:t>,</a:t>
            </a: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prstClr val="black"/>
                </a:solidFill>
              </a:rPr>
              <a:t> </a:t>
            </a:r>
          </a:p>
          <a:p>
            <a:pPr marL="285750" lvl="0" indent="-285750">
              <a:spcBef>
                <a:spcPts val="250"/>
              </a:spcBef>
              <a:buClr>
                <a:srgbClr val="F07F09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600" b="1" i="1" dirty="0" smtClean="0">
                <a:solidFill>
                  <a:prstClr val="black"/>
                </a:solidFill>
              </a:rPr>
              <a:t>тестирование</a:t>
            </a:r>
            <a:r>
              <a:rPr lang="ru-RU" sz="1600" b="1" i="1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801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2378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Важно !</a:t>
            </a:r>
            <a:br>
              <a:rPr lang="ru-RU" dirty="0" smtClean="0"/>
            </a:br>
            <a:r>
              <a:rPr lang="ru-RU" sz="2800" dirty="0" smtClean="0"/>
              <a:t>Условия внедрения рейтинговой системы для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</a:t>
            </a:r>
            <a:r>
              <a:rPr lang="ru-RU" dirty="0" smtClean="0"/>
              <a:t>етко объяснить суть и технологию рейтинговой системы оценки знаний именно по данной дисциплине. </a:t>
            </a:r>
          </a:p>
          <a:p>
            <a:r>
              <a:rPr lang="ru-RU" dirty="0" smtClean="0"/>
              <a:t>Ознакомить: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с модулями дисциплины, </a:t>
            </a:r>
          </a:p>
          <a:p>
            <a:r>
              <a:rPr lang="ru-RU" i="1" dirty="0" smtClean="0"/>
              <a:t>с оценочной шкалой, </a:t>
            </a:r>
          </a:p>
          <a:p>
            <a:r>
              <a:rPr lang="ru-RU" i="1" dirty="0" smtClean="0"/>
              <a:t>с методикой выставления баллов за выполненное задание.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26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Оценка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Отдельно оценивается самостоятельная работа (аудиторная или внеаудиторная)</a:t>
            </a:r>
          </a:p>
          <a:p>
            <a:r>
              <a:rPr lang="ru-RU" dirty="0" smtClean="0"/>
              <a:t> Она может выполняться как индивидуально, так и в парах. </a:t>
            </a:r>
          </a:p>
          <a:p>
            <a:r>
              <a:rPr lang="ru-RU" dirty="0" smtClean="0"/>
              <a:t>При выполнении работы в паре каждый студент получает установленное для индивидуальной работы количество баллов от 1 до 3.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03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solidFill>
                  <a:prstClr val="black"/>
                </a:solidFill>
              </a:rPr>
              <a:t>Показатели качества знаний и умений обучающихся 1 курса</a:t>
            </a:r>
            <a:br>
              <a:rPr lang="ru-RU" sz="2000" dirty="0" smtClean="0">
                <a:solidFill>
                  <a:prstClr val="black"/>
                </a:solidFill>
              </a:rPr>
            </a:br>
            <a:r>
              <a:rPr lang="ru-RU" sz="2000" dirty="0" smtClean="0">
                <a:solidFill>
                  <a:prstClr val="black"/>
                </a:solidFill>
              </a:rPr>
              <a:t>по дисциплинам общепрофессионального цикла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198459"/>
              </p:ext>
            </p:extLst>
          </p:nvPr>
        </p:nvGraphicFramePr>
        <p:xfrm>
          <a:off x="971600" y="386662"/>
          <a:ext cx="7272808" cy="4994626"/>
        </p:xfrm>
        <a:graphic>
          <a:graphicData uri="http://schemas.openxmlformats.org/drawingml/2006/table">
            <a:tbl>
              <a:tblPr firstRow="1" firstCol="1" bandRow="1"/>
              <a:tblGrid>
                <a:gridCol w="2470771"/>
                <a:gridCol w="1275827"/>
                <a:gridCol w="1322328"/>
                <a:gridCol w="1175404"/>
                <a:gridCol w="1028478"/>
              </a:tblGrid>
              <a:tr h="30203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Дисциплина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Успеваемость,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знаний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Текущий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контроль,%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Экзамен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3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Основы микробиологии,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санитарии и гигиены в пищевом производстве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- 151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114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- 141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зачет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3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Техническое оснащение и организация рабочего места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- 151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114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- 141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3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Физиология питания с основами товароведения продовольственных товаров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- 151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152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- 141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64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Семестровый рейтинг определяется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как средний рейтинг по всем </a:t>
            </a:r>
          </a:p>
          <a:p>
            <a:pPr marL="0" indent="0">
              <a:buNone/>
            </a:pPr>
            <a:r>
              <a:rPr lang="ru-RU" dirty="0" smtClean="0"/>
              <a:t>дисциплинам и видам учебной</a:t>
            </a:r>
          </a:p>
          <a:p>
            <a:pPr marL="0" indent="0">
              <a:buNone/>
            </a:pPr>
            <a:r>
              <a:rPr lang="ru-RU" dirty="0" smtClean="0"/>
              <a:t>деятельности обучаемого в семестре, </a:t>
            </a:r>
          </a:p>
          <a:p>
            <a:pPr marL="0" indent="0">
              <a:buNone/>
            </a:pPr>
            <a:r>
              <a:rPr lang="ru-RU" dirty="0" smtClean="0"/>
              <a:t>предусмотренным учебным планом.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79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</TotalTime>
  <Words>632</Words>
  <Application>Microsoft Office PowerPoint</Application>
  <PresentationFormat>Экран (4:3)</PresentationFormat>
  <Paragraphs>165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ГБПОУ «Урюпинский агропромышленный техникум» Семинар Балльно-рейтинговая оценка компетенций: особенности разработки и внедрения</vt:lpstr>
      <vt:lpstr>Цели внедрения рейтинговой оценки качества знаний</vt:lpstr>
      <vt:lpstr>Принципы балльно-рейтинговой оценки</vt:lpstr>
      <vt:lpstr>Технология рейтинговой оценки качества знаний</vt:lpstr>
      <vt:lpstr>Слайд 5</vt:lpstr>
      <vt:lpstr>Важно ! Условия внедрения рейтинговой системы для обучающихся</vt:lpstr>
      <vt:lpstr>Оценка самостоятельной работы</vt:lpstr>
      <vt:lpstr>Показатели качества знаний и умений обучающихся 1 курса по дисциплинам общепрофессионального цикла</vt:lpstr>
      <vt:lpstr>Слайд 9</vt:lpstr>
      <vt:lpstr>Рейтинг по дисциплинам общепрофессионального цикла  ( гр. ПК – 151) за 1 семестр</vt:lpstr>
      <vt:lpstr>Результаты опроса обучающихся гр. ПК – 151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</dc:title>
  <dc:creator>Евгений Дементьев</dc:creator>
  <cp:lastModifiedBy>Admin</cp:lastModifiedBy>
  <cp:revision>25</cp:revision>
  <dcterms:created xsi:type="dcterms:W3CDTF">2016-05-18T11:16:44Z</dcterms:created>
  <dcterms:modified xsi:type="dcterms:W3CDTF">2008-07-16T20:52:48Z</dcterms:modified>
</cp:coreProperties>
</file>