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996952"/>
            <a:ext cx="9144000" cy="3861048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Всё знакомо вокруг, тем не менее,</a:t>
            </a:r>
          </a:p>
          <a:p>
            <a:r>
              <a:rPr lang="ru-RU" sz="4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земле есть много всего,</a:t>
            </a:r>
          </a:p>
          <a:p>
            <a:r>
              <a:rPr lang="ru-RU" sz="4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достойно, поверь, удивления</a:t>
            </a:r>
          </a:p>
          <a:p>
            <a:r>
              <a:rPr lang="ru-RU" sz="4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моего и твоего…</a:t>
            </a:r>
            <a:endParaRPr lang="ru-RU" sz="4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29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Швейная машина</a:t>
            </a:r>
          </a:p>
        </p:txBody>
      </p:sp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484313"/>
            <a:ext cx="4343400" cy="324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692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АРКА</a:t>
            </a:r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22412"/>
            <a:ext cx="6015038" cy="497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30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Самовар</a:t>
            </a:r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341438"/>
            <a:ext cx="4675188" cy="417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712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Ракушка</a:t>
            </a: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85458"/>
            <a:ext cx="3513137" cy="457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00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Винтовая лестница</a:t>
            </a: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01988"/>
            <a:ext cx="3452812" cy="461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851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Лекальный блок</a:t>
            </a:r>
          </a:p>
        </p:txBody>
      </p:sp>
      <p:pic>
        <p:nvPicPr>
          <p:cNvPr id="10243" name="Picture 2" descr="http://images.ru.prom.st/35073825_w640_h640_dscf29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79158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08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Фигурный потолок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39875"/>
            <a:ext cx="6129337" cy="465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186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1412776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Лекальные кривые – это такие кривые, которые могут быть вычерчены с помощью лекало по предварительно построенным точкам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2492896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Виды лекальных кривых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776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5119" y="394719"/>
            <a:ext cx="2908300" cy="1001713"/>
          </a:xfrm>
        </p:spPr>
        <p:txBody>
          <a:bodyPr anchor="b" anchorCtr="0"/>
          <a:lstStyle/>
          <a:p>
            <a:pPr algn="l" eaLnBrk="1" hangingPunct="1"/>
            <a:r>
              <a:rPr lang="ru-RU" altLang="ru-RU" sz="2800" b="1" dirty="0" smtClean="0">
                <a:solidFill>
                  <a:schemeClr val="tx1"/>
                </a:solidFill>
              </a:rPr>
              <a:t>Парабола</a:t>
            </a:r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1403350" y="1268413"/>
            <a:ext cx="3440113" cy="4691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ru-RU" altLang="ru-RU" sz="2400" smtClean="0"/>
              <a:t>Кривая, полученная при пересечении прямого кругового конуса наклонной плоскостью, параллельной одной из образующих (угол наклона секущей плоскости должен быть равен углу наклона образующих), имеет очертание параболы.</a:t>
            </a:r>
            <a:endParaRPr lang="ru-RU" altLang="ru-RU" sz="2400" dirty="0" smtClean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412875"/>
            <a:ext cx="3113088" cy="467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1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076825" y="620713"/>
            <a:ext cx="2908300" cy="1001712"/>
          </a:xfrm>
        </p:spPr>
        <p:txBody>
          <a:bodyPr anchor="b" anchorCtr="0"/>
          <a:lstStyle/>
          <a:p>
            <a:pPr algn="l" eaLnBrk="1" hangingPunct="1"/>
            <a:r>
              <a:rPr lang="ru-RU" altLang="ru-RU" sz="2800" b="1" smtClean="0">
                <a:solidFill>
                  <a:schemeClr val="tx1"/>
                </a:solidFill>
              </a:rPr>
              <a:t>Гипербола</a:t>
            </a:r>
          </a:p>
        </p:txBody>
      </p:sp>
      <p:pic>
        <p:nvPicPr>
          <p:cNvPr id="7171" name="Объект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275" y="1844675"/>
            <a:ext cx="5111750" cy="2741613"/>
          </a:xfrm>
        </p:spPr>
      </p:pic>
      <p:sp>
        <p:nvSpPr>
          <p:cNvPr id="512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323850" y="1125538"/>
            <a:ext cx="3368675" cy="4691062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ru-RU" altLang="ru-RU" sz="2400" smtClean="0"/>
              <a:t>Кривая, полученная при пересечении прямого кругового конуса плоскостью, параллельной двум образующим (угол наклона секущей плоскости должен быть больше угла наклона образующих), имеет очертание гиперболы.</a:t>
            </a:r>
            <a:r>
              <a:rPr lang="ru-RU" altLang="ru-RU" sz="140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99610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489654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Каверзный вопрос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063" y="3244334"/>
            <a:ext cx="2673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Что может быть кривым?</a:t>
            </a:r>
          </a:p>
        </p:txBody>
      </p:sp>
    </p:spTree>
    <p:extLst>
      <p:ext uri="{BB962C8B-B14F-4D97-AF65-F5344CB8AC3E}">
        <p14:creationId xmlns:p14="http://schemas.microsoft.com/office/powerpoint/2010/main" val="38934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323850" y="1196975"/>
            <a:ext cx="3240088" cy="4691063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Font typeface="Wingdings" pitchFamily="2" charset="2"/>
              <a:buNone/>
            </a:pPr>
            <a:r>
              <a:rPr lang="ru-RU" altLang="ru-RU" sz="2400" smtClean="0"/>
              <a:t>Кривая, полученная при пересечении прямого кругового конуса наклонной плоскостью, пересекающей все его образующие (угол наклона секущей плоскости должен быть меньше угла наклона образующих), имеет очертание эллипса.</a:t>
            </a:r>
          </a:p>
        </p:txBody>
      </p:sp>
      <p:sp>
        <p:nvSpPr>
          <p:cNvPr id="614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219700" y="188913"/>
            <a:ext cx="2908300" cy="1001712"/>
          </a:xfrm>
        </p:spPr>
        <p:txBody>
          <a:bodyPr anchor="b" anchorCtr="0"/>
          <a:lstStyle/>
          <a:p>
            <a:pPr algn="l" eaLnBrk="1" hangingPunct="1"/>
            <a:r>
              <a:rPr lang="ru-RU" altLang="ru-RU" sz="2800" b="1" smtClean="0">
                <a:solidFill>
                  <a:schemeClr val="tx1"/>
                </a:solidFill>
              </a:rPr>
              <a:t>Эллипс</a:t>
            </a:r>
          </a:p>
        </p:txBody>
      </p:sp>
      <p:pic>
        <p:nvPicPr>
          <p:cNvPr id="8196" name="Объект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8400" y="1268413"/>
            <a:ext cx="4967288" cy="4638675"/>
          </a:xfrm>
        </p:spPr>
      </p:pic>
    </p:spTree>
    <p:extLst>
      <p:ext uri="{BB962C8B-B14F-4D97-AF65-F5344CB8AC3E}">
        <p14:creationId xmlns:p14="http://schemas.microsoft.com/office/powerpoint/2010/main" val="10316606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100_077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0" t="13393" r="17061" b="26665"/>
          <a:stretch/>
        </p:blipFill>
        <p:spPr bwMode="auto">
          <a:xfrm rot="5400000">
            <a:off x="2550188" y="1531400"/>
            <a:ext cx="4182345" cy="495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561417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Спираль Архимеда – плоская кривая которую описывает точку, движущаяся равномерно от центра О по равномерно вращающемуся радиусу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621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100_077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5" t="7135" r="17008" b="19624"/>
          <a:stretch/>
        </p:blipFill>
        <p:spPr bwMode="auto">
          <a:xfrm rot="5400000">
            <a:off x="2727858" y="1726526"/>
            <a:ext cx="3616034" cy="5112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23529" y="793117"/>
            <a:ext cx="882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Эвольвента окружности  - это траектория любой точки прямой линии, перекатываемой без скольжения по окружности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11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4" r="27521"/>
          <a:stretch/>
        </p:blipFill>
        <p:spPr bwMode="auto">
          <a:xfrm rot="5400000">
            <a:off x="3198221" y="1202379"/>
            <a:ext cx="2382979" cy="698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620688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Синусоида представляет собой траекторию точки, которая совершает два движения: первое – равномерно-поступательное и второе – возвратно-поступательное в направлении, перпендикулярном движению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281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980728"/>
            <a:ext cx="7416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Задание</a:t>
            </a:r>
          </a:p>
          <a:p>
            <a:pPr algn="just"/>
            <a:r>
              <a:rPr lang="ru-RU" dirty="0" smtClean="0"/>
              <a:t>На формате А4 методом подбора, с помощью лекала построить указанную в основной надписи лекальную кривую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177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980728"/>
            <a:ext cx="81369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Физкультминутка</a:t>
            </a:r>
          </a:p>
          <a:p>
            <a:pPr algn="just"/>
            <a:r>
              <a:rPr lang="ru-RU" dirty="0" smtClean="0"/>
              <a:t>Быстро встали, улыбнулись,</a:t>
            </a:r>
          </a:p>
          <a:p>
            <a:pPr algn="just"/>
            <a:r>
              <a:rPr lang="ru-RU" dirty="0" smtClean="0"/>
              <a:t>Выше – выше подтянулись.</a:t>
            </a:r>
          </a:p>
          <a:p>
            <a:pPr algn="just"/>
            <a:r>
              <a:rPr lang="ru-RU" dirty="0" smtClean="0"/>
              <a:t>Ну–ка плечи распрямите,</a:t>
            </a:r>
          </a:p>
          <a:p>
            <a:pPr algn="just"/>
            <a:r>
              <a:rPr lang="ru-RU" dirty="0" smtClean="0"/>
              <a:t>Поднимите, опустите.</a:t>
            </a:r>
          </a:p>
          <a:p>
            <a:pPr algn="just"/>
            <a:r>
              <a:rPr lang="ru-RU" dirty="0" smtClean="0"/>
              <a:t>Вправо, влево повернитесь,</a:t>
            </a:r>
          </a:p>
          <a:p>
            <a:pPr algn="just"/>
            <a:r>
              <a:rPr lang="ru-RU" dirty="0" smtClean="0"/>
              <a:t>Рук коленями коснитесь.</a:t>
            </a:r>
          </a:p>
          <a:p>
            <a:pPr algn="just"/>
            <a:r>
              <a:rPr lang="ru-RU" dirty="0" smtClean="0"/>
              <a:t>Сели, встали, сели, встали,</a:t>
            </a:r>
          </a:p>
          <a:p>
            <a:pPr algn="just"/>
            <a:r>
              <a:rPr lang="ru-RU" dirty="0" smtClean="0"/>
              <a:t>И на месте побежали.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155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196752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Использование лекальных кривых при проектировании деталей автомобилей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972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95"/>
            <a:ext cx="9144000" cy="68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" descr="Рисунок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58863"/>
            <a:ext cx="5040313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1792288" y="5367338"/>
            <a:ext cx="5486400" cy="804862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altLang="ru-RU" sz="1400" dirty="0" smtClean="0"/>
              <a:t>Лекальная кривая: эллипс</a:t>
            </a:r>
          </a:p>
        </p:txBody>
      </p:sp>
      <p:sp>
        <p:nvSpPr>
          <p:cNvPr id="717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25663" y="334963"/>
            <a:ext cx="5483225" cy="566737"/>
          </a:xfrm>
        </p:spPr>
        <p:txBody>
          <a:bodyPr anchor="b" anchorCtr="0"/>
          <a:lstStyle/>
          <a:p>
            <a:pPr algn="l" eaLnBrk="1" hangingPunct="1"/>
            <a:r>
              <a:rPr lang="ru-RU" altLang="ru-RU" sz="2000" b="1" smtClean="0">
                <a:solidFill>
                  <a:schemeClr val="tx1"/>
                </a:solidFill>
              </a:rPr>
              <a:t>Корпус фары</a:t>
            </a:r>
            <a:r>
              <a:rPr lang="ru-RU" altLang="ru-RU" sz="2000" b="1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96575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5" descr="Рисунок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1063625"/>
            <a:ext cx="6124575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1792288" y="5367338"/>
            <a:ext cx="5486400" cy="804862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altLang="ru-RU" sz="1400" dirty="0" smtClean="0"/>
              <a:t>Лекальные кривые: </a:t>
            </a:r>
            <a:r>
              <a:rPr lang="ru-RU" altLang="ru-RU" sz="1400" dirty="0" smtClean="0">
                <a:solidFill>
                  <a:srgbClr val="230ADA"/>
                </a:solidFill>
              </a:rPr>
              <a:t>парабола</a:t>
            </a:r>
            <a:r>
              <a:rPr lang="ru-RU" altLang="ru-RU" sz="1400" dirty="0" smtClean="0"/>
              <a:t> и </a:t>
            </a:r>
            <a:r>
              <a:rPr lang="ru-RU" altLang="ru-RU" sz="1400" dirty="0" smtClean="0">
                <a:solidFill>
                  <a:srgbClr val="FF0000"/>
                </a:solidFill>
              </a:rPr>
              <a:t>эллипс</a:t>
            </a:r>
          </a:p>
        </p:txBody>
      </p:sp>
      <p:sp>
        <p:nvSpPr>
          <p:cNvPr id="819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63713" y="303213"/>
            <a:ext cx="5486400" cy="514350"/>
          </a:xfrm>
        </p:spPr>
        <p:txBody>
          <a:bodyPr anchor="b" anchorCtr="0"/>
          <a:lstStyle/>
          <a:p>
            <a:pPr algn="l" eaLnBrk="1" hangingPunct="1"/>
            <a:r>
              <a:rPr lang="ru-RU" altLang="ru-RU" sz="2000" b="1" smtClean="0">
                <a:solidFill>
                  <a:schemeClr val="tx1"/>
                </a:solidFill>
              </a:rPr>
              <a:t>Отражатель</a:t>
            </a:r>
          </a:p>
        </p:txBody>
      </p:sp>
    </p:spTree>
    <p:extLst>
      <p:ext uri="{BB962C8B-B14F-4D97-AF65-F5344CB8AC3E}">
        <p14:creationId xmlns:p14="http://schemas.microsoft.com/office/powerpoint/2010/main" val="6567127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0"/>
            <a:ext cx="9175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5" descr="Рисунок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25538"/>
            <a:ext cx="5832475" cy="414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1792288" y="5367338"/>
            <a:ext cx="5486400" cy="804862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ru-RU" altLang="ru-RU" sz="1400" smtClean="0">
                <a:solidFill>
                  <a:srgbClr val="FF0000"/>
                </a:solidFill>
              </a:rPr>
              <a:t>Лекальная кривая:</a:t>
            </a:r>
            <a:r>
              <a:rPr lang="ru-RU" altLang="ru-RU" sz="1400" smtClean="0"/>
              <a:t> </a:t>
            </a:r>
            <a:r>
              <a:rPr lang="ru-RU" altLang="ru-RU" sz="1400" smtClean="0">
                <a:solidFill>
                  <a:srgbClr val="FF0000"/>
                </a:solidFill>
              </a:rPr>
              <a:t>эллипс</a:t>
            </a:r>
          </a:p>
        </p:txBody>
      </p:sp>
      <p:sp>
        <p:nvSpPr>
          <p:cNvPr id="921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63713" y="303213"/>
            <a:ext cx="5486400" cy="514350"/>
          </a:xfrm>
        </p:spPr>
        <p:txBody>
          <a:bodyPr anchor="b" anchorCtr="0"/>
          <a:lstStyle/>
          <a:p>
            <a:pPr algn="l" eaLnBrk="1" hangingPunct="1">
              <a:defRPr/>
            </a:pPr>
            <a:r>
              <a:rPr lang="ru-RU" altLang="ru-RU" sz="2000" b="1" dirty="0" smtClean="0">
                <a:solidFill>
                  <a:schemeClr val="accent4">
                    <a:lumMod val="10000"/>
                  </a:schemeClr>
                </a:solidFill>
              </a:rPr>
              <a:t>Стекло фары </a:t>
            </a:r>
          </a:p>
        </p:txBody>
      </p:sp>
    </p:spTree>
    <p:extLst>
      <p:ext uri="{BB962C8B-B14F-4D97-AF65-F5344CB8AC3E}">
        <p14:creationId xmlns:p14="http://schemas.microsoft.com/office/powerpoint/2010/main" val="2403639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Зовут меня ученые «кривая»:</a:t>
            </a:r>
          </a:p>
          <a:p>
            <a:pPr marL="0" indent="0">
              <a:buNone/>
            </a:pPr>
            <a:r>
              <a:rPr lang="ru-RU" dirty="0" smtClean="0"/>
              <a:t>Я – линия довольно непростая!</a:t>
            </a:r>
          </a:p>
          <a:p>
            <a:pPr marL="0" indent="0">
              <a:buNone/>
            </a:pPr>
            <a:r>
              <a:rPr lang="ru-RU" dirty="0" smtClean="0"/>
              <a:t>Есть у меня изгибы, повороты,</a:t>
            </a:r>
          </a:p>
          <a:p>
            <a:pPr marL="0" indent="0">
              <a:buNone/>
            </a:pPr>
            <a:r>
              <a:rPr lang="ru-RU" dirty="0" smtClean="0"/>
              <a:t>И есть прямые </a:t>
            </a:r>
            <a:r>
              <a:rPr lang="ru-RU" dirty="0" smtClean="0"/>
              <a:t>слуги </a:t>
            </a:r>
            <a:r>
              <a:rPr lang="ru-RU" dirty="0" smtClean="0"/>
              <a:t>– </a:t>
            </a:r>
            <a:r>
              <a:rPr lang="ru-RU" dirty="0" smtClean="0"/>
              <a:t>асимптоты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Прямая ломит напролом, ломая шею.</a:t>
            </a:r>
          </a:p>
          <a:p>
            <a:pPr marL="0" indent="0">
              <a:buNone/>
            </a:pPr>
            <a:r>
              <a:rPr lang="ru-RU" dirty="0" smtClean="0"/>
              <a:t>Я ж обойти преграды все сумею.</a:t>
            </a:r>
          </a:p>
          <a:p>
            <a:pPr marL="0" indent="0">
              <a:buNone/>
            </a:pPr>
            <a:r>
              <a:rPr lang="ru-RU" dirty="0" smtClean="0"/>
              <a:t>А максимум и минимум известный</a:t>
            </a:r>
          </a:p>
          <a:p>
            <a:pPr marL="0" indent="0">
              <a:buNone/>
            </a:pPr>
            <a:r>
              <a:rPr lang="ru-RU" dirty="0" smtClean="0"/>
              <a:t>Кривую делает особо интересной.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802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5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5" descr="Рисунок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92238"/>
            <a:ext cx="5183188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05000" y="334963"/>
            <a:ext cx="5491163" cy="566737"/>
          </a:xfrm>
        </p:spPr>
        <p:txBody>
          <a:bodyPr anchor="b" anchorCtr="0"/>
          <a:lstStyle/>
          <a:p>
            <a:pPr algn="l" eaLnBrk="1" hangingPunct="1"/>
            <a:r>
              <a:rPr lang="ru-RU" altLang="ru-RU" sz="1800" b="1" smtClean="0">
                <a:solidFill>
                  <a:schemeClr val="tx1"/>
                </a:solidFill>
              </a:rPr>
              <a:t>Пластина распределителя зажигания</a:t>
            </a:r>
          </a:p>
        </p:txBody>
      </p:sp>
      <p:sp>
        <p:nvSpPr>
          <p:cNvPr id="10243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1792288" y="5367338"/>
            <a:ext cx="5486400" cy="804862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ru-RU" altLang="ru-RU" sz="1400" smtClean="0">
                <a:solidFill>
                  <a:srgbClr val="FF0000"/>
                </a:solidFill>
              </a:rPr>
              <a:t>Лекальная кривая:</a:t>
            </a:r>
            <a:r>
              <a:rPr lang="ru-RU" altLang="ru-RU" sz="1400" smtClean="0"/>
              <a:t> </a:t>
            </a:r>
            <a:r>
              <a:rPr lang="ru-RU" altLang="ru-RU" sz="1400" smtClean="0">
                <a:solidFill>
                  <a:srgbClr val="FF0000"/>
                </a:solidFill>
              </a:rPr>
              <a:t>гипербола</a:t>
            </a:r>
          </a:p>
        </p:txBody>
      </p:sp>
    </p:spTree>
    <p:extLst>
      <p:ext uri="{BB962C8B-B14F-4D97-AF65-F5344CB8AC3E}">
        <p14:creationId xmlns:p14="http://schemas.microsoft.com/office/powerpoint/2010/main" val="2945421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65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" descr="http://automarshal.ru/image/cache/440-1502r-ae-y-500x500.jpeg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1770063" y="1066800"/>
            <a:ext cx="5486400" cy="4114800"/>
          </a:xfrm>
        </p:spPr>
      </p:pic>
      <p:sp>
        <p:nvSpPr>
          <p:cNvPr id="11267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1792288" y="5367338"/>
            <a:ext cx="5486400" cy="804862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altLang="ru-RU" sz="1400" dirty="0" smtClean="0"/>
              <a:t>Лекальная кривая: гипербола</a:t>
            </a:r>
          </a:p>
        </p:txBody>
      </p:sp>
      <p:sp>
        <p:nvSpPr>
          <p:cNvPr id="1126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05000" y="482600"/>
            <a:ext cx="5491163" cy="561975"/>
          </a:xfrm>
        </p:spPr>
        <p:txBody>
          <a:bodyPr anchor="b" anchorCtr="0"/>
          <a:lstStyle/>
          <a:p>
            <a:pPr algn="l" eaLnBrk="1" hangingPunct="1"/>
            <a:r>
              <a:rPr lang="ru-RU" altLang="ru-RU" sz="2400" b="1" smtClean="0">
                <a:solidFill>
                  <a:schemeClr val="tx1"/>
                </a:solidFill>
              </a:rPr>
              <a:t>Световой указатель поворота</a:t>
            </a:r>
            <a:r>
              <a:rPr lang="ru-RU" altLang="ru-RU" sz="2400" b="1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5290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8" descr="Рисунок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716088"/>
            <a:ext cx="4643437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7" descr="Рисунок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1609725"/>
            <a:ext cx="4464050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05000" y="404813"/>
            <a:ext cx="5491163" cy="569912"/>
          </a:xfrm>
        </p:spPr>
        <p:txBody>
          <a:bodyPr anchor="b" anchorCtr="0"/>
          <a:lstStyle/>
          <a:p>
            <a:pPr algn="l" eaLnBrk="1" hangingPunct="1"/>
            <a:r>
              <a:rPr lang="ru-RU" altLang="ru-RU" sz="2800" smtClean="0">
                <a:solidFill>
                  <a:schemeClr val="tx1"/>
                </a:solidFill>
              </a:rPr>
              <a:t>Рассеиватели заднего фонаря</a:t>
            </a:r>
          </a:p>
        </p:txBody>
      </p:sp>
      <p:sp>
        <p:nvSpPr>
          <p:cNvPr id="12291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4859338" y="5516563"/>
            <a:ext cx="2808287" cy="804862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altLang="ru-RU" sz="1400" dirty="0" smtClean="0"/>
              <a:t> </a:t>
            </a:r>
            <a:r>
              <a:rPr lang="ru-RU" altLang="ru-RU" sz="1800" dirty="0" smtClean="0"/>
              <a:t>Лекальная кривая: </a:t>
            </a:r>
            <a:r>
              <a:rPr lang="ru-RU" altLang="ru-RU" sz="1800" dirty="0" smtClean="0">
                <a:solidFill>
                  <a:srgbClr val="FF0000"/>
                </a:solidFill>
              </a:rPr>
              <a:t>эллипс</a:t>
            </a:r>
          </a:p>
        </p:txBody>
      </p:sp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1116013" y="5589588"/>
            <a:ext cx="23034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800" dirty="0" smtClean="0"/>
              <a:t>Лекальная кривая:                                                       </a:t>
            </a:r>
            <a:r>
              <a:rPr lang="ru-RU" altLang="ru-RU" sz="18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гипербола</a:t>
            </a:r>
          </a:p>
        </p:txBody>
      </p:sp>
    </p:spTree>
    <p:extLst>
      <p:ext uri="{BB962C8B-B14F-4D97-AF65-F5344CB8AC3E}">
        <p14:creationId xmlns:p14="http://schemas.microsoft.com/office/powerpoint/2010/main" val="15537282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2195513" y="5589588"/>
            <a:ext cx="5486400" cy="804862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altLang="ru-RU" sz="1400" dirty="0" smtClean="0">
                <a:solidFill>
                  <a:schemeClr val="accent4">
                    <a:lumMod val="10000"/>
                  </a:schemeClr>
                </a:solidFill>
              </a:rPr>
              <a:t>Лекальная кривая:  парабола</a:t>
            </a:r>
          </a:p>
        </p:txBody>
      </p:sp>
      <p:sp>
        <p:nvSpPr>
          <p:cNvPr id="1331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87525" y="287338"/>
            <a:ext cx="5486400" cy="566737"/>
          </a:xfrm>
        </p:spPr>
        <p:txBody>
          <a:bodyPr anchor="b" anchorCtr="0"/>
          <a:lstStyle/>
          <a:p>
            <a:pPr algn="l" eaLnBrk="1" hangingPunct="1"/>
            <a:r>
              <a:rPr lang="ru-RU" altLang="ru-RU" sz="2800" b="1" smtClean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Корпус стартера</a:t>
            </a:r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68413"/>
            <a:ext cx="5329238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1874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8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2268538" y="5949950"/>
            <a:ext cx="5299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dirty="0" smtClean="0">
                <a:solidFill>
                  <a:schemeClr val="accent4">
                    <a:lumMod val="10000"/>
                  </a:schemeClr>
                </a:solidFill>
              </a:rPr>
              <a:t>Лекальная кривая: парабола</a:t>
            </a:r>
          </a:p>
        </p:txBody>
      </p:sp>
      <p:sp>
        <p:nvSpPr>
          <p:cNvPr id="1433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00025"/>
            <a:ext cx="8229600" cy="1139825"/>
          </a:xfrm>
        </p:spPr>
        <p:txBody>
          <a:bodyPr anchorCtr="0"/>
          <a:lstStyle/>
          <a:p>
            <a:pPr eaLnBrk="1" hangingPunct="1">
              <a:defRPr/>
            </a:pPr>
            <a:r>
              <a:rPr lang="ru-RU" altLang="ru-RU" dirty="0" smtClean="0">
                <a:solidFill>
                  <a:schemeClr val="accent4">
                    <a:lumMod val="10000"/>
                  </a:schemeClr>
                </a:solidFill>
              </a:rPr>
              <a:t>Блок цилиндров</a:t>
            </a:r>
          </a:p>
        </p:txBody>
      </p:sp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268413"/>
            <a:ext cx="6049962" cy="454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6579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750" y="0"/>
            <a:ext cx="7920038" cy="1052513"/>
          </a:xfrm>
        </p:spPr>
        <p:txBody>
          <a:bodyPr anchorCtr="0"/>
          <a:lstStyle/>
          <a:p>
            <a:pPr eaLnBrk="1" hangingPunct="1"/>
            <a:r>
              <a:rPr lang="ru-RU" altLang="ru-RU" sz="4000" b="1" smtClean="0">
                <a:solidFill>
                  <a:schemeClr val="tx1"/>
                </a:solidFill>
              </a:rPr>
              <a:t>Решетка радиатора</a:t>
            </a:r>
          </a:p>
        </p:txBody>
      </p:sp>
      <p:sp>
        <p:nvSpPr>
          <p:cNvPr id="15364" name="TextBox 8"/>
          <p:cNvSpPr txBox="1">
            <a:spLocks noChangeArrowheads="1"/>
          </p:cNvSpPr>
          <p:nvPr/>
        </p:nvSpPr>
        <p:spPr bwMode="auto">
          <a:xfrm>
            <a:off x="1763713" y="5754688"/>
            <a:ext cx="5113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dirty="0" smtClean="0">
                <a:solidFill>
                  <a:schemeClr val="accent4">
                    <a:lumMod val="25000"/>
                  </a:schemeClr>
                </a:solidFill>
              </a:rPr>
              <a:t>Лекальная кривая: эллипс</a:t>
            </a:r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84313"/>
            <a:ext cx="554355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8177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764704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1. Форму какой лекальной кривой описывает колебание маятника?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15844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Синусоида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02998" y="1551828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2. Какую форму будет иметь сечение на колбасе, нарезанной наискосок?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63960" y="225503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Эллипс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31912" y="2636586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3. Форму какой лекальной кривой описывают колебания напряжения в электрической сети?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08375" y="3282917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Синусоида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52201" y="3789040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4. Какую кривую описывает камень, брошенный человеком под углом к поверхности Земли?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60775" y="4490179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Параболу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11559" y="5013176"/>
            <a:ext cx="6825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5. Форму какой лекальной кривой описывают гармонические колебания работы сердца?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953638" y="580526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Синусоида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713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836712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6. Форму какой лекальной кривой имеет одна из деталей швейной машинки – механизм для равномерного наматывания нити на шпульку?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154055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Спираль Архимеда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08374" y="2060848"/>
            <a:ext cx="7940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7. Если растянуть пружину, то форму какой кривой вы увидите?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81912" y="2564904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Синусоида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45421" y="3068960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8. В начале 17 века немецкий астроном Иоганн Кеплер открыл закон: все планеты движутся вокруг Солнца по орбитам, имеющим форму…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934312" y="3732981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Эллипс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34312" y="4153005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9. Если бросить камень в воду, то по какой кривой он будет лететь?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34312" y="4586527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Парабола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933002" y="4966260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10. Если привязанная к толстому дереву собака погонится вокруг дерева за кошкой, то по какой траектории будет бежать собака?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9104" y="587727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Эвольвента окружности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07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692696"/>
            <a:ext cx="806489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dirty="0" err="1" smtClean="0">
                <a:latin typeface="Times New Roman" pitchFamily="18" charset="0"/>
                <a:cs typeface="Times New Roman" pitchFamily="18" charset="0"/>
              </a:rPr>
              <a:t>Взаимо</a:t>
            </a:r>
            <a:r>
              <a:rPr lang="ru-RU" sz="11500" dirty="0" smtClean="0">
                <a:latin typeface="Times New Roman" pitchFamily="18" charset="0"/>
                <a:cs typeface="Times New Roman" pitchFamily="18" charset="0"/>
              </a:rPr>
              <a:t>...</a:t>
            </a:r>
            <a:endParaRPr lang="ru-RU" sz="1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78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556792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Урок закончен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853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Лекало</a:t>
            </a:r>
          </a:p>
          <a:p>
            <a:pPr marL="0" indent="0">
              <a:buNone/>
            </a:pPr>
            <a:r>
              <a:rPr lang="ru-RU" dirty="0"/>
              <a:t>К</a:t>
            </a:r>
            <a:r>
              <a:rPr lang="ru-RU" dirty="0" smtClean="0"/>
              <a:t>ривые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183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rmAutofit/>
          </a:bodyPr>
          <a:lstStyle/>
          <a:p>
            <a:r>
              <a:rPr lang="ru-RU" dirty="0" smtClean="0"/>
              <a:t>Тема занятия</a:t>
            </a:r>
            <a:br>
              <a:rPr lang="ru-RU" dirty="0" smtClean="0"/>
            </a:br>
            <a:r>
              <a:rPr lang="ru-RU" dirty="0" smtClean="0"/>
              <a:t>«Лекальные кривые»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579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TextBox 3"/>
          <p:cNvSpPr txBox="1"/>
          <p:nvPr/>
        </p:nvSpPr>
        <p:spPr>
          <a:xfrm>
            <a:off x="2987824" y="2348880"/>
            <a:ext cx="2016224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Цели урока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7705" y="2100420"/>
            <a:ext cx="2664296" cy="3168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436096" y="2132856"/>
            <a:ext cx="3384376" cy="3168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79512" y="2348880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Научиться распознавать виды лекальных кривых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652120" y="2348880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Установить возможность применения лекальных кривых при изготовлении деталей автомобиля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279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Мебель для кухни</a:t>
            </a:r>
          </a:p>
        </p:txBody>
      </p:sp>
      <p:pic>
        <p:nvPicPr>
          <p:cNvPr id="20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25" y="1412875"/>
            <a:ext cx="6705600" cy="452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541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АРКА</a:t>
            </a:r>
          </a:p>
        </p:txBody>
      </p:sp>
      <p:pic>
        <p:nvPicPr>
          <p:cNvPr id="307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31086"/>
            <a:ext cx="6615113" cy="48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013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Стенка</a:t>
            </a:r>
          </a:p>
        </p:txBody>
      </p:sp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10031"/>
            <a:ext cx="736600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13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592</Words>
  <Application>Microsoft Office PowerPoint</Application>
  <PresentationFormat>Экран (4:3)</PresentationFormat>
  <Paragraphs>94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Тема занятия «Лекальные кривые»</vt:lpstr>
      <vt:lpstr>Презентация PowerPoint</vt:lpstr>
      <vt:lpstr>Мебель для кухни</vt:lpstr>
      <vt:lpstr>АРКА</vt:lpstr>
      <vt:lpstr>Стенка</vt:lpstr>
      <vt:lpstr>Швейная машина</vt:lpstr>
      <vt:lpstr>АРКА</vt:lpstr>
      <vt:lpstr>Самовар</vt:lpstr>
      <vt:lpstr>Ракушка</vt:lpstr>
      <vt:lpstr>Винтовая лестница</vt:lpstr>
      <vt:lpstr>Лекальный блок</vt:lpstr>
      <vt:lpstr>Фигурный потолок</vt:lpstr>
      <vt:lpstr>Презентация PowerPoint</vt:lpstr>
      <vt:lpstr>Парабола</vt:lpstr>
      <vt:lpstr>Гипербола</vt:lpstr>
      <vt:lpstr>Эллипс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Корпус фары </vt:lpstr>
      <vt:lpstr>Отражатель</vt:lpstr>
      <vt:lpstr>Стекло фары </vt:lpstr>
      <vt:lpstr>Пластина распределителя зажигания</vt:lpstr>
      <vt:lpstr>Световой указатель поворота </vt:lpstr>
      <vt:lpstr>Рассеиватели заднего фонаря</vt:lpstr>
      <vt:lpstr>Корпус стартера</vt:lpstr>
      <vt:lpstr>Блок цилиндров</vt:lpstr>
      <vt:lpstr>Решетка радиатора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7</cp:revision>
  <dcterms:created xsi:type="dcterms:W3CDTF">2016-05-25T07:38:29Z</dcterms:created>
  <dcterms:modified xsi:type="dcterms:W3CDTF">2016-05-30T05:52:35Z</dcterms:modified>
</cp:coreProperties>
</file>