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88" r:id="rId6"/>
    <p:sldId id="258" r:id="rId7"/>
    <p:sldId id="259" r:id="rId8"/>
    <p:sldId id="277" r:id="rId9"/>
    <p:sldId id="262" r:id="rId10"/>
    <p:sldId id="261" r:id="rId11"/>
    <p:sldId id="264" r:id="rId12"/>
    <p:sldId id="289" r:id="rId13"/>
    <p:sldId id="290" r:id="rId14"/>
    <p:sldId id="268" r:id="rId15"/>
    <p:sldId id="280" r:id="rId16"/>
    <p:sldId id="282" r:id="rId17"/>
    <p:sldId id="283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03" d="100"/>
          <a:sy n="103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4733A-463E-4854-BDE2-24DD75B1E988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B3B3D-3CEE-41CD-9AFC-CE1B46733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7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AB8765-CDDA-4C3C-AFAE-4E026AA4AB7B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9F4736-9829-4215-8C40-BDD8F5D670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55946-A974-4063-890D-000797E6C07D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EC72CA-E726-4395-B373-566FA12473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A694EB-8560-4992-BDF2-BCF70865B812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581D0B-CA87-42A2-B9BD-812C0C001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26E6BC-3E93-4C51-9D49-EACC12C35CA0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48294A-CF8D-4418-A807-640617E71F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ED0AAE-AA75-4848-9A38-252A6A2B0546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3D1581-AB36-4FF9-8FD6-BA21859753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1A75B2-0AE2-4ABA-B3B1-BA6CF6389257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6E5634-D448-4011-A637-1CAEC55A28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00809B-DF97-419C-A005-26F4C160FBD2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E205A7-B656-4140-BFB2-7378955F62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DEEE5C-B44C-4CA2-A6F1-F1900E79BBF0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EF35FC-EDDF-4980-AA21-E0679F63F4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9E8FA-C050-4D9D-81E5-ACD959D9F309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F1886D-D97E-4DF4-965C-C19C99ADC1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0FF7A-4211-405C-8D21-DC372004F7E6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D52D22-0CC7-4604-834F-04C9EE2868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FE444F-97D5-4F5E-AC2E-A997D53D7FAD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84E3D8-D681-40F2-8E16-064D1DBE0D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EC7004-DD54-4FB8-B89E-D44771FB2ADB}" type="datetimeFigureOut">
              <a:rPr lang="ru-RU" smtClean="0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BDA3C68-34A5-4CD8-9C96-B4DE21E5E0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_____Microsoft_Excel_97-2003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29153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ТУЛЬСКОЙ ОБЛАСТИ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764704"/>
            <a:ext cx="7488832" cy="5904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профессиональное образовательное учреждение «Тульский областной медицинский колледж»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Узловский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филиал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РЕАБИЛИТАЦИЯ ПОСЛЕ ЧЕРЕПНО-МОЗГОВОЙ ТРАВМЫ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     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МС 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Рубцова Анастасия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Павловна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Попова Наталья Николаевна 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Ваш возраст?</a:t>
            </a:r>
            <a:endParaRPr lang="ru-RU" dirty="0"/>
          </a:p>
        </p:txBody>
      </p:sp>
      <p:sp>
        <p:nvSpPr>
          <p:cNvPr id="20481" name="Содержимое 1"/>
          <p:cNvSpPr>
            <a:spLocks noGrp="1"/>
          </p:cNvSpPr>
          <p:nvPr>
            <p:ph type="subTitle" idx="4294967295"/>
          </p:nvPr>
        </p:nvSpPr>
        <p:spPr>
          <a:xfrm>
            <a:off x="1736725" y="1849438"/>
            <a:ext cx="7407275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большую группу респондентов составляют пациенты в возрасте 20-39 лет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1547665" y="1124743"/>
          <a:ext cx="7310706" cy="347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4" name="Диаграмма" r:id="rId3" imgW="4952875" imgH="2352741" progId="MSGraph.Chart.8">
                  <p:embed/>
                </p:oleObj>
              </mc:Choice>
              <mc:Fallback>
                <p:oleObj name="Диаграмма" r:id="rId3" imgW="4952875" imgH="2352741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5" y="1124743"/>
                        <a:ext cx="7310706" cy="3472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91680" y="5229200"/>
            <a:ext cx="745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ольшую часть респондентов составляют пациенты в возрасте 20-39 лет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008112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пациенты знают про черепно-мозговую травму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994" y="404664"/>
            <a:ext cx="875600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5656356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пациентам приходилось слышать про черепно-мозговую травму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Удовлетворяет ли Вас качество работы медицинских сестер в процессе реабилитации?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1835696" y="1628800"/>
          <a:ext cx="6336704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4" name="Диаграмма" r:id="rId3" imgW="4724505" imgH="3152824" progId="MSGraph.Chart.8">
                  <p:embed/>
                </p:oleObj>
              </mc:Choice>
              <mc:Fallback>
                <p:oleObj name="Диаграмма" r:id="rId3" imgW="4724505" imgH="3152824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28800"/>
                        <a:ext cx="6336704" cy="388843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51720" y="5657671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пациентов удовлетворяет качество работы медицинских сестер в процессе реабилитации.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Соблюдаете ли Вы рекомендации врача в процессе реабилитации?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1763688" y="1196752"/>
          <a:ext cx="6588224" cy="439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8" name="Диаграмма" r:id="rId3" imgW="4238612" imgH="2828904" progId="MSGraph.Chart.8">
                  <p:embed/>
                </p:oleObj>
              </mc:Choice>
              <mc:Fallback>
                <p:oleObj name="Диаграмма" r:id="rId3" imgW="4238612" imgH="2828904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96752"/>
                        <a:ext cx="6588224" cy="439708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580526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пациенты соблюдают рекомендации врачей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563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5892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              Роль, функции и организационные формы деятельности сестринского персонала меняются в соответствии с новыми задачами, стоящими перед здравоохранением: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развитие первичной медико-санитарной помощи, направленной на профилактику заболеваний и укрепление здоровья, гигиеническое обучение и воспитание населения;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системы, форм и этапов реабилитационных мероприятий;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формирование больниц или отделений сестринского ухода;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            Все это требует совершенствования образовательной части системы подготовки и повышения квалификации специалистов сестринского дела.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98884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5008" y="856357"/>
            <a:ext cx="89289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Артюнина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Г.П.,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Игнатькова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С.А. Основы медицинских знаний: Здоровье, болезнь и образ жизни. – М.: Изд-во «Академический проспект», 2013.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Арустамов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Э.А., Безопасность жизнедеятельности . - М.: Изд.центр Акад., 2012.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Бароненко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В.А.,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Рапопорт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Л.А. Здоровье и физическая культура студента. – М.: Альфа – М, 2011.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Белов С.В., Безопасность жизнедеятельности: учеб. для вузов / Под общ. ред. Белова С.В. 2-е изд.,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 доп. – М.: Академия, 2012.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Ваисов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С.Б.- Наркомания и алкогольная зависимость, практическое руководство по реабилитации детей и подростков.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Наука и техника, 2012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Галагузова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М.А.,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Л.В.Мардахаева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Методика и технологии социального педагога. - М: Издательский центр «Академия», 2013.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 Еременко Н.И. Профилактика вредных привычек. – М.: Панорама, 2011</a:t>
            </a:r>
          </a:p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Задворнова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О.Л.,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Турьянова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М.Х. Справочник медицинской сестры. – М.: ООО «Издательство Новая волна», 2012.</a:t>
            </a:r>
          </a:p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Коробкина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З.В., Попов В.А.- Профилактика наркотической зависимости у детей и молодежи. – М.: Академия, 2011</a:t>
            </a:r>
          </a:p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10. Леонов А.П. Скрытая профилактика наркомании: практическое руководство для педагогов и родителей. - М: ТЦ Сфера, 2011</a:t>
            </a:r>
          </a:p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11. Наркомания в России: состояние, тенденции, пути преодоления:- пособия для педагогов и родителей. - М: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Владос-Пресс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514350" lvl="0" indent="-514350" algn="just">
              <a:buClr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12. Никифоров А.С., Коновалов А.Н., Гусев Е.И. Клиническая неврология. Учебник. В 3 томах. Т. II. — М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Медицина, 2012.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0"/>
          </a:xfrm>
        </p:spPr>
        <p:txBody>
          <a:bodyPr>
            <a:noAutofit/>
          </a:bodyPr>
          <a:lstStyle/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Обуховец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 П. Склярова Т. А. Чернова О. В. Основы сестринского дела. – Феникс. – 2010. </a:t>
            </a:r>
          </a:p>
          <a:p>
            <a:pPr marL="514350" lvl="0" indent="-514350" algn="just">
              <a:buClr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Обуховец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Т.П. Основы сестринского дела. Практикум. Серия «Медицина для Вас» – Ростов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/Д: «Феникс», 2012.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Рябчикова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Т.В., Назарова Н.А. Сестринский процесс. – Иваново, 2011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 Сирота М.А.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Ялтонский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В.М. Профилактика наркомании и алкоголизма - М: Академия, 2013 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Хажилина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И.И. Профилактика наркомании: модели, тренинги, сценарии. - М: Изд. Института Психотерапии,2012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Хван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Т.А. Безопасность жизнедеятельности: Учебное пособие для студентов вузов. - Ростов-на-Дону: Феникс, 2010. 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Ципоркина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И.В., Кабанова Е.А. Практическая психология для подростков, или вся правда о наркотиках. - М: АСТ – Пресс Книга, 2012</a:t>
            </a:r>
          </a:p>
          <a:p>
            <a:pPr marL="514350" lvl="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20. Шакурова М.В. Методика и технология работы социального педагога. - М: Издательский центр «Академия», 2012 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914400" y="1196975"/>
            <a:ext cx="8229600" cy="4572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!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Черепно-мозговая травма - механическое повреждение черепа и внутричерепных структур - головного мозга, сосудов, черепных нервов, мозговых оболочек.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 в мире от черепно-мозговой травмы (ЧМТ) погибает 1,5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человек, а 2,4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становятся инвалидами. Частота встречаемости ЧМТ в среднем составляет 3-4 на 1000 населения.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особенностей реабилитации пациентов после черепно-мозговой травмы;</a:t>
            </a:r>
          </a:p>
          <a:p>
            <a:pPr lvl="2">
              <a:buClr>
                <a:schemeClr val="tx2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рекомендаций по реабилитации пациентов после черепно-мозговой травмы.</a:t>
            </a:r>
          </a:p>
          <a:p>
            <a:pPr>
              <a:buClr>
                <a:schemeClr val="tx1"/>
              </a:buCl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литературы по работе медицинской сестры с больными  после черепно-мозговой травмы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этиологии и предрасполагающих факторов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черепно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мозговой травмы;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клинической картины и особенностей диагностики черепно-мозговой травмы;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принципов лечения и профилактики данного заболевания;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уровня заболеваемости черепно-мозговой травмы за 2015    год и сравнения по показаниям 2013, 2014 года;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Пациенты после черепно-мозговой травмы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Особенности реабилитации пациентов после черепно-мозговой травмы.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изучение медицинской литературы по данной теме;  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изучение медицинской документации; 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беседа;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Черепно-мозговая травма (ЧМТ)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- механическое повреждение черепа, головного мозга и его оболочек. При повреждении головного мозга возникают нарушения мозгового кровообращения, </a:t>
            </a:r>
            <a:r>
              <a:rPr lang="ru-RU" dirty="0" err="1" smtClean="0"/>
              <a:t>ликвороциркуляции</a:t>
            </a:r>
            <a:r>
              <a:rPr lang="ru-RU" dirty="0" smtClean="0"/>
              <a:t>, проницаемости гематоэнцефалического барьера. Развивается отек мозга, который вместе с другими патологическими реакциями обусловливает повышение внутричерепного давления.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17410" name="Picture 2" descr="http://im2-tub-ru.yandex.net/i?id=d5a166c76b1347264631c8fae9a5ddf8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157192"/>
            <a:ext cx="18192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Клинические формы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6386" name="AutoShape 2"/>
          <p:cNvGraphicFramePr>
            <a:graphicFrameLocks noChangeAspect="1"/>
          </p:cNvGraphicFramePr>
          <p:nvPr/>
        </p:nvGraphicFramePr>
        <p:xfrm>
          <a:off x="1428750" y="17145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Диаграмма" r:id="rId4" imgW="0" imgH="0" progId="Excel.Sheet.8">
                  <p:embed/>
                </p:oleObj>
              </mc:Choice>
              <mc:Fallback>
                <p:oleObj name="Диаграмма" r:id="rId4" imgW="0" imgH="0" progId="Excel.Sheet.8">
                  <p:embed/>
                  <p:pic>
                    <p:nvPicPr>
                      <p:cNvPr id="0" name="AutoShap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7145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AutoShape 8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Диаграмма" r:id="rId6" imgW="0" imgH="0" progId="Excel.Sheet.8">
                  <p:embed/>
                </p:oleObj>
              </mc:Choice>
              <mc:Fallback>
                <p:oleObj name="Диаграмма" r:id="rId6" imgW="0" imgH="0" progId="Excel.Sheet.8">
                  <p:embed/>
                  <p:pic>
                    <p:nvPicPr>
                      <p:cNvPr id="0" name="AutoShap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AutoShape 9"/>
          <p:cNvGraphicFramePr>
            <a:graphicFrameLocks noChangeAspect="1"/>
          </p:cNvGraphicFramePr>
          <p:nvPr/>
        </p:nvGraphicFramePr>
        <p:xfrm>
          <a:off x="1500166" y="1857364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Диаграмма" r:id="rId8" imgW="0" imgH="0" progId="Excel.Sheet.8">
                  <p:embed/>
                </p:oleObj>
              </mc:Choice>
              <mc:Fallback>
                <p:oleObj name="Диаграмма" r:id="rId8" imgW="0" imgH="0" progId="Excel.Sheet.8">
                  <p:embed/>
                  <p:pic>
                    <p:nvPicPr>
                      <p:cNvPr id="0" name="AutoShap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857364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39552" y="1676055"/>
            <a:ext cx="821537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сотрясение мозга;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ушибы мозга (легкой, средней и тяжелой степени);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сдавление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мозга;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переломы костей свода или основания черепа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5517232"/>
            <a:ext cx="7632848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респондентов чаще встречаются мужчины</a:t>
            </a: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Ваш пол?</a:t>
            </a:r>
            <a:endParaRPr lang="ru-RU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1259632" y="1268760"/>
          <a:ext cx="7128792" cy="379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8" name="Диаграмма" r:id="rId3" imgW="4762567" imgH="2524149" progId="MSGraph.Chart.8">
                  <p:embed/>
                </p:oleObj>
              </mc:Choice>
              <mc:Fallback>
                <p:oleObj name="Диаграмма" r:id="rId3" imgW="4762567" imgH="2524149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68760"/>
                        <a:ext cx="7128792" cy="379146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746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Диаграмма</vt:lpstr>
      <vt:lpstr>МИНИСТЕРСТВО ЗДРАВООХРАНЕНИЯ ТУЛЬСКОЙ ОБЛАСТИ </vt:lpstr>
      <vt:lpstr>ВВЕДЕНИЕ</vt:lpstr>
      <vt:lpstr>Цель исследования</vt:lpstr>
      <vt:lpstr>Задачи исследования</vt:lpstr>
      <vt:lpstr>Презентация PowerPoint</vt:lpstr>
      <vt:lpstr>Черепно-мозговая травма (ЧМТ)</vt:lpstr>
      <vt:lpstr>Клинические формы</vt:lpstr>
      <vt:lpstr>Результаты анкетирования</vt:lpstr>
      <vt:lpstr>Ваш пол?</vt:lpstr>
      <vt:lpstr>Ваш возраст?</vt:lpstr>
      <vt:lpstr>Презентация PowerPoint</vt:lpstr>
      <vt:lpstr>Удовлетворяет ли Вас качество работы медицинских сестер в процессе реабилитации? </vt:lpstr>
      <vt:lpstr>Соблюдаете ли Вы рекомендации врача в процессе реабилитации? </vt:lpstr>
      <vt:lpstr>Вывод </vt:lpstr>
      <vt:lpstr>Список использованных источников   </vt:lpstr>
      <vt:lpstr>Презентация PowerPoint</vt:lpstr>
      <vt:lpstr>Презентация PowerPoint</vt:lpstr>
      <vt:lpstr>Спасибо за внимание</vt:lpstr>
    </vt:vector>
  </TitlesOfParts>
  <Company>Mi5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ПРОФИЛАКТИКА ОНКОЛОГИЧЕСКИХ ЗАБОЛЕВАНИЙ</dc:title>
  <dc:creator>Q</dc:creator>
  <cp:lastModifiedBy>Лидия Коновалова</cp:lastModifiedBy>
  <cp:revision>36</cp:revision>
  <dcterms:created xsi:type="dcterms:W3CDTF">2015-03-21T06:30:35Z</dcterms:created>
  <dcterms:modified xsi:type="dcterms:W3CDTF">2017-03-29T09:14:01Z</dcterms:modified>
</cp:coreProperties>
</file>