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94" r:id="rId4"/>
    <p:sldId id="295" r:id="rId5"/>
    <p:sldId id="296" r:id="rId6"/>
    <p:sldId id="297" r:id="rId7"/>
    <p:sldId id="260" r:id="rId8"/>
    <p:sldId id="289" r:id="rId9"/>
    <p:sldId id="290" r:id="rId10"/>
    <p:sldId id="291" r:id="rId11"/>
    <p:sldId id="292" r:id="rId12"/>
    <p:sldId id="299" r:id="rId13"/>
    <p:sldId id="281" r:id="rId14"/>
    <p:sldId id="282" r:id="rId15"/>
    <p:sldId id="287" r:id="rId16"/>
    <p:sldId id="288" r:id="rId17"/>
    <p:sldId id="280" r:id="rId18"/>
    <p:sldId id="283" r:id="rId19"/>
    <p:sldId id="284" r:id="rId20"/>
    <p:sldId id="285" r:id="rId21"/>
    <p:sldId id="286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93" r:id="rId37"/>
    <p:sldId id="298" r:id="rId38"/>
    <p:sldId id="30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6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8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1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8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5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2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7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9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6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1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9311-75AC-4841-8F0C-57AFC77F6230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3D36-9526-4E70-A356-6EFE55826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Актуальные вопросы организации  школьной медицинской  службы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Инфекционная безопасность  в образовательных  учреждениях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Санитарно-противоэпидемический режим: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Маркировка уборочного  инвентаря, использование  согласно  маркировке,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Дезинфекция после использования,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Хранение в сухом виде в специально отведённом месте.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Ежедневная влажная уборка с применением  моющих  средств, регулярная  обработка дверных ручек, перил, поручней.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Генеральная уборка 1 раз в месяц.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7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Санитарно-противоэпидемический режим: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раковин для мытья рук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средств гигиены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Ежедневная дезинфекция  туалетов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условий, сроков хранения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дез.растворов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режимов  и способов дезинфекции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Техника безопасности при приготовлении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растворов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55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Специфическая  иммунопрофилактика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Иммунизация  </a:t>
            </a:r>
          </a:p>
          <a:p>
            <a:r>
              <a:rPr lang="ru-RU" dirty="0" smtClean="0"/>
              <a:t>против  гриппа</a:t>
            </a:r>
          </a:p>
          <a:p>
            <a:r>
              <a:rPr lang="ru-RU" dirty="0"/>
              <a:t>п</a:t>
            </a:r>
            <a:r>
              <a:rPr lang="ru-RU" dirty="0" smtClean="0"/>
              <a:t>ротив  ВГВ</a:t>
            </a:r>
          </a:p>
          <a:p>
            <a:r>
              <a:rPr lang="ru-RU" dirty="0" smtClean="0"/>
              <a:t>Против  кори, краснухи</a:t>
            </a:r>
          </a:p>
          <a:p>
            <a:r>
              <a:rPr lang="ru-RU" dirty="0" smtClean="0"/>
              <a:t>Против дифтерии, коклюша, столбняка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02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4.22. Для вновь строящихся зданий общеобразовательных организаций должны оборудоваться следующие помещения для медицинского обслуживания: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кабинет врача длиной не менее 7,0 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(для определения остроты слуха и зрения обучающихся),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площадью не менее 21,0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процедурный и прививочный кабинеты, площадью не менее 14,0  каждый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помещение для приготовления дезинфицирующих растворов и хранения уборочного инвентаря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предназначенных для помещений медицинского назначения,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площадью не менее 4,0  ; туалет.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18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843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оборудовании стоматологического кабинета его площадь должна быть не менее 12,0  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помещения медицинского назначения должны быть сгруппированы в одном блоке и размещены на 1 этаже здания.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4.23. Кабинет врача, процедурный, прививочный и стоматологический кабинеты оборудуют в соответствии с санитарно-эпидемиологическими требованиями к организациям, осуществляющим медицинскую деятельность. Прививочный кабинет оборудуют в соответствии с требованиями по организации иммунопрофилактики инфекционных болезней.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26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72084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5.19.5. Поверхность стен, полов и потолков помещений медицинского назначения (кабинета врача для осмотра детей и процедурного кабинета) должна быть гладкой, без дефектов, легкодоступной для влажной уборки и устойчивой к обработке моющими и дезинфекционными средствами. Используемые панели должны иметь гладкую поверхность.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Площадь кабинета врача предусматривается не менее 12  , процедурного - не менее 12  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41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23535"/>
            <a:ext cx="828092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помещениях медицинского назначения должны быть установлены умывальники с подводкой горячей и холодной воды, оборудованные смесителями.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Помещения должны иметь естественное освещение.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Искусственная освещенность, источник света, тип лампы принимаются в соответствии с гигиеническими требованиями к естественному, искусственному и совмещенному освещению жилых и общественных зданий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Необходимо предусмотреть помещение и (или) место для временной изоляции заболевших обучающихся.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87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136339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4.17. В общеобразовательных организациях необходимо предусмотреть набор помещений для организации питания обучающихся в соответствии с санитарно-эпидемиологическими требованиями к организации питания обучающихся в общеобразовательных организациях, учреждениях начального и среднего профессионального образования.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31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843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4.26.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вновь строящихся зданиях организаций, осуществляющих образовательную деятельность на каждом этаже предусматривается помещение для хранения и обработки уборочного инвентаря, приготовления дезинфекционных растворов, оборудованное поддоном и подводкой к нему холодной и горячей воды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ранее построенных зданиях общеобразовательных организаций выделяется отдельное место для хранения всего уборочного инвентаря (кроме инвентаря, предназначенного для уборки помещений пищеблока и медицинского назначения), которое оборудуется шкафом</a:t>
            </a:r>
            <a:r>
              <a:rPr lang="ru-RU" sz="2400" b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4063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90090"/>
            <a:ext cx="7632848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11.6. При обнаружении чесотки и педикулеза обучающиеся на время проведения лечения отстраняются от 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посещения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учреждения. Они могут быть допущены в общеобразовательную организацию только после завершения всего комплекса лечебно-профилактических мероприятий, подтвержденных справкой от врача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089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Инфекционная  безопасность в образовательных  учреждениях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Цель:  профилактика инфицирования  учащихся   и  персонала общеобразовательных учреждений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15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 о профилактическом лечении лиц, бывших в контакте с больным чесоткой, решается врачом с учётом эпидемиологической обстановки. К указанному лечению привлекают тех, кто находился в тесном бытовом контакте, а также целые группы, классы, где зарегистрировано несколько случаев заболевания чесоткой, или там, где в процессе наблюдения за очагом выявляются новые больные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2454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5934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организованных коллективах, где профилактическое лечение контактных лиц не проводилось, осмотр кожных покровов обучающихся осуществляют трижды с интервалом в 10 дней.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выявлении в учреждении чесотки проводят текущую дезинфекцию в соответствии с требованиями территориального органа, осуществляющего государственный санитарно-эпидемиологический надзор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256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74838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4.30. В помещениях медицинского назначения поверхности потолка, стен и пола должны быть гладкими, допускающими их уборку влажным способом и устойчивыми к действию моющих и дезинфицирующих средств, разрешенных к применению в помещениях медицинского назначения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58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36339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12.10. При образовании медицинских отходов, которые по степени эпидемиологической опасности относятся к потенциально опасным отходам, их обезвреживают и удаляют в соответствии с правилами сбора, хранения, переработки, обезвреживания и удаления всех видов отходов лечебно-профилактических учреждений.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65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5934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12.9. В медицинском кабинете помимо обеззараживания помещения и предметов обстановки необходимо дезинфицировать медицинские инструменты в соответствии с указаниями по дезинфекции,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предстерилизационной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очистке и стерилизации изделий медицинского назначения.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Предпочтение следует отдавать стерильным медицинским изделиям одноразового применения.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77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28343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12.11. Уборочный инвентарь для уборки помещений должен быть промаркирован и закреплен за определенными помещениями.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Уборочный инвентарь для уборки санитарных узлов (ведра, тазы, швабры, ветошь) должен иметь сигнальную маркировку (красного цвета), использоваться по назначению и храниться отдельно от другого уборочного инвентаря.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12.12. По окончании уборки весь уборочный инвентарь промывают с использованием моющих средств, ополаскивают проточной водой и просушивают. Хранят уборочный инвентарь в отведенном для этих целей месте.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99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43841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12.8. Ежедневную уборку туалетов, душевых, буфетов, помещений медицинского назначения проводят с использованием дезинфицирующих средств независимо от эпидемиологической ситуации. Санитарно-техническое оборудование подлежит ежедневному обеззараживанию. Ручки сливных бачков и ручки дверей моют теплой водой с мылом. Раковины, унитазы, сидения на унитазы чистят ершами или щетками, чистящими и дезинфицирующими средствами, разрешенными в установленном порядке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712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84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12.3. Все помещения общеобразовательной организации подлежат ежедневной влажной уборке с применением моющих средств.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Туалеты, столовые, вестибюли, рекреации подлежат влажной уборке после каждой перемены.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Уборку учебных и вспомогательных помещений проводят после окончания уроков, в отсутствии обучающихся, при открытых окнах или фрамугах. Если общеобразовательная организация работает в две смены, уборку проводят по окончании каждой смены: моют полы, протирают места скопления пыли (подоконники, радиаторы и др.)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66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Уборку помещений интерната при общеобразовательной организации проводят не реже 1 раза в сутки.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проведения уборки и дезинфекции в общеобразовательной организации и интернате при общеобразовательной организации используют моющие и дезинфицирующие средства, разрешенные в установленном порядке к применению в детских учреждениях, соблюдая инструкции по их применению.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Дезинфицирующие растворы для мытья полов готовят перед непосредственным применением в туалетных комнатах в отсутствии обучающихся.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83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82341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12.4. Дезинфицирующие и моющие средства хранят в упаковке производителя, в соответствии с инструкцией и в местах, недоступных для обучающихся.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12.5. С целью предупреждения распространения инфекции при неблагополучной эпидемиологической ситуации в общеобразовательной организации проводят дополнительные противоэпидемические мероприятия по предписаниям органов, уполномоченных осуществлять государственный санитарно-эпидемиологический надзор.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7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Инфекционная  безопасность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Регламентируется 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равовыми  актами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Нормативной  документацией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4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2084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12.6. Не реже одного раза в месяц во всех видах помещений общеобразовательной организации и интерната при общеобразовательной организации проводится генеральная уборка.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Генеральная уборка техническим персоналом (без привлечения труда обучающихся) проводится с применением разрешенных моющих и дезинфицирующих средств.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Вытяжные вентиляционные решетки ежемесячно очищают от пыли.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9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5934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12.9. В медицинском кабинете помимо обеззараживания помещения и предметов обстановки необходимо дезинфицировать медицинские инструменты в соответствии с указаниями по дезинфекции,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предстерилизационной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очистке и стерилизации изделий медицинского назначения.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Предпочтение следует отдавать стерильным медицинским изделиям одноразового применения.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29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74838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12.17. При появлении в учреждении синантропных насекомых и грызунов на территории общеобразовательной организации и во всех помещениях необходимо проводить дезинсекцию и дератизацию силами специализированных организаций в соответствии с нормативно-методическими документами.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24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13.1. Руководитель общеобразовательной организации является ответственным лицом за организацию и полноту выполнения настоящих санитарных правил, в том числе обеспечивает</a:t>
            </a:r>
            <a:r>
              <a:rPr lang="ru-RU" sz="2400" b="1" dirty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наличие в учреждении настоящих санитарных правил и доведение их содержания до работников учреждения;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выполнение требований санитарных правил всеми работниками учреждения;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необходимые условия для соблюдения санитарных правил</a:t>
            </a:r>
            <a:r>
              <a:rPr lang="ru-RU" b="1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08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 на работу лиц, имеющих допуск по состоянию здоровья, прошедших профессиональную гигиеническую подготовку и аттестацию;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наличие медицинских книжек на каждого работника и своевременное прохождение ими периодических медицинских обследований;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организацию мероприятий по дезинфекции, дезинсекции и дератизации;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наличие аптечек для оказания первой медицинской помощи и их своевременное пополнение.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408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586462"/>
            <a:ext cx="712879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13.2. Медицинский персонал общеобразовательной организации осуществляет повседневный контроль за соблюдением требований санитарных правил.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46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Профилактика инфицирования 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Тактика медицинского работника  в случае попадания крови на кожные покровы: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обработать 70% -м раствором  спирта, промыть водой с мылом, высушить разовой салфеткой и повторно обработать 70% -м раствором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этилового  спирта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346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Тактика медицинского работника  в случае порезов и уколов: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немедленно снять перчатки, вымыть руки с мылом под проточной водой, высушить индивидуальной салфеткой, обработать 70% -м раствором  спирта, смазать края раны 5% -м спиртовым раствором йода (если нет аллергии на йод ) или повторно обработать 70% -м раствором спирта; регистрация аварийной ситуации, обследование экспресс- тестом на ВИЧ и лечение антиретровирусными препаратами в течение 2 часов после аварийной ситуации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155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Кулинченко Наталья  Юрьевна</a:t>
            </a:r>
          </a:p>
          <a:p>
            <a:r>
              <a:rPr lang="ru-RU" dirty="0" smtClean="0"/>
              <a:t>Преподаватель микробиологии. Инфекционных  болезней</a:t>
            </a:r>
          </a:p>
          <a:p>
            <a:r>
              <a:rPr lang="ru-RU" dirty="0" smtClean="0"/>
              <a:t>ОГБПОУ Черемховский медицинский  техникум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87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Законодательные 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Конституция  РФ  ст. 41, </a:t>
            </a:r>
            <a:r>
              <a:rPr lang="ru-RU" dirty="0" smtClean="0"/>
              <a:t>42</a:t>
            </a:r>
          </a:p>
          <a:p>
            <a:r>
              <a:rPr lang="ru-RU" dirty="0"/>
              <a:t>Федеральный закон  РФ   «Об основах охраны здоровья граждан в РФ</a:t>
            </a:r>
            <a:r>
              <a:rPr lang="ru-RU" dirty="0" smtClean="0"/>
              <a:t>»</a:t>
            </a:r>
          </a:p>
          <a:p>
            <a:r>
              <a:rPr lang="ru-RU" dirty="0"/>
              <a:t>Федеральный закон  № 157-ФЗ «Об иммунопрофилактике  инфекционных болезней</a:t>
            </a:r>
            <a:r>
              <a:rPr lang="ru-RU" dirty="0" smtClean="0"/>
              <a:t>»</a:t>
            </a:r>
          </a:p>
          <a:p>
            <a:r>
              <a:rPr lang="ru-RU" dirty="0"/>
              <a:t>Федеральный закон РФ  «О санитарно-эпидемиологическом  благополучии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населения 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62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Нормативная документация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/>
              <a:t>Санитарно-эпидемиологические  требования к организациям, осуществляющим  медицинскую деятельность.  СанПиН </a:t>
            </a:r>
            <a:r>
              <a:rPr lang="ru-RU" dirty="0" smtClean="0"/>
              <a:t>2.1.3.2630-10</a:t>
            </a:r>
          </a:p>
          <a:p>
            <a:r>
              <a:rPr lang="ru-RU" dirty="0"/>
              <a:t>Санитарно-эпидемиологические  правила и нормативы  СанПиН 2.1.7.2790-10 «Санитарно-эпидемиологические требования к обращению с медицинскими отходами», </a:t>
            </a:r>
          </a:p>
        </p:txBody>
      </p:sp>
    </p:spTree>
    <p:extLst>
      <p:ext uri="{BB962C8B-B14F-4D97-AF65-F5344CB8AC3E}">
        <p14:creationId xmlns:p14="http://schemas.microsoft.com/office/powerpoint/2010/main" val="89761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Нормативная документация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Санитарно-эпидемиологические правила СП 3.1.5.2826-10 «Профилактика ВИЧ - инфекции»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МЗ РФ №125н от 21.03.2014г. « Об утверждении национального календаря  профилактических прививок и календаря  профилактических прививок по эпидемическим показаниям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СанПиН 2.4.2.2821-10 "Санитарно-эпидемиологические требования к условиям и организации обучения в общеобразовательных учреждениях"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0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Профилактика инфицирования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 При вакцинации</a:t>
            </a:r>
          </a:p>
          <a:p>
            <a:pPr>
              <a:buFontTx/>
              <a:buChar char="-"/>
            </a:pPr>
            <a:r>
              <a:rPr lang="ru-RU" dirty="0" smtClean="0"/>
              <a:t>Получении стоматологической  помощи</a:t>
            </a:r>
          </a:p>
          <a:p>
            <a:pPr>
              <a:buFontTx/>
              <a:buChar char="-"/>
            </a:pPr>
            <a:r>
              <a:rPr lang="ru-RU" dirty="0" smtClean="0"/>
              <a:t>При выполнении  инвазивных  процедур</a:t>
            </a:r>
          </a:p>
          <a:p>
            <a:pPr>
              <a:buFontTx/>
              <a:buChar char="-"/>
            </a:pPr>
            <a:r>
              <a:rPr lang="ru-RU" dirty="0" err="1" smtClean="0"/>
              <a:t>Травматизации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 Оказании первой  медицинской  помощи 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При употреблении  пищи, воды</a:t>
            </a:r>
          </a:p>
          <a:p>
            <a:pPr>
              <a:buFontTx/>
              <a:buChar char="-"/>
            </a:pPr>
            <a:r>
              <a:rPr lang="ru-RU" dirty="0" smtClean="0"/>
              <a:t>Контактно- бытовым  путём</a:t>
            </a:r>
          </a:p>
          <a:p>
            <a:pPr>
              <a:buFontTx/>
              <a:buChar char="-"/>
            </a:pPr>
            <a:r>
              <a:rPr lang="ru-RU" dirty="0" smtClean="0"/>
              <a:t>Воздушно- капельным, воздушно- пылевым  путём</a:t>
            </a:r>
          </a:p>
          <a:p>
            <a:pPr>
              <a:buFontTx/>
              <a:buChar char="-"/>
            </a:pPr>
            <a:r>
              <a:rPr lang="ru-RU" dirty="0" smtClean="0"/>
              <a:t>При контакте с заболевшим  человеком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55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Строгое соблюдение  СЭР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Асептические  условия при проведении  инвазивных  вмешательств: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Текущая обработка процедурного (прививочного) кабинета;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Генеральная уборка (этапы, последовательность, способ 2-х вёдер)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кварцевания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проветривания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1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68354"/>
            <a:ext cx="669674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Стерильный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инструментарий; гигиенический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уровень мытья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рук; стерильные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перчатки;</a:t>
            </a:r>
          </a:p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Обработка инъекционного поля;</a:t>
            </a:r>
          </a:p>
          <a:p>
            <a:pPr lvl="0">
              <a:spcBef>
                <a:spcPct val="20000"/>
              </a:spcBef>
            </a:pP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Спец.одежда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гигиена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м/сестры</a:t>
            </a:r>
          </a:p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Дезинфекция медицинских отходов;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74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1691</Words>
  <Application>Microsoft Office PowerPoint</Application>
  <PresentationFormat>Экран (4:3)</PresentationFormat>
  <Paragraphs>120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Актуальные вопросы организации  школьной медицинской  службы</vt:lpstr>
      <vt:lpstr>Инфекционная  безопасность в образовательных  учреждениях </vt:lpstr>
      <vt:lpstr>Инфекционная  безопасность</vt:lpstr>
      <vt:lpstr>Законодательные  акты</vt:lpstr>
      <vt:lpstr>Нормативная документация </vt:lpstr>
      <vt:lpstr>Нормативная документация </vt:lpstr>
      <vt:lpstr>Профилактика инфицирования учащихся</vt:lpstr>
      <vt:lpstr>Строгое соблюдение  СЭР</vt:lpstr>
      <vt:lpstr>Презентация PowerPoint</vt:lpstr>
      <vt:lpstr>Санитарно-противоэпидемический режим:</vt:lpstr>
      <vt:lpstr>Санитарно-противоэпидемический режим:</vt:lpstr>
      <vt:lpstr>Специфическая  иммунопрофилактика</vt:lpstr>
      <vt:lpstr>4.22. Для вновь строящихся зданий общеобразовательных организаций должны оборудоваться следующие помещения для медицинского обслуживания: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13.1. Руководитель общеобразовательной организации является ответственным лицом за организацию и полноту выполнения настоящих санитарных правил, в том числе обеспечивает:</vt:lpstr>
      <vt:lpstr>Презентация PowerPoint</vt:lpstr>
      <vt:lpstr>Презентация PowerPoint</vt:lpstr>
      <vt:lpstr>Профилактика инфицирования персонала</vt:lpstr>
      <vt:lpstr>Тактика медицинского работника  в случае порезов и уколов: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32</cp:revision>
  <dcterms:created xsi:type="dcterms:W3CDTF">2016-11-01T17:53:02Z</dcterms:created>
  <dcterms:modified xsi:type="dcterms:W3CDTF">2017-02-10T14:39:16Z</dcterms:modified>
</cp:coreProperties>
</file>