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87" r:id="rId3"/>
    <p:sldId id="267" r:id="rId4"/>
    <p:sldId id="298" r:id="rId5"/>
    <p:sldId id="278" r:id="rId6"/>
    <p:sldId id="258" r:id="rId7"/>
    <p:sldId id="279" r:id="rId8"/>
    <p:sldId id="281" r:id="rId9"/>
    <p:sldId id="280" r:id="rId10"/>
    <p:sldId id="282" r:id="rId11"/>
    <p:sldId id="268" r:id="rId12"/>
    <p:sldId id="294" r:id="rId13"/>
    <p:sldId id="299" r:id="rId14"/>
    <p:sldId id="270" r:id="rId15"/>
    <p:sldId id="271" r:id="rId16"/>
    <p:sldId id="296" r:id="rId17"/>
    <p:sldId id="272" r:id="rId18"/>
    <p:sldId id="273" r:id="rId19"/>
    <p:sldId id="274" r:id="rId20"/>
    <p:sldId id="275" r:id="rId21"/>
    <p:sldId id="283" r:id="rId22"/>
    <p:sldId id="297" r:id="rId23"/>
    <p:sldId id="28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9502-B379-4AC8-A063-AE0B8C00DDC6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F384-6AC2-4767-B388-9373B4D57B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9502-B379-4AC8-A063-AE0B8C00DDC6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F384-6AC2-4767-B388-9373B4D57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9502-B379-4AC8-A063-AE0B8C00DDC6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F384-6AC2-4767-B388-9373B4D57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ADAD3-1B66-41E7-802D-0F870CAE9E0A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29.11.2016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52E56-86A8-4D42-8768-FBBE9A5FCB5C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1060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CCE19-3A4A-4A0F-AED4-8D4A0459867E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29.11.2016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D4E4A-001B-462B-BAC7-91A8DC7B4B37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5195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81BD7-4753-4EB6-8021-0EE1E27ABA25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29.11.2016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236BF-1380-4D93-A2AC-1F024207F154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8148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594B1-CA33-499F-8AA2-1C1D1FC516B4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29.11.2016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783A6-3CB3-4A95-8DC9-D46AA2CE5C73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4890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E23F4-6AE5-40EB-98B0-E6D9E1768EC2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29.11.2016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21DFB-CDF0-4BA7-A619-CA65E03739BE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034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5867A-A779-4F9F-A2C4-4CBE20E6EA3B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29.11.2016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A7068-07AF-4971-9591-EE308FA32914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3230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4C311-2444-4C7B-BC33-C4BB55F289BF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29.11.2016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8AE11-8D95-4098-A135-288D696426E2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3149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09718-7EC6-4BE9-A069-1A1B52F98100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29.11.2016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BAA6B-D766-4C7A-A4F4-0F91CA3F9D6D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6713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9502-B379-4AC8-A063-AE0B8C00DDC6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F384-6AC2-4767-B388-9373B4D57B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61D2B-8798-4173-86B8-C57FB798229F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29.11.2016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B6AEF-FE24-4E41-8264-BDA2E0DFCEFB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0547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0B6C4-8862-4DE4-92CC-4CE046B0C1A6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29.11.2016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D5AE1-05C1-4EFC-9AE7-573D2010ACD8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9344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C323C-FB93-42DC-A7DE-4785E001123E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29.11.2016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614CF-ED20-4388-A9AB-241DB887A7FF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9934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9CA15-CDFA-4234-A49D-F692B46EAA65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5831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CB8BA-5E72-47B6-9F9A-68F4A00279DF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5214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9502-B379-4AC8-A063-AE0B8C00DDC6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F384-6AC2-4767-B388-9373B4D57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9502-B379-4AC8-A063-AE0B8C00DDC6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F384-6AC2-4767-B388-9373B4D57B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9502-B379-4AC8-A063-AE0B8C00DDC6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F384-6AC2-4767-B388-9373B4D57B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9502-B379-4AC8-A063-AE0B8C00DDC6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F384-6AC2-4767-B388-9373B4D57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9502-B379-4AC8-A063-AE0B8C00DDC6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F384-6AC2-4767-B388-9373B4D57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9502-B379-4AC8-A063-AE0B8C00DDC6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F384-6AC2-4767-B388-9373B4D57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9502-B379-4AC8-A063-AE0B8C00DDC6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F384-6AC2-4767-B388-9373B4D57B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CA9502-B379-4AC8-A063-AE0B8C00DDC6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323F384-6AC2-4767-B388-9373B4D57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EB7F6C1-1B3B-41FC-8268-A23CA0CD14CB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29.11.2016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92C4C3-9214-437F-820B-97E2E1B10B77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89528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NV8123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7999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329613" cy="1785938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Архангельской области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Пинежский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0" name="Прямоугольник 3"/>
          <p:cNvSpPr>
            <a:spLocks noChangeArrowheads="1"/>
          </p:cNvSpPr>
          <p:nvPr/>
        </p:nvSpPr>
        <p:spPr bwMode="auto">
          <a:xfrm>
            <a:off x="1071563" y="3286125"/>
            <a:ext cx="57864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44794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332656"/>
            <a:ext cx="6400800" cy="3873584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Салат –коктейль овощной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032" r="6848" b="-3694"/>
          <a:stretch/>
        </p:blipFill>
        <p:spPr bwMode="auto">
          <a:xfrm>
            <a:off x="2695986" y="1844823"/>
            <a:ext cx="3456384" cy="336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472" t="25052" r="12005" b="-27639"/>
          <a:stretch/>
        </p:blipFill>
        <p:spPr bwMode="auto">
          <a:xfrm>
            <a:off x="251520" y="1286273"/>
            <a:ext cx="2768570" cy="2716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87837"/>
            <a:ext cx="2807858" cy="2817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7112"/>
            <a:ext cx="2941433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28" t="4843" r="14835" b="26729"/>
          <a:stretch/>
        </p:blipFill>
        <p:spPr bwMode="auto">
          <a:xfrm>
            <a:off x="5923711" y="4012904"/>
            <a:ext cx="3131840" cy="2701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5113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2420888"/>
            <a:ext cx="6512511" cy="3094280"/>
          </a:xfrm>
        </p:spPr>
        <p:txBody>
          <a:bodyPr/>
          <a:lstStyle/>
          <a:p>
            <a:pPr marL="109728" lvl="0" indent="0" algn="l">
              <a:spcBef>
                <a:spcPts val="300"/>
              </a:spcBef>
              <a:buNone/>
            </a:pPr>
            <a:r>
              <a:rPr lang="ru-RU" sz="2800" b="0" dirty="0">
                <a:solidFill>
                  <a:srgbClr val="FF0000"/>
                </a:solidFill>
                <a:effectLst/>
                <a:latin typeface="Arial"/>
                <a:ea typeface="+mn-ea"/>
                <a:cs typeface="+mn-cs"/>
              </a:rPr>
              <a:t> </a:t>
            </a:r>
            <a:r>
              <a:rPr lang="ru-RU" sz="2800" b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1. Ручка </a:t>
            </a:r>
            <a:r>
              <a:rPr lang="ru-RU" sz="2800" b="0" dirty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ножа должна быть </a:t>
            </a:r>
            <a:r>
              <a:rPr lang="ru-RU" sz="2800" b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целой.</a:t>
            </a:r>
            <a:br>
              <a:rPr lang="ru-RU" sz="2800" b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2. Руки </a:t>
            </a:r>
            <a:r>
              <a:rPr lang="ru-RU" sz="2800" b="0" dirty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должны быть сухими</a:t>
            </a:r>
            <a:r>
              <a:rPr lang="ru-RU" sz="2800" b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br>
              <a:rPr lang="ru-RU" sz="2800" b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3. Нож </a:t>
            </a:r>
            <a:r>
              <a:rPr lang="ru-RU" sz="2800" b="0" dirty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в руке держать </a:t>
            </a:r>
            <a:r>
              <a:rPr lang="ru-RU" sz="2800" b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крепко.</a:t>
            </a:r>
            <a:br>
              <a:rPr lang="ru-RU" sz="2800" b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4. Лезвие ножа должно быть хорошо заточено.</a:t>
            </a:r>
            <a:br>
              <a:rPr lang="ru-RU" sz="2800" b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5. Нож должен быть промаркирован.</a:t>
            </a:r>
            <a:r>
              <a:rPr lang="ru-RU" sz="2800" b="0" dirty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b="0" dirty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1617360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Техника безопасности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3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при работе с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ножом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600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9115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Перец сладкий помыть, очистить от семян, нарезать соломкой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85992"/>
            <a:ext cx="5568619" cy="416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Огурцы моем, очищаем от кожицы, </a:t>
            </a:r>
          </a:p>
          <a:p>
            <a:pPr marL="45720" indent="0" algn="ctr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нарезаем соломкой.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9654" t="5981" r="27928" b="-6713"/>
          <a:stretch/>
        </p:blipFill>
        <p:spPr bwMode="auto">
          <a:xfrm>
            <a:off x="784366" y="1913801"/>
            <a:ext cx="3923928" cy="322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27" y="1913801"/>
            <a:ext cx="3430488" cy="297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1923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Помидоры моем, нарезаем ломтиками.</a:t>
            </a:r>
            <a:endParaRPr lang="ru-RU" sz="24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520" y="1628800"/>
            <a:ext cx="4543425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7198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1844824"/>
            <a:ext cx="6512511" cy="3670344"/>
          </a:xfrm>
        </p:spPr>
        <p:txBody>
          <a:bodyPr/>
          <a:lstStyle/>
          <a:p>
            <a:pPr marL="137160" lvl="0" indent="0" algn="l">
              <a:spcBef>
                <a:spcPts val="300"/>
              </a:spcBef>
              <a:buNone/>
            </a:pPr>
            <a:r>
              <a:rPr lang="ru-RU" sz="2400" b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1.Проверить санитарное состояние и  </a:t>
            </a:r>
            <a:r>
              <a:rPr lang="ru-RU" sz="2400" b="0" dirty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заземление</a:t>
            </a:r>
            <a:r>
              <a:rPr lang="ru-RU" sz="2400" b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br>
              <a:rPr lang="ru-RU" sz="2400" b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2. Исправность переключателей</a:t>
            </a:r>
            <a:r>
              <a:rPr lang="ru-RU" sz="2400" b="0" dirty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0" dirty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3. Конфорки </a:t>
            </a:r>
            <a:r>
              <a:rPr lang="ru-RU" sz="2400" b="0" dirty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включать на сильный нагрев, а после закипания содержимого переключить на слабый.</a:t>
            </a:r>
            <a:br>
              <a:rPr lang="ru-RU" sz="2400" b="0" dirty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4. Дно </a:t>
            </a:r>
            <a:r>
              <a:rPr lang="ru-RU" sz="2400" b="0" dirty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посуды должно быть ровным, плотно прилегать к поверхности конфорки.</a:t>
            </a:r>
            <a:br>
              <a:rPr lang="ru-RU" sz="2400" b="0" dirty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5. Поверхность </a:t>
            </a:r>
            <a:r>
              <a:rPr lang="ru-RU" sz="2400" b="0" dirty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конфорки ровная, без </a:t>
            </a:r>
            <a:r>
              <a:rPr lang="ru-RU" sz="2400" b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трещин</a:t>
            </a:r>
            <a:r>
              <a:rPr lang="ru-RU" sz="2400" b="0" dirty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br>
              <a:rPr lang="ru-RU" sz="2400" b="0" dirty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6. Использовать </a:t>
            </a:r>
            <a:r>
              <a:rPr lang="ru-RU" sz="2400" b="0" dirty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прихватки, рукавицы при переносе горячей посуды.</a:t>
            </a:r>
            <a:br>
              <a:rPr lang="ru-RU" sz="2400" b="0" dirty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96928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Техника безопасности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28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при работе 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 электроплитой.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614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Цветную капусту промываем, вырезаем </a:t>
            </a:r>
            <a:r>
              <a:rPr lang="ru-RU" sz="2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кочерыжку </a:t>
            </a:r>
            <a:r>
              <a:rPr lang="ru-RU" sz="2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 удаляем листья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729" b="11368"/>
          <a:stretch/>
        </p:blipFill>
        <p:spPr bwMode="auto">
          <a:xfrm>
            <a:off x="1763688" y="2075620"/>
            <a:ext cx="6062349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4874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Капусту закладываем в кипящую подсолённую воду, варим 30 мин.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88839"/>
            <a:ext cx="6264696" cy="417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5707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 smtClean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Воду сливаем, капусту охлаждаем, разделываем на  мелкие соцветия.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6"/>
            <a:ext cx="6436934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1571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Зеленый горошек отделяем от </a:t>
            </a:r>
            <a:r>
              <a:rPr lang="ru-RU" sz="24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рассола.</a:t>
            </a:r>
            <a:endParaRPr lang="ru-RU" sz="24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1484784"/>
            <a:ext cx="3779912" cy="377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84784"/>
            <a:ext cx="4536504" cy="386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2198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2492896"/>
            <a:ext cx="7478216" cy="302227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Тема урока: </a:t>
            </a:r>
            <a:r>
              <a:rPr lang="ru-RU" sz="2400" b="0" dirty="0" smtClean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0" dirty="0" smtClean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Приготовление</a:t>
            </a:r>
            <a:r>
              <a:rPr lang="ru-RU" sz="3200" dirty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, подача и бракераж </a:t>
            </a:r>
            <a:r>
              <a:rPr lang="ru-RU" sz="3200" dirty="0" smtClean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салата-коктейля овощного.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1545352"/>
          </a:xfrm>
        </p:spPr>
        <p:txBody>
          <a:bodyPr>
            <a:normAutofit fontScale="92500" lnSpcReduction="20000"/>
          </a:bodyPr>
          <a:lstStyle/>
          <a:p>
            <a:pPr marL="45720" indent="0" algn="ctr">
              <a:buNone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Тема программы: Приготовление и оформление холодных блюд и закусок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49080"/>
            <a:ext cx="1908175" cy="1963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88403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731520"/>
            <a:ext cx="4320480" cy="347472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Продукты укладываем слоям</a:t>
            </a:r>
            <a:r>
              <a:rPr lang="ru-RU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и.</a:t>
            </a:r>
          </a:p>
          <a:p>
            <a:pPr marL="4572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 слой – зелёный горошек</a:t>
            </a: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 слой-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огурцы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 слой – помидоры</a:t>
            </a:r>
          </a:p>
          <a:p>
            <a:pPr marL="4572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 слой – перец сладкий</a:t>
            </a:r>
          </a:p>
          <a:p>
            <a:pPr marL="4572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 слой – цветная капуста</a:t>
            </a:r>
          </a:p>
          <a:p>
            <a:pPr marL="4572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Поливаем  салатной заправкой.</a:t>
            </a:r>
          </a:p>
          <a:p>
            <a:pPr marL="4572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Украшаем продуктами входящими с состав салата.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3399581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2054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71480"/>
            <a:ext cx="5921983" cy="714380"/>
          </a:xfrm>
        </p:spPr>
        <p:txBody>
          <a:bodyPr/>
          <a:lstStyle/>
          <a:p>
            <a:pPr algn="ctr">
              <a:buNone/>
            </a:pPr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Подача салата</a:t>
            </a:r>
            <a:endParaRPr lang="ru-RU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я).X-TEAM\Рабочий стол\формы бланков\DSC03518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93" t="2798" r="18526" b="-1"/>
          <a:stretch/>
        </p:blipFill>
        <p:spPr bwMode="auto">
          <a:xfrm>
            <a:off x="1428728" y="1928802"/>
            <a:ext cx="3384376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1714488"/>
            <a:ext cx="3608933" cy="48388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227777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endParaRPr lang="ru-RU" sz="3600" b="1" i="1" dirty="0" smtClean="0">
              <a:solidFill>
                <a:schemeClr val="accent6"/>
              </a:solidFill>
            </a:endParaRPr>
          </a:p>
          <a:p>
            <a:pPr marL="45720" indent="0" algn="ctr">
              <a:buNone/>
            </a:pPr>
            <a:endParaRPr lang="ru-RU" sz="3600" b="1" i="1" dirty="0">
              <a:solidFill>
                <a:schemeClr val="accent6"/>
              </a:solidFill>
            </a:endParaRPr>
          </a:p>
          <a:p>
            <a:pPr marL="45720" indent="0" algn="ctr">
              <a:buNone/>
            </a:pPr>
            <a:r>
              <a:rPr lang="ru-RU" sz="3600" b="1" i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b="1" i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189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1700808"/>
            <a:ext cx="7550224" cy="4464496"/>
          </a:xfrm>
        </p:spPr>
        <p:txBody>
          <a:bodyPr/>
          <a:lstStyle/>
          <a:p>
            <a:pPr marL="0" lvl="0" indent="0" algn="l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оздание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условий для формирования у обучающихся профессиональных компетенций  при приготовлении, подаче и бракераже салатов-коктейлей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969288"/>
          </a:xfrm>
        </p:spPr>
        <p:txBody>
          <a:bodyPr/>
          <a:lstStyle/>
          <a:p>
            <a:pPr marL="45720" indent="0">
              <a:buNone/>
            </a:pP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Цель занятия: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180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lvl="0" indent="0" algn="ctr">
              <a:buClr>
                <a:srgbClr val="F14124">
                  <a:lumMod val="75000"/>
                </a:srgbClr>
              </a:buClr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Салаты-коктейли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смеси различных готовых к употреблению продуктов в сочетании с соусами, заправками, зеленью,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пряностями.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490" t="19110" b="-19110"/>
          <a:stretch/>
        </p:blipFill>
        <p:spPr bwMode="auto">
          <a:xfrm>
            <a:off x="5609146" y="2492896"/>
            <a:ext cx="3342865" cy="41730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06347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908720"/>
            <a:ext cx="6400800" cy="398171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Салаты- коктейли:</a:t>
            </a:r>
          </a:p>
          <a:p>
            <a:pPr>
              <a:buFont typeface="Wingdings" pitchFamily="2" charset="2"/>
              <a:buChar char="Ø"/>
            </a:pP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закусочные</a:t>
            </a:r>
          </a:p>
          <a:p>
            <a:pPr>
              <a:buFont typeface="Wingdings" pitchFamily="2" charset="2"/>
              <a:buChar char="Ø"/>
            </a:pPr>
            <a:endParaRPr lang="ru-RU" dirty="0">
              <a:solidFill>
                <a:srgbClr val="FF0000"/>
              </a:solidFill>
            </a:endParaRPr>
          </a:p>
          <a:p>
            <a:pPr marL="45720" indent="0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marL="4572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45720" indent="0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десертные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843" y="404665"/>
            <a:ext cx="2501299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947" y="3140968"/>
            <a:ext cx="2944195" cy="3144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241715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салатов-коктейлей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продукты нарезают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мелкими кубиками, ломтиками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соломкой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кружочками. Укладывают продукты слоями</a:t>
            </a:r>
            <a:r>
              <a:rPr lang="ru-RU" sz="2800" dirty="0" smtClean="0">
                <a:solidFill>
                  <a:srgbClr val="FF0000"/>
                </a:solidFill>
              </a:rPr>
              <a:t>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37201"/>
            <a:ext cx="3528392" cy="32281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37201"/>
            <a:ext cx="3096344" cy="32281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403585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332656"/>
            <a:ext cx="6400800" cy="1872208"/>
          </a:xfrm>
        </p:spPr>
        <p:txBody>
          <a:bodyPr/>
          <a:lstStyle/>
          <a:p>
            <a:endParaRPr lang="ru-RU" dirty="0" smtClean="0"/>
          </a:p>
          <a:p>
            <a:pPr marL="45720" lvl="0" indent="0" algn="ctr">
              <a:buClr>
                <a:srgbClr val="F14124">
                  <a:lumMod val="75000"/>
                </a:srgbClr>
              </a:buClr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Заправляют соусами и заправками непосредственно перед отпуском.</a:t>
            </a:r>
          </a:p>
          <a:p>
            <a:pPr marL="4572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92896"/>
            <a:ext cx="5578475" cy="3883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09322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620688"/>
            <a:ext cx="6400800" cy="3945592"/>
          </a:xfrm>
        </p:spPr>
        <p:txBody>
          <a:bodyPr>
            <a:normAutofit/>
          </a:bodyPr>
          <a:lstStyle/>
          <a:p>
            <a:pPr marL="45720" lvl="0" indent="0" algn="ctr">
              <a:buClr>
                <a:srgbClr val="F14124">
                  <a:lumMod val="75000"/>
                </a:srgbClr>
              </a:buClr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оформления используют различную зелень (салат зеленый, зелень петрушки, укроп), ягоды в целом виде, дольки или кружочки апельсина, лимона, которые надевают на край бокала, фужера.</a:t>
            </a:r>
          </a:p>
          <a:p>
            <a:pPr marL="45720" indent="0">
              <a:buNone/>
            </a:pPr>
            <a:endParaRPr lang="ru-RU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15985"/>
            <a:ext cx="4534060" cy="34744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04868"/>
            <a:ext cx="3332542" cy="3696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0755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60648"/>
            <a:ext cx="6400800" cy="394559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ru-RU" sz="2400" dirty="0" smtClean="0"/>
          </a:p>
          <a:p>
            <a:pPr marL="45720" indent="0" algn="ctr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Подают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салаты-коктейли в стеклянных, хрустальных бокалах или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креманках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6" y="2038766"/>
            <a:ext cx="4176713" cy="41640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217" y="1780406"/>
            <a:ext cx="2036763" cy="2152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120772"/>
            <a:ext cx="3810000" cy="20304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95531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391</TotalTime>
  <Words>265</Words>
  <Application>Microsoft Office PowerPoint</Application>
  <PresentationFormat>Экран (4:3)</PresentationFormat>
  <Paragraphs>48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Воздушный поток</vt:lpstr>
      <vt:lpstr>Тема Office</vt:lpstr>
      <vt:lpstr>Государственное бюджетное профессиональное образовательное учреждение  Архангельской области «Пинежский индустриальный техникум» </vt:lpstr>
      <vt:lpstr>Тема урока:  Приготовление, подача и бракераж салата-коктейля овощного.</vt:lpstr>
      <vt:lpstr> Создание условий для формирования у обучающихся профессиональных компетенций  при приготовлении, подаче и бракераже салатов-коктейлей .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 1. Ручка ножа должна быть целой.  2. Руки должны быть сухими.  3. Нож в руке держать крепко.  4. Лезвие ножа должно быть хорошо заточено.  5. Нож должен быть промаркирован. </vt:lpstr>
      <vt:lpstr>Слайд 12</vt:lpstr>
      <vt:lpstr>Слайд 13</vt:lpstr>
      <vt:lpstr>Слайд 14</vt:lpstr>
      <vt:lpstr> 1.Проверить санитарное состояние и  заземление.  2. Исправность переключателей  3. Конфорки включать на сильный нагрев, а после закипания содержимого переключить на слабый.  4. Дно посуды должно быть ровным, плотно прилегать к поверхности конфорки.  5. Поверхность конфорки ровная, без трещин.  6. Использовать прихватки, рукавицы при переносе горячей посуды. </vt:lpstr>
      <vt:lpstr>.</vt:lpstr>
      <vt:lpstr> </vt:lpstr>
      <vt:lpstr> </vt:lpstr>
      <vt:lpstr>Слайд 19</vt:lpstr>
      <vt:lpstr>Слайд 20</vt:lpstr>
      <vt:lpstr>Подача салата</vt:lpstr>
      <vt:lpstr>Слайд 22</vt:lpstr>
    </vt:vector>
  </TitlesOfParts>
  <Company>X-team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урока:  Приготовление, подача и бракераж салата-коктейля овощного.</dc:title>
  <dc:creator>я)</dc:creator>
  <cp:lastModifiedBy>1</cp:lastModifiedBy>
  <cp:revision>31</cp:revision>
  <dcterms:created xsi:type="dcterms:W3CDTF">2014-03-23T14:48:01Z</dcterms:created>
  <dcterms:modified xsi:type="dcterms:W3CDTF">2016-11-29T16:33:02Z</dcterms:modified>
</cp:coreProperties>
</file>